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>
      <p:cViewPr varScale="1">
        <p:scale>
          <a:sx n="66" d="100"/>
          <a:sy n="66" d="100"/>
        </p:scale>
        <p:origin x="7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5741" y="735977"/>
            <a:ext cx="630191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5741" y="726973"/>
            <a:ext cx="630191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7970" y="1676793"/>
            <a:ext cx="9057459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zmaths.co.nz/ng-whakaari-rauemi?parent_node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zmaths.co.nz/maori/lo/porakauaratu/index.html" TargetMode="External"/><Relationship Id="rId2" Type="http://schemas.openxmlformats.org/officeDocument/2006/relationships/hyperlink" Target="http://www2.nzmaths.co.nz/maori/LO/WhakatauiraTau/numbersMI123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8353" cy="756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7890" y="1427939"/>
            <a:ext cx="7217409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5" dirty="0">
                <a:solidFill>
                  <a:srgbClr val="010202"/>
                </a:solidFill>
                <a:latin typeface="Arial"/>
                <a:cs typeface="Arial"/>
              </a:rPr>
              <a:t>He </a:t>
            </a:r>
            <a:r>
              <a:rPr sz="3750" dirty="0" err="1">
                <a:solidFill>
                  <a:srgbClr val="010202"/>
                </a:solidFill>
                <a:latin typeface="Arial"/>
                <a:cs typeface="Arial"/>
              </a:rPr>
              <a:t>Whakaaturanga</a:t>
            </a:r>
            <a:r>
              <a:rPr sz="37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750" spc="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lang="mi-NZ" sz="3750" spc="5" dirty="0">
                <a:solidFill>
                  <a:srgbClr val="010202"/>
                </a:solidFill>
                <a:latin typeface="Arial"/>
                <a:cs typeface="Arial"/>
              </a:rPr>
              <a:t>ā</a:t>
            </a:r>
            <a:r>
              <a:rPr sz="3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750" spc="-5" dirty="0">
                <a:solidFill>
                  <a:srgbClr val="010202"/>
                </a:solidFill>
                <a:latin typeface="Arial"/>
                <a:cs typeface="Arial"/>
              </a:rPr>
              <a:t>te</a:t>
            </a:r>
            <a:r>
              <a:rPr sz="3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3750" spc="-5" dirty="0">
                <a:solidFill>
                  <a:srgbClr val="010202"/>
                </a:solidFill>
                <a:latin typeface="Arial"/>
                <a:cs typeface="Arial"/>
              </a:rPr>
              <a:t>Pouako</a:t>
            </a:r>
            <a:endParaRPr sz="3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645" y="2558110"/>
            <a:ext cx="3728085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b="1" spc="20" dirty="0">
                <a:solidFill>
                  <a:srgbClr val="010202"/>
                </a:solidFill>
                <a:latin typeface="Arial"/>
                <a:cs typeface="Arial"/>
              </a:rPr>
              <a:t>Te </a:t>
            </a:r>
            <a:r>
              <a:rPr sz="5600" b="1" spc="15" dirty="0" err="1">
                <a:solidFill>
                  <a:srgbClr val="010202"/>
                </a:solidFill>
                <a:latin typeface="Arial"/>
                <a:cs typeface="Arial"/>
              </a:rPr>
              <a:t>Uara</a:t>
            </a:r>
            <a:r>
              <a:rPr sz="5600" b="1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5600" b="1" spc="1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lang="mi-NZ" sz="5600" b="1" spc="15" dirty="0">
                <a:solidFill>
                  <a:srgbClr val="010202"/>
                </a:solidFill>
                <a:latin typeface="Arial"/>
                <a:cs typeface="Arial"/>
              </a:rPr>
              <a:t>ū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2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0"/>
                </a:moveTo>
                <a:lnTo>
                  <a:pt x="0" y="7560005"/>
                </a:lnTo>
              </a:path>
            </a:pathLst>
          </a:custGeom>
          <a:ln w="1328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 Matua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te Uara</a:t>
            </a:r>
            <a:r>
              <a:rPr sz="36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76780"/>
            <a:ext cx="8942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2.	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‘uara’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‘tū’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tētahi</a:t>
            </a:r>
            <a:r>
              <a:rPr sz="3200" spc="-3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36458"/>
            <a:ext cx="9431655" cy="10814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15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‘uara’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‘tū’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tētahi</a:t>
            </a:r>
            <a:r>
              <a:rPr sz="3200" spc="-2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32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7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wāhi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36458"/>
            <a:ext cx="9431655" cy="16217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15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‘uara’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‘tū’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tētahi</a:t>
            </a:r>
            <a:r>
              <a:rPr sz="3200" spc="-2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32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7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wāhi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89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3 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5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36458"/>
            <a:ext cx="9431655" cy="25184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15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‘uara’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‘tū’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tētahi</a:t>
            </a:r>
            <a:r>
              <a:rPr sz="3200" spc="-2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32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7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wāhi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89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3 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5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  <a:p>
            <a:pPr marL="1593215" marR="781685" lvl="1" indent="-330200">
              <a:lnSpc>
                <a:spcPct val="100000"/>
              </a:lnSpc>
              <a:spcBef>
                <a:spcPts val="4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Nō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reira,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tohu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80.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tohu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3 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300.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36458"/>
            <a:ext cx="9431655" cy="38690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15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‘uara’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‘tū’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tētahi</a:t>
            </a:r>
            <a:r>
              <a:rPr sz="3200" spc="-2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32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7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wāhi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  <a:p>
            <a:pPr marL="1593215" lvl="1" indent="-330200">
              <a:lnSpc>
                <a:spcPct val="100000"/>
              </a:lnSpc>
              <a:spcBef>
                <a:spcPts val="89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aha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3 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5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2800">
              <a:latin typeface="Arial"/>
              <a:cs typeface="Arial"/>
            </a:endParaRPr>
          </a:p>
          <a:p>
            <a:pPr marL="1593215" marR="781685" lvl="1" indent="-330200">
              <a:lnSpc>
                <a:spcPct val="100000"/>
              </a:lnSpc>
              <a:spcBef>
                <a:spcPts val="420"/>
              </a:spcBef>
              <a:buSzPct val="114285"/>
              <a:buChar char="•"/>
              <a:tabLst>
                <a:tab pos="1593215" algn="l"/>
                <a:tab pos="1593850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Nō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reira,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tohu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80.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tohu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ana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3 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</a:t>
            </a:r>
            <a:r>
              <a:rPr sz="28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300.</a:t>
            </a:r>
            <a:endParaRPr sz="2800">
              <a:latin typeface="Arial"/>
              <a:cs typeface="Arial"/>
            </a:endParaRPr>
          </a:p>
          <a:p>
            <a:pPr marL="1574800" marR="125730" lvl="1" indent="-330200">
              <a:lnSpc>
                <a:spcPct val="100000"/>
              </a:lnSpc>
              <a:spcBef>
                <a:spcPts val="555"/>
              </a:spcBef>
              <a:buSzPct val="114285"/>
              <a:buChar char="•"/>
              <a:tabLst>
                <a:tab pos="1574800" algn="l"/>
                <a:tab pos="1575435" algn="l"/>
              </a:tabLst>
            </a:pP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whare uara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tētahi rauemi matua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hei  </a:t>
            </a:r>
            <a:r>
              <a:rPr sz="2800" spc="-30" dirty="0">
                <a:solidFill>
                  <a:srgbClr val="231F20"/>
                </a:solidFill>
                <a:latin typeface="Arial"/>
                <a:cs typeface="Arial"/>
              </a:rPr>
              <a:t>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mati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tētahi tau. </a:t>
            </a:r>
            <a:r>
              <a:rPr sz="2800" spc="-45" dirty="0">
                <a:solidFill>
                  <a:srgbClr val="231F20"/>
                </a:solidFill>
                <a:latin typeface="Arial"/>
                <a:cs typeface="Arial"/>
              </a:rPr>
              <a:t>Tuhia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tau 381 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ki </a:t>
            </a: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tētahi whare uara</a:t>
            </a:r>
            <a:r>
              <a:rPr sz="2800" spc="-5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 Matua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te Uara</a:t>
            </a:r>
            <a:r>
              <a:rPr sz="36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3712" y="1676780"/>
            <a:ext cx="71647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 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ia mati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tau</a:t>
            </a:r>
            <a:r>
              <a:rPr sz="3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381?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8351" y="2622359"/>
            <a:ext cx="5675299" cy="3502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 Matua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te Uara</a:t>
            </a:r>
            <a:r>
              <a:rPr sz="36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4689" y="2982160"/>
            <a:ext cx="5915304" cy="3920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676780"/>
            <a:ext cx="91744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5080" indent="-4953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3.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tūtahi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10 (me ngā 100, me ngā  1,000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…)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hei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wae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tatau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 Matua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te Uara</a:t>
            </a:r>
            <a:r>
              <a:rPr sz="36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69" y="1704403"/>
            <a:ext cx="8890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tuatahi, ka tatauria e te tamaiti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mea takitahi katoa (10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tahi).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Nō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muri mai ka tatauria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(1 te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tekau)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9962" y="2648191"/>
            <a:ext cx="3332759" cy="2210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9" y="1704403"/>
            <a:ext cx="8890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tuatahi, ka tatauria e te tamaiti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mea takitahi katoa (10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tahi).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Nō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muri mai ka tatauria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(1 te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tekau)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569" y="5362003"/>
            <a:ext cx="8997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Kei tēhea kaupae o </a:t>
            </a: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Mahere 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tamaiti mēnā e tatau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ana 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mea takitahi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katoa?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9962" y="2648191"/>
            <a:ext cx="3332759" cy="2210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569" y="1704403"/>
            <a:ext cx="8890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tuatahi, ka tatauria e te tamaiti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mea takitahi katoa (10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tahi).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Nō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muri mai ka tatauria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(1 te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tekau)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569" y="5362003"/>
            <a:ext cx="91497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8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Kei tēhea kaupae o </a:t>
            </a: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Mahere 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tamaiti mēnā e tatau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ana 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mea takitahi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katoa?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Kei tēhea kaupae o </a:t>
            </a: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Mahere 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tamaiti mēnā ka tatau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o te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tekau?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9962" y="2648191"/>
            <a:ext cx="3332759" cy="2210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2587" y="726954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Whāinga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mō tēnei</a:t>
            </a:r>
            <a:r>
              <a:rPr sz="3600" b="1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Akoranga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57037"/>
            <a:ext cx="235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mōhio</a:t>
            </a:r>
            <a:r>
              <a:rPr sz="3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300" y="1676780"/>
            <a:ext cx="8292465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4.	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Kei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roto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kupu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Māori mō ngā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 te 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whakarōpūtanga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(me ngā rau,  me ngā mano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…).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166495">
              <a:lnSpc>
                <a:spcPct val="100000"/>
              </a:lnSpc>
            </a:pPr>
            <a:r>
              <a:rPr sz="4400" dirty="0">
                <a:solidFill>
                  <a:srgbClr val="231F20"/>
                </a:solidFill>
                <a:latin typeface="Arial"/>
                <a:cs typeface="Arial"/>
              </a:rPr>
              <a:t>toru </a:t>
            </a:r>
            <a:r>
              <a:rPr sz="4400" spc="-5" dirty="0">
                <a:solidFill>
                  <a:srgbClr val="231F20"/>
                </a:solidFill>
                <a:latin typeface="Arial"/>
                <a:cs typeface="Arial"/>
              </a:rPr>
              <a:t>rau whā </a:t>
            </a:r>
            <a:r>
              <a:rPr sz="440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4400" spc="-5" dirty="0">
                <a:solidFill>
                  <a:srgbClr val="231F20"/>
                </a:solidFill>
                <a:latin typeface="Arial"/>
                <a:cs typeface="Arial"/>
              </a:rPr>
              <a:t>mā</a:t>
            </a:r>
            <a:r>
              <a:rPr sz="4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231F20"/>
                </a:solidFill>
                <a:latin typeface="Arial"/>
                <a:cs typeface="Arial"/>
              </a:rPr>
              <a:t>rua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60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381" y="1676780"/>
            <a:ext cx="82486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5.	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Arā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tauira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kei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roto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pūnaha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tū. 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4350" y="3078340"/>
            <a:ext cx="8483295" cy="289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5381" y="1676768"/>
            <a:ext cx="82486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5.	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Arā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tauira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kei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roto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pūnaha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tū. 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00" y="1676768"/>
            <a:ext cx="90227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solidFill>
                  <a:srgbClr val="231F20"/>
                </a:solidFill>
                <a:latin typeface="Arial"/>
                <a:cs typeface="Arial"/>
              </a:rPr>
              <a:t>Tuhia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whakamāramatanga mō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tauira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 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whakaaturia ana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3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konei: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4350" y="3078340"/>
            <a:ext cx="8483295" cy="289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/>
          <p:nvPr/>
        </p:nvSpPr>
        <p:spPr>
          <a:xfrm>
            <a:off x="1104350" y="1476006"/>
            <a:ext cx="8483295" cy="289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5300" y="4680394"/>
            <a:ext cx="8446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whakareatia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hua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kei  te taha mauī o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tērā.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/>
          <p:nvPr/>
        </p:nvSpPr>
        <p:spPr>
          <a:xfrm>
            <a:off x="1104350" y="1476006"/>
            <a:ext cx="8483295" cy="289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5300" y="4680394"/>
            <a:ext cx="84467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whakareatia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hua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kei  te taha mauī o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tērā.</a:t>
            </a:r>
            <a:endParaRPr sz="2400">
              <a:latin typeface="Arial"/>
              <a:cs typeface="Arial"/>
            </a:endParaRPr>
          </a:p>
          <a:p>
            <a:pPr marL="12700" marR="34353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whakawehea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hua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 kei te taha matau o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tērā.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/>
          <p:nvPr/>
        </p:nvSpPr>
        <p:spPr>
          <a:xfrm>
            <a:off x="1104350" y="1476006"/>
            <a:ext cx="8483295" cy="2899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5300" y="4680394"/>
            <a:ext cx="84467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whakareatia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hua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kei  te taha mauī o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tērā.</a:t>
            </a:r>
            <a:endParaRPr sz="2400">
              <a:latin typeface="Arial"/>
              <a:cs typeface="Arial"/>
            </a:endParaRPr>
          </a:p>
          <a:p>
            <a:pPr marL="12700" marR="34353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whakawehea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hua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 kei te taha matau o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tērā.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aha ētahi atu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kei roto 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pūnaha uara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99" y="1690585"/>
            <a:ext cx="91395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Arā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hoki 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kei roto i te raupapa o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8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tau. 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499" y="1690585"/>
            <a:ext cx="91395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Arā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hoki 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kei roto i te raupapa o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8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tau. 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101" y="2787459"/>
            <a:ext cx="4749800" cy="2291080"/>
          </a:xfrm>
          <a:custGeom>
            <a:avLst/>
            <a:gdLst/>
            <a:ahLst/>
            <a:cxnLst/>
            <a:rect l="l" t="t" r="r" b="b"/>
            <a:pathLst>
              <a:path w="4749800" h="2291079">
                <a:moveTo>
                  <a:pt x="0" y="2291080"/>
                </a:moveTo>
                <a:lnTo>
                  <a:pt x="4749799" y="2291080"/>
                </a:lnTo>
                <a:lnTo>
                  <a:pt x="4749799" y="0"/>
                </a:lnTo>
                <a:lnTo>
                  <a:pt x="0" y="0"/>
                </a:lnTo>
                <a:lnTo>
                  <a:pt x="0" y="2291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5231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9988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4219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1487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6244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5744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5231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99988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4219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1487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5231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9988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4219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11487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6244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4219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1512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6269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41013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057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0513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52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0001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47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29501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42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31" y="0"/>
                </a:lnTo>
                <a:lnTo>
                  <a:pt x="464731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11487" y="2827845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6244" y="2827845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41000" y="2827845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5750" y="2827845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70500" y="2827845"/>
            <a:ext cx="1241425" cy="464820"/>
          </a:xfrm>
          <a:prstGeom prst="rect">
            <a:avLst/>
          </a:prstGeom>
          <a:solidFill>
            <a:srgbClr val="FFFFFF"/>
          </a:solidFill>
          <a:ln w="10121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10"/>
              </a:spcBef>
              <a:tabLst>
                <a:tab pos="629285" algn="l"/>
                <a:tab pos="1094105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5	6	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64744" y="2827845"/>
            <a:ext cx="464820" cy="464820"/>
          </a:xfrm>
          <a:prstGeom prst="rect">
            <a:avLst/>
          </a:prstGeom>
          <a:solidFill>
            <a:srgbClr val="FFFFFF"/>
          </a:solidFill>
          <a:ln w="10109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29494" y="2827845"/>
            <a:ext cx="843280" cy="464820"/>
          </a:xfrm>
          <a:prstGeom prst="rect">
            <a:avLst/>
          </a:prstGeom>
          <a:solidFill>
            <a:srgbClr val="FFFFFF"/>
          </a:solidFill>
          <a:ln w="10121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10"/>
              </a:spcBef>
              <a:tabLst>
                <a:tab pos="561975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9	10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96299" y="3362400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11	12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1000" y="32926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02953" y="3362400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70500" y="32926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19555" y="3362400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16	17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64744" y="32926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29494" y="32926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90860" y="3362400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08029" y="3813478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41000" y="375735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05750" y="3757352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18585" y="3813478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26	27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64744" y="375735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29494" y="375735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89890" y="3813478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07060" y="4278129"/>
            <a:ext cx="7454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4641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31	32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41000" y="4222102"/>
            <a:ext cx="464820" cy="464820"/>
          </a:xfrm>
          <a:prstGeom prst="rect">
            <a:avLst/>
          </a:prstGeom>
          <a:solidFill>
            <a:srgbClr val="FFFFFF"/>
          </a:solidFill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05750" y="4222102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70500" y="42221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35244" y="422210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36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99988" y="422210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64744" y="42221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88920" y="4278129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62088" y="4513710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62088" y="4049180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62088" y="3603314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62088" y="3138542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77920" y="3563785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407365"/>
                </a:moveTo>
                <a:lnTo>
                  <a:pt x="50563" y="296837"/>
                </a:lnTo>
                <a:lnTo>
                  <a:pt x="67417" y="217560"/>
                </a:lnTo>
                <a:lnTo>
                  <a:pt x="50563" y="131344"/>
                </a:lnTo>
                <a:lnTo>
                  <a:pt x="0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54247" y="3505263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0" y="0"/>
                </a:moveTo>
                <a:lnTo>
                  <a:pt x="7429" y="43827"/>
                </a:lnTo>
                <a:lnTo>
                  <a:pt x="7708" y="88519"/>
                </a:lnTo>
                <a:lnTo>
                  <a:pt x="8585" y="89115"/>
                </a:lnTo>
                <a:lnTo>
                  <a:pt x="26377" y="65201"/>
                </a:lnTo>
                <a:lnTo>
                  <a:pt x="52401" y="65201"/>
                </a:lnTo>
                <a:lnTo>
                  <a:pt x="25120" y="36664"/>
                </a:lnTo>
                <a:lnTo>
                  <a:pt x="0" y="0"/>
                </a:lnTo>
                <a:close/>
              </a:path>
              <a:path w="56514" h="89535">
                <a:moveTo>
                  <a:pt x="52401" y="65201"/>
                </a:moveTo>
                <a:lnTo>
                  <a:pt x="26377" y="65201"/>
                </a:lnTo>
                <a:lnTo>
                  <a:pt x="55930" y="69951"/>
                </a:lnTo>
                <a:lnTo>
                  <a:pt x="56006" y="68973"/>
                </a:lnTo>
                <a:lnTo>
                  <a:pt x="52401" y="6520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77920" y="4082084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407365"/>
                </a:moveTo>
                <a:lnTo>
                  <a:pt x="50563" y="296837"/>
                </a:lnTo>
                <a:lnTo>
                  <a:pt x="67417" y="217560"/>
                </a:lnTo>
                <a:lnTo>
                  <a:pt x="50563" y="131344"/>
                </a:lnTo>
                <a:lnTo>
                  <a:pt x="0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54247" y="4023563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0" y="0"/>
                </a:moveTo>
                <a:lnTo>
                  <a:pt x="7429" y="43827"/>
                </a:lnTo>
                <a:lnTo>
                  <a:pt x="7708" y="88506"/>
                </a:lnTo>
                <a:lnTo>
                  <a:pt x="8585" y="89115"/>
                </a:lnTo>
                <a:lnTo>
                  <a:pt x="26377" y="65201"/>
                </a:lnTo>
                <a:lnTo>
                  <a:pt x="52401" y="65201"/>
                </a:lnTo>
                <a:lnTo>
                  <a:pt x="25120" y="36664"/>
                </a:lnTo>
                <a:lnTo>
                  <a:pt x="0" y="0"/>
                </a:lnTo>
                <a:close/>
              </a:path>
              <a:path w="56514" h="89535">
                <a:moveTo>
                  <a:pt x="52401" y="65201"/>
                </a:moveTo>
                <a:lnTo>
                  <a:pt x="26377" y="65201"/>
                </a:lnTo>
                <a:lnTo>
                  <a:pt x="55930" y="69951"/>
                </a:lnTo>
                <a:lnTo>
                  <a:pt x="56006" y="68973"/>
                </a:lnTo>
                <a:lnTo>
                  <a:pt x="52401" y="6520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425862" y="4197341"/>
            <a:ext cx="21590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19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76244" y="375735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595"/>
              </a:lnSpc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  <a:p>
            <a:pPr marL="95885">
              <a:lnSpc>
                <a:spcPts val="2235"/>
              </a:lnSpc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25862" y="3680577"/>
            <a:ext cx="8191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19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87456" y="3060230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0"/>
                </a:moveTo>
                <a:lnTo>
                  <a:pt x="142884" y="244645"/>
                </a:lnTo>
                <a:lnTo>
                  <a:pt x="194675" y="423016"/>
                </a:lnTo>
                <a:lnTo>
                  <a:pt x="159116" y="622254"/>
                </a:lnTo>
                <a:lnTo>
                  <a:pt x="39954" y="92950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03496" y="3959034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813" y="0"/>
                </a:moveTo>
                <a:lnTo>
                  <a:pt x="8077" y="622"/>
                </a:lnTo>
                <a:lnTo>
                  <a:pt x="7620" y="45300"/>
                </a:lnTo>
                <a:lnTo>
                  <a:pt x="0" y="89115"/>
                </a:lnTo>
                <a:lnTo>
                  <a:pt x="25285" y="52552"/>
                </a:lnTo>
                <a:lnTo>
                  <a:pt x="52775" y="24015"/>
                </a:lnTo>
                <a:lnTo>
                  <a:pt x="26644" y="24015"/>
                </a:lnTo>
                <a:lnTo>
                  <a:pt x="8813" y="0"/>
                </a:lnTo>
                <a:close/>
              </a:path>
              <a:path w="56514" h="89535">
                <a:moveTo>
                  <a:pt x="56095" y="19329"/>
                </a:moveTo>
                <a:lnTo>
                  <a:pt x="26644" y="24015"/>
                </a:lnTo>
                <a:lnTo>
                  <a:pt x="52775" y="24015"/>
                </a:lnTo>
                <a:lnTo>
                  <a:pt x="56299" y="20358"/>
                </a:lnTo>
                <a:lnTo>
                  <a:pt x="56095" y="1932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403394" y="3609877"/>
            <a:ext cx="2146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819218" y="3533165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0"/>
                </a:moveTo>
                <a:lnTo>
                  <a:pt x="142884" y="244645"/>
                </a:lnTo>
                <a:lnTo>
                  <a:pt x="194675" y="423016"/>
                </a:lnTo>
                <a:lnTo>
                  <a:pt x="159116" y="622254"/>
                </a:lnTo>
                <a:lnTo>
                  <a:pt x="39954" y="92950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35258" y="4431969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813" y="0"/>
                </a:moveTo>
                <a:lnTo>
                  <a:pt x="8077" y="622"/>
                </a:lnTo>
                <a:lnTo>
                  <a:pt x="7620" y="45300"/>
                </a:lnTo>
                <a:lnTo>
                  <a:pt x="0" y="89115"/>
                </a:lnTo>
                <a:lnTo>
                  <a:pt x="25285" y="52552"/>
                </a:lnTo>
                <a:lnTo>
                  <a:pt x="52775" y="24015"/>
                </a:lnTo>
                <a:lnTo>
                  <a:pt x="26644" y="24015"/>
                </a:lnTo>
                <a:lnTo>
                  <a:pt x="8813" y="0"/>
                </a:lnTo>
                <a:close/>
              </a:path>
              <a:path w="56514" h="89535">
                <a:moveTo>
                  <a:pt x="56095" y="19329"/>
                </a:moveTo>
                <a:lnTo>
                  <a:pt x="26644" y="24015"/>
                </a:lnTo>
                <a:lnTo>
                  <a:pt x="52775" y="24015"/>
                </a:lnTo>
                <a:lnTo>
                  <a:pt x="56299" y="20358"/>
                </a:lnTo>
                <a:lnTo>
                  <a:pt x="56095" y="1932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870500" y="375735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ts val="22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endParaRPr sz="1900">
              <a:latin typeface="Trebuchet MS"/>
              <a:cs typeface="Trebuchet MS"/>
            </a:endParaRPr>
          </a:p>
          <a:p>
            <a:pPr marL="64135">
              <a:lnSpc>
                <a:spcPts val="910"/>
              </a:lnSpc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701677" y="3088932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0"/>
                </a:moveTo>
                <a:lnTo>
                  <a:pt x="50563" y="110528"/>
                </a:lnTo>
                <a:lnTo>
                  <a:pt x="67417" y="189804"/>
                </a:lnTo>
                <a:lnTo>
                  <a:pt x="50563" y="276020"/>
                </a:lnTo>
                <a:lnTo>
                  <a:pt x="0" y="407365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78004" y="3465664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445" y="0"/>
                </a:moveTo>
                <a:lnTo>
                  <a:pt x="7708" y="647"/>
                </a:lnTo>
                <a:lnTo>
                  <a:pt x="7429" y="45326"/>
                </a:lnTo>
                <a:lnTo>
                  <a:pt x="0" y="89154"/>
                </a:lnTo>
                <a:lnTo>
                  <a:pt x="25145" y="52489"/>
                </a:lnTo>
                <a:lnTo>
                  <a:pt x="52404" y="23952"/>
                </a:lnTo>
                <a:lnTo>
                  <a:pt x="26377" y="23952"/>
                </a:lnTo>
                <a:lnTo>
                  <a:pt x="8445" y="0"/>
                </a:lnTo>
                <a:close/>
              </a:path>
              <a:path w="56514" h="89535">
                <a:moveTo>
                  <a:pt x="55803" y="19138"/>
                </a:moveTo>
                <a:lnTo>
                  <a:pt x="26377" y="23952"/>
                </a:lnTo>
                <a:lnTo>
                  <a:pt x="52404" y="23952"/>
                </a:lnTo>
                <a:lnTo>
                  <a:pt x="56006" y="20180"/>
                </a:lnTo>
                <a:lnTo>
                  <a:pt x="55803" y="1913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749391" y="3168818"/>
            <a:ext cx="2146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05576" y="3580434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0"/>
                </a:moveTo>
                <a:lnTo>
                  <a:pt x="50563" y="110528"/>
                </a:lnTo>
                <a:lnTo>
                  <a:pt x="67417" y="189804"/>
                </a:lnTo>
                <a:lnTo>
                  <a:pt x="50563" y="276020"/>
                </a:lnTo>
                <a:lnTo>
                  <a:pt x="0" y="407365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81903" y="3957167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445" y="0"/>
                </a:moveTo>
                <a:lnTo>
                  <a:pt x="7708" y="647"/>
                </a:lnTo>
                <a:lnTo>
                  <a:pt x="7429" y="45326"/>
                </a:lnTo>
                <a:lnTo>
                  <a:pt x="0" y="89154"/>
                </a:lnTo>
                <a:lnTo>
                  <a:pt x="25145" y="52489"/>
                </a:lnTo>
                <a:lnTo>
                  <a:pt x="52404" y="23952"/>
                </a:lnTo>
                <a:lnTo>
                  <a:pt x="26377" y="23952"/>
                </a:lnTo>
                <a:lnTo>
                  <a:pt x="8445" y="0"/>
                </a:lnTo>
                <a:close/>
              </a:path>
              <a:path w="56514" h="89535">
                <a:moveTo>
                  <a:pt x="55803" y="19151"/>
                </a:moveTo>
                <a:lnTo>
                  <a:pt x="26377" y="23952"/>
                </a:lnTo>
                <a:lnTo>
                  <a:pt x="52404" y="23952"/>
                </a:lnTo>
                <a:lnTo>
                  <a:pt x="56006" y="20180"/>
                </a:lnTo>
                <a:lnTo>
                  <a:pt x="55803" y="191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740603" y="3660309"/>
            <a:ext cx="2273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666865" y="3563772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929500"/>
                </a:moveTo>
                <a:lnTo>
                  <a:pt x="142899" y="684869"/>
                </a:lnTo>
                <a:lnTo>
                  <a:pt x="194694" y="506502"/>
                </a:lnTo>
                <a:lnTo>
                  <a:pt x="159130" y="307260"/>
                </a:lnTo>
                <a:lnTo>
                  <a:pt x="39954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82892" y="3505352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5" h="89535">
                <a:moveTo>
                  <a:pt x="0" y="0"/>
                </a:moveTo>
                <a:lnTo>
                  <a:pt x="7619" y="43814"/>
                </a:lnTo>
                <a:lnTo>
                  <a:pt x="8077" y="88493"/>
                </a:lnTo>
                <a:lnTo>
                  <a:pt x="8953" y="89077"/>
                </a:lnTo>
                <a:lnTo>
                  <a:pt x="26644" y="65100"/>
                </a:lnTo>
                <a:lnTo>
                  <a:pt x="52775" y="65100"/>
                </a:lnTo>
                <a:lnTo>
                  <a:pt x="25285" y="36563"/>
                </a:lnTo>
                <a:lnTo>
                  <a:pt x="0" y="0"/>
                </a:lnTo>
                <a:close/>
              </a:path>
              <a:path w="56515" h="89535">
                <a:moveTo>
                  <a:pt x="52775" y="65100"/>
                </a:moveTo>
                <a:lnTo>
                  <a:pt x="26644" y="65100"/>
                </a:lnTo>
                <a:lnTo>
                  <a:pt x="56210" y="69722"/>
                </a:lnTo>
                <a:lnTo>
                  <a:pt x="56299" y="68757"/>
                </a:lnTo>
                <a:lnTo>
                  <a:pt x="52775" y="651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729494" y="42221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660"/>
              </a:lnSpc>
            </a:pPr>
            <a:r>
              <a:rPr sz="950" spc="80" dirty="0">
                <a:solidFill>
                  <a:srgbClr val="808285"/>
                </a:solidFill>
                <a:latin typeface="Trebuchet MS"/>
                <a:cs typeface="Trebuchet MS"/>
              </a:rPr>
              <a:t>–20</a:t>
            </a:r>
            <a:endParaRPr sz="950">
              <a:latin typeface="Trebuchet MS"/>
              <a:cs typeface="Trebuchet MS"/>
            </a:endParaRPr>
          </a:p>
          <a:p>
            <a:pPr marL="94615">
              <a:lnSpc>
                <a:spcPts val="2170"/>
              </a:lnSpc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39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499" y="1690585"/>
            <a:ext cx="91395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Arā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hoki 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kei roto i te raupapa o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8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tau. 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99" y="5531065"/>
            <a:ext cx="3820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aha ētahi atu</a:t>
            </a:r>
            <a:r>
              <a:rPr sz="28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tauira?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101" y="2787459"/>
            <a:ext cx="4749800" cy="2291080"/>
          </a:xfrm>
          <a:custGeom>
            <a:avLst/>
            <a:gdLst/>
            <a:ahLst/>
            <a:cxnLst/>
            <a:rect l="l" t="t" r="r" b="b"/>
            <a:pathLst>
              <a:path w="4749800" h="2291079">
                <a:moveTo>
                  <a:pt x="0" y="2291080"/>
                </a:moveTo>
                <a:lnTo>
                  <a:pt x="4749799" y="2291080"/>
                </a:lnTo>
                <a:lnTo>
                  <a:pt x="4749799" y="0"/>
                </a:lnTo>
                <a:lnTo>
                  <a:pt x="0" y="0"/>
                </a:lnTo>
                <a:lnTo>
                  <a:pt x="0" y="2291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5231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9988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4219" y="28278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1487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6244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5744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5231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9988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4219" y="32926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11487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5231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9988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94219" y="3757345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1487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76244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4219" y="4222102"/>
            <a:ext cx="464820" cy="464820"/>
          </a:xfrm>
          <a:custGeom>
            <a:avLst/>
            <a:gdLst/>
            <a:ahLst/>
            <a:cxnLst/>
            <a:rect l="l" t="t" r="r" b="b"/>
            <a:pathLst>
              <a:path w="464820" h="464820">
                <a:moveTo>
                  <a:pt x="464756" y="464756"/>
                </a:moveTo>
                <a:lnTo>
                  <a:pt x="0" y="464756"/>
                </a:lnTo>
                <a:lnTo>
                  <a:pt x="0" y="0"/>
                </a:lnTo>
                <a:lnTo>
                  <a:pt x="464756" y="0"/>
                </a:lnTo>
                <a:lnTo>
                  <a:pt x="464756" y="464756"/>
                </a:lnTo>
                <a:close/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1512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6269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41013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57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0513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52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0001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47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29501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56" y="0"/>
                </a:lnTo>
                <a:lnTo>
                  <a:pt x="464756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4257" y="4686846"/>
            <a:ext cx="464820" cy="391795"/>
          </a:xfrm>
          <a:custGeom>
            <a:avLst/>
            <a:gdLst/>
            <a:ahLst/>
            <a:cxnLst/>
            <a:rect l="l" t="t" r="r" b="b"/>
            <a:pathLst>
              <a:path w="464820" h="391795">
                <a:moveTo>
                  <a:pt x="0" y="391680"/>
                </a:moveTo>
                <a:lnTo>
                  <a:pt x="0" y="0"/>
                </a:lnTo>
                <a:lnTo>
                  <a:pt x="464731" y="0"/>
                </a:lnTo>
                <a:lnTo>
                  <a:pt x="464731" y="391680"/>
                </a:lnTo>
              </a:path>
            </a:pathLst>
          </a:custGeom>
          <a:ln w="10096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11487" y="2827845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6244" y="2827845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41000" y="2827845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05750" y="2827845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70500" y="2827845"/>
            <a:ext cx="1241425" cy="464820"/>
          </a:xfrm>
          <a:prstGeom prst="rect">
            <a:avLst/>
          </a:prstGeom>
          <a:solidFill>
            <a:srgbClr val="FFFFFF"/>
          </a:solidFill>
          <a:ln w="10121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10"/>
              </a:spcBef>
              <a:tabLst>
                <a:tab pos="629285" algn="l"/>
                <a:tab pos="1094105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5	6	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64744" y="2827845"/>
            <a:ext cx="464820" cy="464820"/>
          </a:xfrm>
          <a:prstGeom prst="rect">
            <a:avLst/>
          </a:prstGeom>
          <a:solidFill>
            <a:srgbClr val="FFFFFF"/>
          </a:solidFill>
          <a:ln w="10109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29494" y="2827845"/>
            <a:ext cx="843280" cy="464820"/>
          </a:xfrm>
          <a:prstGeom prst="rect">
            <a:avLst/>
          </a:prstGeom>
          <a:solidFill>
            <a:srgbClr val="FFFFFF"/>
          </a:solidFill>
          <a:ln w="10121">
            <a:solidFill>
              <a:srgbClr val="808285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710"/>
              </a:spcBef>
              <a:tabLst>
                <a:tab pos="561975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9	10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6299" y="3362400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11	12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41000" y="32926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02953" y="3362400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70500" y="32926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19555" y="3362400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16	17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64744" y="32926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29494" y="32926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65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19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90860" y="3362400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08029" y="3813478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41000" y="375735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05750" y="3757352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18585" y="3813478"/>
            <a:ext cx="7581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68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26	27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64744" y="375735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29494" y="375735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89890" y="3813478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07060" y="4278129"/>
            <a:ext cx="7454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464184" algn="l"/>
              </a:tabLst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31	32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41000" y="4222102"/>
            <a:ext cx="464820" cy="464820"/>
          </a:xfrm>
          <a:prstGeom prst="rect">
            <a:avLst/>
          </a:prstGeom>
          <a:solidFill>
            <a:srgbClr val="FFFFFF"/>
          </a:solidFill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33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05750" y="4222102"/>
            <a:ext cx="464820" cy="464820"/>
          </a:xfrm>
          <a:prstGeom prst="rect">
            <a:avLst/>
          </a:prstGeom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70500" y="42221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35244" y="422210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36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99988" y="422210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4744" y="4222102"/>
            <a:ext cx="464820" cy="464820"/>
          </a:xfrm>
          <a:prstGeom prst="rect">
            <a:avLst/>
          </a:prstGeom>
          <a:ln w="10109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88920" y="4278129"/>
            <a:ext cx="2813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40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62088" y="4513710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62088" y="4049180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62088" y="3603314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2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62088" y="3138542"/>
            <a:ext cx="3422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 </a:t>
            </a: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×</a:t>
            </a:r>
            <a:r>
              <a:rPr sz="950" spc="-195" dirty="0">
                <a:solidFill>
                  <a:srgbClr val="808285"/>
                </a:solidFill>
                <a:latin typeface="Trebuchet MS"/>
                <a:cs typeface="Trebuchet MS"/>
              </a:rPr>
              <a:t> 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77920" y="3563785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407365"/>
                </a:moveTo>
                <a:lnTo>
                  <a:pt x="50563" y="296837"/>
                </a:lnTo>
                <a:lnTo>
                  <a:pt x="67417" y="217560"/>
                </a:lnTo>
                <a:lnTo>
                  <a:pt x="50563" y="131344"/>
                </a:lnTo>
                <a:lnTo>
                  <a:pt x="0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54247" y="3505263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0" y="0"/>
                </a:moveTo>
                <a:lnTo>
                  <a:pt x="7429" y="43827"/>
                </a:lnTo>
                <a:lnTo>
                  <a:pt x="7708" y="88519"/>
                </a:lnTo>
                <a:lnTo>
                  <a:pt x="8585" y="89115"/>
                </a:lnTo>
                <a:lnTo>
                  <a:pt x="26377" y="65201"/>
                </a:lnTo>
                <a:lnTo>
                  <a:pt x="52401" y="65201"/>
                </a:lnTo>
                <a:lnTo>
                  <a:pt x="25120" y="36664"/>
                </a:lnTo>
                <a:lnTo>
                  <a:pt x="0" y="0"/>
                </a:lnTo>
                <a:close/>
              </a:path>
              <a:path w="56514" h="89535">
                <a:moveTo>
                  <a:pt x="52401" y="65201"/>
                </a:moveTo>
                <a:lnTo>
                  <a:pt x="26377" y="65201"/>
                </a:lnTo>
                <a:lnTo>
                  <a:pt x="55930" y="69951"/>
                </a:lnTo>
                <a:lnTo>
                  <a:pt x="56006" y="68973"/>
                </a:lnTo>
                <a:lnTo>
                  <a:pt x="52401" y="6520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77920" y="4082084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407365"/>
                </a:moveTo>
                <a:lnTo>
                  <a:pt x="50563" y="296837"/>
                </a:lnTo>
                <a:lnTo>
                  <a:pt x="67417" y="217560"/>
                </a:lnTo>
                <a:lnTo>
                  <a:pt x="50563" y="131344"/>
                </a:lnTo>
                <a:lnTo>
                  <a:pt x="0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54247" y="4023563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0" y="0"/>
                </a:moveTo>
                <a:lnTo>
                  <a:pt x="7429" y="43827"/>
                </a:lnTo>
                <a:lnTo>
                  <a:pt x="7708" y="88506"/>
                </a:lnTo>
                <a:lnTo>
                  <a:pt x="8585" y="89115"/>
                </a:lnTo>
                <a:lnTo>
                  <a:pt x="26377" y="65201"/>
                </a:lnTo>
                <a:lnTo>
                  <a:pt x="52401" y="65201"/>
                </a:lnTo>
                <a:lnTo>
                  <a:pt x="25120" y="36664"/>
                </a:lnTo>
                <a:lnTo>
                  <a:pt x="0" y="0"/>
                </a:lnTo>
                <a:close/>
              </a:path>
              <a:path w="56514" h="89535">
                <a:moveTo>
                  <a:pt x="52401" y="65201"/>
                </a:moveTo>
                <a:lnTo>
                  <a:pt x="26377" y="65201"/>
                </a:lnTo>
                <a:lnTo>
                  <a:pt x="55930" y="69951"/>
                </a:lnTo>
                <a:lnTo>
                  <a:pt x="56006" y="68973"/>
                </a:lnTo>
                <a:lnTo>
                  <a:pt x="52401" y="6520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425862" y="4197341"/>
            <a:ext cx="21590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19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476244" y="3757352"/>
            <a:ext cx="464820" cy="464820"/>
          </a:xfrm>
          <a:prstGeom prst="rect">
            <a:avLst/>
          </a:prstGeom>
          <a:solidFill>
            <a:srgbClr val="FFFFFF"/>
          </a:solidFill>
          <a:ln w="10096">
            <a:solidFill>
              <a:srgbClr val="8082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595"/>
              </a:lnSpc>
            </a:pP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  <a:p>
            <a:pPr marL="95885">
              <a:lnSpc>
                <a:spcPts val="2235"/>
              </a:lnSpc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25862" y="3680577"/>
            <a:ext cx="8191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190" dirty="0">
                <a:solidFill>
                  <a:srgbClr val="808285"/>
                </a:solidFill>
                <a:latin typeface="Trebuchet MS"/>
                <a:cs typeface="Trebuchet MS"/>
              </a:rPr>
              <a:t>–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87456" y="3060230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0"/>
                </a:moveTo>
                <a:lnTo>
                  <a:pt x="142884" y="244645"/>
                </a:lnTo>
                <a:lnTo>
                  <a:pt x="194675" y="423016"/>
                </a:lnTo>
                <a:lnTo>
                  <a:pt x="159116" y="622254"/>
                </a:lnTo>
                <a:lnTo>
                  <a:pt x="39954" y="92950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03496" y="3959034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813" y="0"/>
                </a:moveTo>
                <a:lnTo>
                  <a:pt x="8077" y="622"/>
                </a:lnTo>
                <a:lnTo>
                  <a:pt x="7620" y="45300"/>
                </a:lnTo>
                <a:lnTo>
                  <a:pt x="0" y="89115"/>
                </a:lnTo>
                <a:lnTo>
                  <a:pt x="25285" y="52552"/>
                </a:lnTo>
                <a:lnTo>
                  <a:pt x="52775" y="24015"/>
                </a:lnTo>
                <a:lnTo>
                  <a:pt x="26644" y="24015"/>
                </a:lnTo>
                <a:lnTo>
                  <a:pt x="8813" y="0"/>
                </a:lnTo>
                <a:close/>
              </a:path>
              <a:path w="56514" h="89535">
                <a:moveTo>
                  <a:pt x="56095" y="19329"/>
                </a:moveTo>
                <a:lnTo>
                  <a:pt x="26644" y="24015"/>
                </a:lnTo>
                <a:lnTo>
                  <a:pt x="52775" y="24015"/>
                </a:lnTo>
                <a:lnTo>
                  <a:pt x="56299" y="20358"/>
                </a:lnTo>
                <a:lnTo>
                  <a:pt x="56095" y="1932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403394" y="3609877"/>
            <a:ext cx="2146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19218" y="3533165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0"/>
                </a:moveTo>
                <a:lnTo>
                  <a:pt x="142884" y="244645"/>
                </a:lnTo>
                <a:lnTo>
                  <a:pt x="194675" y="423016"/>
                </a:lnTo>
                <a:lnTo>
                  <a:pt x="159116" y="622254"/>
                </a:lnTo>
                <a:lnTo>
                  <a:pt x="39954" y="92950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35258" y="4431969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813" y="0"/>
                </a:moveTo>
                <a:lnTo>
                  <a:pt x="8077" y="622"/>
                </a:lnTo>
                <a:lnTo>
                  <a:pt x="7620" y="45300"/>
                </a:lnTo>
                <a:lnTo>
                  <a:pt x="0" y="89115"/>
                </a:lnTo>
                <a:lnTo>
                  <a:pt x="25285" y="52552"/>
                </a:lnTo>
                <a:lnTo>
                  <a:pt x="52775" y="24015"/>
                </a:lnTo>
                <a:lnTo>
                  <a:pt x="26644" y="24015"/>
                </a:lnTo>
                <a:lnTo>
                  <a:pt x="8813" y="0"/>
                </a:lnTo>
                <a:close/>
              </a:path>
              <a:path w="56514" h="89535">
                <a:moveTo>
                  <a:pt x="56095" y="19329"/>
                </a:moveTo>
                <a:lnTo>
                  <a:pt x="26644" y="24015"/>
                </a:lnTo>
                <a:lnTo>
                  <a:pt x="52775" y="24015"/>
                </a:lnTo>
                <a:lnTo>
                  <a:pt x="56299" y="20358"/>
                </a:lnTo>
                <a:lnTo>
                  <a:pt x="56095" y="19329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870500" y="375735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95885">
              <a:lnSpc>
                <a:spcPts val="2200"/>
              </a:lnSpc>
              <a:spcBef>
                <a:spcPts val="550"/>
              </a:spcBef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25</a:t>
            </a:r>
            <a:endParaRPr sz="1900">
              <a:latin typeface="Trebuchet MS"/>
              <a:cs typeface="Trebuchet MS"/>
            </a:endParaRPr>
          </a:p>
          <a:p>
            <a:pPr marL="64135">
              <a:lnSpc>
                <a:spcPts val="910"/>
              </a:lnSpc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+20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701677" y="3088932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0"/>
                </a:moveTo>
                <a:lnTo>
                  <a:pt x="50563" y="110528"/>
                </a:lnTo>
                <a:lnTo>
                  <a:pt x="67417" y="189804"/>
                </a:lnTo>
                <a:lnTo>
                  <a:pt x="50563" y="276020"/>
                </a:lnTo>
                <a:lnTo>
                  <a:pt x="0" y="407365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78004" y="3465664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445" y="0"/>
                </a:moveTo>
                <a:lnTo>
                  <a:pt x="7708" y="647"/>
                </a:lnTo>
                <a:lnTo>
                  <a:pt x="7429" y="45326"/>
                </a:lnTo>
                <a:lnTo>
                  <a:pt x="0" y="89154"/>
                </a:lnTo>
                <a:lnTo>
                  <a:pt x="25145" y="52489"/>
                </a:lnTo>
                <a:lnTo>
                  <a:pt x="52404" y="23952"/>
                </a:lnTo>
                <a:lnTo>
                  <a:pt x="26377" y="23952"/>
                </a:lnTo>
                <a:lnTo>
                  <a:pt x="8445" y="0"/>
                </a:lnTo>
                <a:close/>
              </a:path>
              <a:path w="56514" h="89535">
                <a:moveTo>
                  <a:pt x="55803" y="19138"/>
                </a:moveTo>
                <a:lnTo>
                  <a:pt x="26377" y="23952"/>
                </a:lnTo>
                <a:lnTo>
                  <a:pt x="52404" y="23952"/>
                </a:lnTo>
                <a:lnTo>
                  <a:pt x="56006" y="20180"/>
                </a:lnTo>
                <a:lnTo>
                  <a:pt x="55803" y="19138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749391" y="3168818"/>
            <a:ext cx="2146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</a:t>
            </a:r>
            <a:r>
              <a:rPr sz="950" spc="25" dirty="0">
                <a:solidFill>
                  <a:srgbClr val="808285"/>
                </a:solidFill>
                <a:latin typeface="Trebuchet MS"/>
                <a:cs typeface="Trebuchet MS"/>
              </a:rPr>
              <a:t>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705576" y="3580434"/>
            <a:ext cx="67945" cy="407670"/>
          </a:xfrm>
          <a:custGeom>
            <a:avLst/>
            <a:gdLst/>
            <a:ahLst/>
            <a:cxnLst/>
            <a:rect l="l" t="t" r="r" b="b"/>
            <a:pathLst>
              <a:path w="67945" h="407670">
                <a:moveTo>
                  <a:pt x="0" y="0"/>
                </a:moveTo>
                <a:lnTo>
                  <a:pt x="50563" y="110528"/>
                </a:lnTo>
                <a:lnTo>
                  <a:pt x="67417" y="189804"/>
                </a:lnTo>
                <a:lnTo>
                  <a:pt x="50563" y="276020"/>
                </a:lnTo>
                <a:lnTo>
                  <a:pt x="0" y="407365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81903" y="3957167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4" h="89535">
                <a:moveTo>
                  <a:pt x="8445" y="0"/>
                </a:moveTo>
                <a:lnTo>
                  <a:pt x="7708" y="647"/>
                </a:lnTo>
                <a:lnTo>
                  <a:pt x="7429" y="45326"/>
                </a:lnTo>
                <a:lnTo>
                  <a:pt x="0" y="89154"/>
                </a:lnTo>
                <a:lnTo>
                  <a:pt x="25145" y="52489"/>
                </a:lnTo>
                <a:lnTo>
                  <a:pt x="52404" y="23952"/>
                </a:lnTo>
                <a:lnTo>
                  <a:pt x="26377" y="23952"/>
                </a:lnTo>
                <a:lnTo>
                  <a:pt x="8445" y="0"/>
                </a:lnTo>
                <a:close/>
              </a:path>
              <a:path w="56514" h="89535">
                <a:moveTo>
                  <a:pt x="55803" y="19151"/>
                </a:moveTo>
                <a:lnTo>
                  <a:pt x="26377" y="23952"/>
                </a:lnTo>
                <a:lnTo>
                  <a:pt x="52404" y="23952"/>
                </a:lnTo>
                <a:lnTo>
                  <a:pt x="56006" y="20180"/>
                </a:lnTo>
                <a:lnTo>
                  <a:pt x="55803" y="19151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740603" y="3660309"/>
            <a:ext cx="227329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solidFill>
                  <a:srgbClr val="808285"/>
                </a:solidFill>
                <a:latin typeface="Trebuchet MS"/>
                <a:cs typeface="Trebuchet MS"/>
              </a:rPr>
              <a:t>+10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666865" y="3563772"/>
            <a:ext cx="194945" cy="929640"/>
          </a:xfrm>
          <a:custGeom>
            <a:avLst/>
            <a:gdLst/>
            <a:ahLst/>
            <a:cxnLst/>
            <a:rect l="l" t="t" r="r" b="b"/>
            <a:pathLst>
              <a:path w="194945" h="929639">
                <a:moveTo>
                  <a:pt x="0" y="929500"/>
                </a:moveTo>
                <a:lnTo>
                  <a:pt x="142899" y="684869"/>
                </a:lnTo>
                <a:lnTo>
                  <a:pt x="194694" y="506502"/>
                </a:lnTo>
                <a:lnTo>
                  <a:pt x="159130" y="307260"/>
                </a:lnTo>
                <a:lnTo>
                  <a:pt x="39954" y="0"/>
                </a:lnTo>
              </a:path>
            </a:pathLst>
          </a:custGeom>
          <a:ln w="1413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82892" y="3505352"/>
            <a:ext cx="56515" cy="89535"/>
          </a:xfrm>
          <a:custGeom>
            <a:avLst/>
            <a:gdLst/>
            <a:ahLst/>
            <a:cxnLst/>
            <a:rect l="l" t="t" r="r" b="b"/>
            <a:pathLst>
              <a:path w="56515" h="89535">
                <a:moveTo>
                  <a:pt x="0" y="0"/>
                </a:moveTo>
                <a:lnTo>
                  <a:pt x="7619" y="43814"/>
                </a:lnTo>
                <a:lnTo>
                  <a:pt x="8077" y="88493"/>
                </a:lnTo>
                <a:lnTo>
                  <a:pt x="8953" y="89077"/>
                </a:lnTo>
                <a:lnTo>
                  <a:pt x="26644" y="65100"/>
                </a:lnTo>
                <a:lnTo>
                  <a:pt x="52775" y="65100"/>
                </a:lnTo>
                <a:lnTo>
                  <a:pt x="25285" y="36563"/>
                </a:lnTo>
                <a:lnTo>
                  <a:pt x="0" y="0"/>
                </a:lnTo>
                <a:close/>
              </a:path>
              <a:path w="56515" h="89535">
                <a:moveTo>
                  <a:pt x="52775" y="65100"/>
                </a:moveTo>
                <a:lnTo>
                  <a:pt x="26644" y="65100"/>
                </a:lnTo>
                <a:lnTo>
                  <a:pt x="56210" y="69722"/>
                </a:lnTo>
                <a:lnTo>
                  <a:pt x="56299" y="68757"/>
                </a:lnTo>
                <a:lnTo>
                  <a:pt x="52775" y="651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729494" y="4222102"/>
            <a:ext cx="464820" cy="464820"/>
          </a:xfrm>
          <a:prstGeom prst="rect">
            <a:avLst/>
          </a:prstGeom>
          <a:ln w="10121">
            <a:solidFill>
              <a:srgbClr val="8082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660"/>
              </a:lnSpc>
            </a:pPr>
            <a:r>
              <a:rPr sz="950" spc="80" dirty="0">
                <a:solidFill>
                  <a:srgbClr val="808285"/>
                </a:solidFill>
                <a:latin typeface="Trebuchet MS"/>
                <a:cs typeface="Trebuchet MS"/>
              </a:rPr>
              <a:t>–20</a:t>
            </a:r>
            <a:endParaRPr sz="950">
              <a:latin typeface="Trebuchet MS"/>
              <a:cs typeface="Trebuchet MS"/>
            </a:endParaRPr>
          </a:p>
          <a:p>
            <a:pPr marL="94615">
              <a:lnSpc>
                <a:spcPts val="2170"/>
              </a:lnSpc>
            </a:pPr>
            <a:r>
              <a:rPr sz="1900" spc="55" dirty="0">
                <a:solidFill>
                  <a:srgbClr val="231F20"/>
                </a:solidFill>
                <a:latin typeface="Trebuchet MS"/>
                <a:cs typeface="Trebuchet MS"/>
              </a:rPr>
              <a:t>39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63624"/>
            <a:ext cx="5839460" cy="138811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mōhio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ki:</a:t>
            </a:r>
            <a:endParaRPr sz="3200">
              <a:latin typeface="Arial"/>
              <a:cs typeface="Arial"/>
            </a:endParaRPr>
          </a:p>
          <a:p>
            <a:pPr marL="380365" indent="-367665">
              <a:lnSpc>
                <a:spcPct val="100000"/>
              </a:lnSpc>
              <a:spcBef>
                <a:spcPts val="152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huatau matua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90585"/>
            <a:ext cx="9096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6.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 taea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roto i tētahi tau te</a:t>
            </a:r>
            <a:r>
              <a:rPr sz="2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wāwāhi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90585"/>
            <a:ext cx="909637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6.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 taea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roto i tētahi tau te</a:t>
            </a:r>
            <a:r>
              <a:rPr sz="2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wāwāhi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21665" marR="1527810">
              <a:lnSpc>
                <a:spcPct val="100000"/>
              </a:lnSpc>
              <a:tabLst>
                <a:tab pos="1383665" algn="l"/>
              </a:tabLst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Anei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ētahi wāwāhitanga 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te 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358  358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300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50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90585"/>
            <a:ext cx="909637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6.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 taea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roto i tētahi tau te</a:t>
            </a:r>
            <a:r>
              <a:rPr sz="2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wāwāhi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21665" marR="1527810">
              <a:lnSpc>
                <a:spcPct val="100000"/>
              </a:lnSpc>
              <a:tabLst>
                <a:tab pos="1383665" algn="l"/>
              </a:tabLst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Anei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ētahi wāwāhitanga 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te 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358  358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300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50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(100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2)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15)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 ×</a:t>
            </a:r>
            <a:r>
              <a:rPr sz="2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8)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90585"/>
            <a:ext cx="909637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6.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 taea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roto i tētahi tau te</a:t>
            </a:r>
            <a:r>
              <a:rPr sz="2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wāwāhi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21665" marR="1527810">
              <a:lnSpc>
                <a:spcPct val="100000"/>
              </a:lnSpc>
              <a:tabLst>
                <a:tab pos="1383665" algn="l"/>
              </a:tabLst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Anei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ētahi wāwāhitanga 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te 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358  358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300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50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(100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2)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15)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 ×</a:t>
            </a:r>
            <a:r>
              <a:rPr sz="2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8)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(10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 ×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8)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90585"/>
            <a:ext cx="909637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6.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 taea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roto i tētahi tau te</a:t>
            </a:r>
            <a:r>
              <a:rPr sz="28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wāwāhi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21665" marR="1527810">
              <a:lnSpc>
                <a:spcPct val="100000"/>
              </a:lnSpc>
              <a:tabLst>
                <a:tab pos="1383665" algn="l"/>
              </a:tabLst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Anei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ētahi wāwāhitanga 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o te 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358  358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300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50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(100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2)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15)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 ×</a:t>
            </a:r>
            <a:r>
              <a:rPr sz="2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8)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 (10 ×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35)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+ (1 ×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8)</a:t>
            </a:r>
            <a:endParaRPr sz="280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aha ētahi atu wāwāhitanga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358?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391" y="1704403"/>
            <a:ext cx="9006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391" y="1704403"/>
            <a:ext cx="9006205" cy="141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45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× 6 = (40 ×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(5 ×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391" y="1704403"/>
            <a:ext cx="9006205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45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× 6 = (40 ×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(5 ×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34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= (30 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60)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(4 +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391" y="1704403"/>
            <a:ext cx="9006205" cy="263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45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× 6 = (40 ×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(5 ×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34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= (30 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60)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(4 +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72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÷ 4 = (40 ÷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(32 ÷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391" y="1704403"/>
            <a:ext cx="9006205" cy="375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45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× 6 = (40 ×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(5 ×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34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= (30 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60)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(4 +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72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÷ 4 = (40 ÷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(32 ÷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</a:t>
            </a:r>
            <a:endParaRPr sz="2000">
              <a:latin typeface="Arial"/>
              <a:cs typeface="Arial"/>
            </a:endParaRPr>
          </a:p>
          <a:p>
            <a:pPr marL="12700" marR="396240">
              <a:lnSpc>
                <a:spcPct val="119700"/>
              </a:lnSpc>
              <a:spcBef>
                <a:spcPts val="191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aha ētahi atu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rautaki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whakaoti  </a:t>
            </a:r>
            <a:r>
              <a:rPr sz="2400" spc="-5" dirty="0">
                <a:solidFill>
                  <a:srgbClr val="6D6E71"/>
                </a:solidFill>
                <a:latin typeface="Arial"/>
                <a:cs typeface="Arial"/>
              </a:rPr>
              <a:t>paheko</a:t>
            </a:r>
            <a:r>
              <a:rPr sz="24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63624"/>
            <a:ext cx="8773795" cy="195072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mōhio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ki:</a:t>
            </a:r>
            <a:endParaRPr sz="3200">
              <a:latin typeface="Arial"/>
              <a:cs typeface="Arial"/>
            </a:endParaRPr>
          </a:p>
          <a:p>
            <a:pPr marL="380365" indent="-367665">
              <a:lnSpc>
                <a:spcPct val="100000"/>
              </a:lnSpc>
              <a:spcBef>
                <a:spcPts val="152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huatau matua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  <a:p>
            <a:pPr marL="380365" indent="-367665">
              <a:lnSpc>
                <a:spcPct val="100000"/>
              </a:lnSpc>
              <a:spcBef>
                <a:spcPts val="59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rauemi mō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whakaako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391" y="1704403"/>
            <a:ext cx="9378950" cy="529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8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āhuatanga nui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i roto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rautaki tau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maha.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45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× 6 = (40 ×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(5 ×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34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= (30 +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60)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(4 +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72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÷ 4 = (40 ÷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+ (32 ÷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Arial"/>
                <a:cs typeface="Arial"/>
              </a:rPr>
              <a:t>4)</a:t>
            </a:r>
            <a:endParaRPr sz="2000">
              <a:latin typeface="Arial"/>
              <a:cs typeface="Arial"/>
            </a:endParaRPr>
          </a:p>
          <a:p>
            <a:pPr marL="12700" marR="768985">
              <a:lnSpc>
                <a:spcPct val="119700"/>
              </a:lnSpc>
              <a:spcBef>
                <a:spcPts val="1910"/>
              </a:spcBef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aha ētahi atu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wāwāhi uara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rautaki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whakaoti  </a:t>
            </a:r>
            <a:r>
              <a:rPr sz="2400" spc="-5" dirty="0">
                <a:solidFill>
                  <a:srgbClr val="6D6E71"/>
                </a:solidFill>
                <a:latin typeface="Arial"/>
                <a:cs typeface="Arial"/>
              </a:rPr>
              <a:t>paheko</a:t>
            </a:r>
            <a:r>
              <a:rPr sz="24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E tino kitea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ana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 konei, mēnā kei te raru te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ākonga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i tana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eke panuku 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mai i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rautaki tatau ki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rautaki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wāwāhi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tau, tērā tonu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pea,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ko  tana kore mārama ki te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pūnaha uara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tū te</a:t>
            </a:r>
            <a:r>
              <a:rPr sz="2400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take.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300" y="1762582"/>
            <a:ext cx="87407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508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7.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āta hono 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nui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tētahi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horopaki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taunga 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ana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ākonga,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mārama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ai ia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te rahi o taua tau  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ōna wāhanga uara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185" y="726947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300" y="1762582"/>
            <a:ext cx="901382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marR="278130" indent="-6096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7.	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āta hono 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nui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tētahi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horopaki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taunga 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ana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ākonga,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mārama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ai ia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te rahi o taua tau  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ōna wāhanga uara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21665" marR="5080" indent="-635">
              <a:lnSpc>
                <a:spcPct val="100000"/>
              </a:lnSpc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aha ētahi whakatauiratanga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mārama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te rahi o  te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20,000?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704416"/>
            <a:ext cx="5327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whakatauiratanga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20,000: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9185" y="726973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704416"/>
            <a:ext cx="8863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whakatauiratanga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20,000: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mai i Tāmakimakaurau ki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Rānana.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185" y="726973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704416"/>
            <a:ext cx="96488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whakatauiratanga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20,000: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mai i Tāmakimakaurau ki</a:t>
            </a:r>
            <a:r>
              <a:rPr sz="2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Rānana.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pātata ana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ki te tapeke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haerenga 150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mai  i Tūranga ki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Ruatōrea.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185" y="726973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704416"/>
            <a:ext cx="964882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whakatauiratanga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20,000: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mai i Tāmakimakaurau ki</a:t>
            </a:r>
            <a:r>
              <a:rPr sz="2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Rānana.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pātata ana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ki te tapeke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haerenga 150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mai  i Tūranga ki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Ruatōrea.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58775">
              <a:lnSpc>
                <a:spcPct val="100000"/>
              </a:lnSpc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paku nui ake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tāngata 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uru atu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papa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tākaro  matua o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Papaioea.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185" y="726973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704416"/>
            <a:ext cx="964882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whakatauiratanga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20,000: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mai i Tāmakimakaurau ki</a:t>
            </a:r>
            <a:r>
              <a:rPr sz="24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Rānana.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pātata ana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ki te tapeke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manomita (km)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haerenga 150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mai  i Tūranga ki</a:t>
            </a:r>
            <a:r>
              <a:rPr sz="2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Ruatōrea.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58775">
              <a:lnSpc>
                <a:spcPct val="100000"/>
              </a:lnSpc>
            </a:pP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 paku nui ake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maha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tāngata ka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uru atu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papa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tākaro  matua o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Papaioea.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92100">
              <a:lnSpc>
                <a:spcPct val="100000"/>
              </a:lnSpc>
            </a:pP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utu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ka riro i te tangata mō te mahi 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10 hāora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wiki,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mō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$12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hāora,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mō te 3 tau me te 2</a:t>
            </a:r>
            <a:r>
              <a:rPr sz="2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marama.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185" y="726973"/>
            <a:ext cx="401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</a:t>
            </a:r>
            <a:r>
              <a:rPr spc="-90" dirty="0"/>
              <a:t> </a:t>
            </a:r>
            <a:r>
              <a:rPr dirty="0"/>
              <a:t>Matua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2135784"/>
            <a:ext cx="99402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tīmatanga, ka tatauria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(ā-tahi)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katoa 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mea 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kei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roto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huinga.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34 ngā porotiti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whakaaturia</a:t>
            </a:r>
            <a:r>
              <a:rPr sz="32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nei.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7968" y="3515668"/>
            <a:ext cx="3574859" cy="3182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</a:t>
            </a:r>
            <a:r>
              <a:rPr dirty="0"/>
              <a:t>Whāinga </a:t>
            </a:r>
            <a:r>
              <a:rPr spc="-5" dirty="0"/>
              <a:t>mō tēnei</a:t>
            </a:r>
            <a:r>
              <a:rPr spc="-225" dirty="0"/>
              <a:t> </a:t>
            </a:r>
            <a:r>
              <a:rPr spc="-5" dirty="0"/>
              <a:t>Akoranga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463624"/>
            <a:ext cx="8868410" cy="251333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mōhio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ki:</a:t>
            </a:r>
            <a:endParaRPr sz="3200">
              <a:latin typeface="Arial"/>
              <a:cs typeface="Arial"/>
            </a:endParaRPr>
          </a:p>
          <a:p>
            <a:pPr marL="380365" indent="-367665">
              <a:lnSpc>
                <a:spcPct val="100000"/>
              </a:lnSpc>
              <a:spcBef>
                <a:spcPts val="152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huatau matua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  <a:p>
            <a:pPr marL="380365" indent="-367665">
              <a:lnSpc>
                <a:spcPct val="100000"/>
              </a:lnSpc>
              <a:spcBef>
                <a:spcPts val="59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rauemi mō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whakaako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  <a:p>
            <a:pPr marL="406400" indent="-393700">
              <a:lnSpc>
                <a:spcPct val="100000"/>
              </a:lnSpc>
              <a:spcBef>
                <a:spcPts val="590"/>
              </a:spcBef>
              <a:buChar char="•"/>
              <a:tabLst>
                <a:tab pos="406400" algn="l"/>
                <a:tab pos="407034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nui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 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roto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ako</a:t>
            </a:r>
            <a:r>
              <a:rPr sz="3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1158" y="2009787"/>
            <a:ext cx="93332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Kātahi 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whakarōpungia ngā rōpū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10,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tatau  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 (10, 20, 30,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34)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3154" y="3510338"/>
            <a:ext cx="5772505" cy="316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3154" y="3510343"/>
            <a:ext cx="5772785" cy="3161665"/>
          </a:xfrm>
          <a:custGeom>
            <a:avLst/>
            <a:gdLst/>
            <a:ahLst/>
            <a:cxnLst/>
            <a:rect l="l" t="t" r="r" b="b"/>
            <a:pathLst>
              <a:path w="5772784" h="3161665">
                <a:moveTo>
                  <a:pt x="0" y="3161410"/>
                </a:moveTo>
                <a:lnTo>
                  <a:pt x="5772505" y="3161410"/>
                </a:lnTo>
                <a:lnTo>
                  <a:pt x="5772505" y="0"/>
                </a:lnTo>
                <a:lnTo>
                  <a:pt x="0" y="0"/>
                </a:lnTo>
                <a:lnTo>
                  <a:pt x="0" y="3161410"/>
                </a:lnTo>
                <a:close/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4500" y="2137879"/>
            <a:ext cx="88830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Ko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whare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hei whakaatu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te tatauranga  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rōpū.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E 3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tekau, e 4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tahi.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3838" y="3482562"/>
            <a:ext cx="5664314" cy="328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900" y="2168499"/>
            <a:ext cx="94710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āta honoa ngā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kupu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Māori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tatauranga 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 rōpū.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E 3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 tekau, e 4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rōpū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tahi.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3976" y="3780020"/>
            <a:ext cx="6704050" cy="1026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Hei tauira </a:t>
            </a:r>
            <a:r>
              <a:rPr dirty="0"/>
              <a:t>o </a:t>
            </a:r>
            <a:r>
              <a:rPr spc="-5" dirty="0"/>
              <a:t>te tipu </a:t>
            </a:r>
            <a:r>
              <a:rPr dirty="0"/>
              <a:t>haere o </a:t>
            </a:r>
            <a:r>
              <a:rPr spc="-5" dirty="0"/>
              <a:t>te  mātauranga </a:t>
            </a:r>
            <a:r>
              <a:rPr dirty="0"/>
              <a:t>uara</a:t>
            </a:r>
            <a:r>
              <a:rPr spc="-20" dirty="0"/>
              <a:t> </a:t>
            </a:r>
            <a:r>
              <a:rPr spc="-5" dirty="0"/>
              <a:t>tū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499" y="2204199"/>
            <a:ext cx="94240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puta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whakaahuahanga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katoa te tohu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mō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 tau. Kua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whai māramatanga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ākonga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tikanga  o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mati.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0411" y="3939359"/>
            <a:ext cx="2891167" cy="256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Tū: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He Kaupapa</a:t>
            </a:r>
            <a:r>
              <a:rPr sz="3600" b="1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Matua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499" y="1575993"/>
            <a:ext cx="93097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253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tatau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309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rautaki paheko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365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rautaki paheko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tau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 ā-ira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 Huatau Matua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te Uara</a:t>
            </a:r>
            <a:r>
              <a:rPr sz="36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09902"/>
            <a:ext cx="91141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143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1.	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tohutau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(me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ingoa) hei 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rahinga mutunga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kore.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4215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rautaki paheko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tau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 ā-ira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ine (ngā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waeine</a:t>
            </a:r>
            <a:r>
              <a:rPr sz="32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ngahuru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08" y="735977"/>
            <a:ext cx="672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Uara </a:t>
            </a:r>
            <a:r>
              <a:rPr dirty="0"/>
              <a:t>Tū: </a:t>
            </a:r>
            <a:r>
              <a:rPr spc="-5" dirty="0"/>
              <a:t>He Kaupapa</a:t>
            </a:r>
            <a:r>
              <a:rPr spc="40" dirty="0"/>
              <a:t> </a:t>
            </a:r>
            <a:r>
              <a:rPr spc="-5" dirty="0"/>
              <a:t>Matua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499" y="1575993"/>
            <a:ext cx="9309735" cy="477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He aha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wāhi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mātauranga uara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tū, 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mārama  ai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tamaiti ki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ēnei wāhanga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o te</a:t>
            </a:r>
            <a:r>
              <a:rPr sz="32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pāngarau?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pūnaha</a:t>
            </a:r>
            <a:r>
              <a:rPr sz="3200" spc="-1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momo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ngā rautaki paheko</a:t>
            </a:r>
            <a:r>
              <a:rPr sz="3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tau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 ā-ira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ine (ngā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waeine</a:t>
            </a:r>
            <a:r>
              <a:rPr sz="3200" spc="-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ngahuru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whakaaro pānga</a:t>
            </a:r>
            <a:r>
              <a:rPr sz="32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riterite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1909" y="1704416"/>
            <a:ext cx="8343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whai ake nei 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momo rauemi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whakaako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909" y="1704416"/>
            <a:ext cx="83432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whai ake nei 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momo rauemi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whakaako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mea takitahi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mā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ākonga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pīni/porotiti).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909" y="1704416"/>
            <a:ext cx="834326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whai ake nei 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momo rauemi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whakaako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mea takitahi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mā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ākonga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pīni/porotiti).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kua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oti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kē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poraka uara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909" y="1704416"/>
            <a:ext cx="85134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2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whai ake nei 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momo rauemi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whakaako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2862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mea takitahi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mā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ākonga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pīni/porotiti).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kua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oti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kē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poraka uara</a:t>
            </a:r>
            <a:r>
              <a:rPr sz="24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rauemi rāwekeweke, 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spc="-5" dirty="0">
                <a:solidFill>
                  <a:srgbClr val="6D6E71"/>
                </a:solidFill>
                <a:latin typeface="Arial"/>
                <a:cs typeface="Arial"/>
              </a:rPr>
              <a:t>whakaahuahanga  ā-tuhi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1909" y="1704416"/>
            <a:ext cx="851344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2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whai ake nei 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tauira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momo rauemi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whakaako 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2862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6D6E71"/>
                </a:solidFill>
                <a:latin typeface="Arial"/>
                <a:cs typeface="Arial"/>
              </a:rPr>
              <a:t>mea takitahi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hei 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mā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ākonga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pīni/porotiti).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kua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oti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kē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whakarōpū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(pērā 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poraka uara</a:t>
            </a:r>
            <a:r>
              <a:rPr sz="24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rauemi rāwekeweke, ko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ētahi he </a:t>
            </a:r>
            <a:r>
              <a:rPr sz="2400" spc="-5" dirty="0">
                <a:solidFill>
                  <a:srgbClr val="6D6E71"/>
                </a:solidFill>
                <a:latin typeface="Arial"/>
                <a:cs typeface="Arial"/>
              </a:rPr>
              <a:t>whakaahuahanga  ā-tuhi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rōpū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tū.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99135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Kei te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pae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tukutuku 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nzmaths ētahi whakaari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 kitea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ai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te 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whakamahinga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231F20"/>
                </a:solidFill>
                <a:latin typeface="Arial"/>
                <a:cs typeface="Arial"/>
              </a:rPr>
              <a:t>ēnei</a:t>
            </a:r>
            <a:r>
              <a:rPr sz="2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rauemi: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http://www.nzmaths.co.nz/ng-whakaari-rauemi?parent_node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2601" y="2476783"/>
            <a:ext cx="3605606" cy="3994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2601" y="2476779"/>
            <a:ext cx="3606165" cy="3994150"/>
          </a:xfrm>
          <a:custGeom>
            <a:avLst/>
            <a:gdLst/>
            <a:ahLst/>
            <a:cxnLst/>
            <a:rect l="l" t="t" r="r" b="b"/>
            <a:pathLst>
              <a:path w="3606165" h="3994150">
                <a:moveTo>
                  <a:pt x="0" y="3994048"/>
                </a:moveTo>
                <a:lnTo>
                  <a:pt x="3605606" y="3994048"/>
                </a:lnTo>
                <a:lnTo>
                  <a:pt x="3605606" y="0"/>
                </a:lnTo>
                <a:lnTo>
                  <a:pt x="0" y="0"/>
                </a:lnTo>
                <a:lnTo>
                  <a:pt x="0" y="3994048"/>
                </a:lnTo>
                <a:close/>
              </a:path>
            </a:pathLst>
          </a:custGeom>
          <a:ln w="95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855" y="1676793"/>
            <a:ext cx="2442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Anga</a:t>
            </a:r>
            <a:r>
              <a:rPr sz="32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pirepire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300" y="1580794"/>
            <a:ext cx="2058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Pīni/porotiti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4353" y="2526334"/>
            <a:ext cx="5843295" cy="282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300" y="1580794"/>
            <a:ext cx="26911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Poraka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3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6321" y="2643162"/>
            <a:ext cx="1505635" cy="2579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321" y="2643174"/>
            <a:ext cx="1506220" cy="2580005"/>
          </a:xfrm>
          <a:custGeom>
            <a:avLst/>
            <a:gdLst/>
            <a:ahLst/>
            <a:cxnLst/>
            <a:rect l="l" t="t" r="r" b="b"/>
            <a:pathLst>
              <a:path w="1506220" h="2580004">
                <a:moveTo>
                  <a:pt x="0" y="2579687"/>
                </a:moveTo>
                <a:lnTo>
                  <a:pt x="1505635" y="2579687"/>
                </a:lnTo>
                <a:lnTo>
                  <a:pt x="1505635" y="0"/>
                </a:lnTo>
                <a:lnTo>
                  <a:pt x="0" y="0"/>
                </a:lnTo>
                <a:lnTo>
                  <a:pt x="0" y="2579687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8491" y="2647391"/>
            <a:ext cx="2581363" cy="2571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8491" y="2647378"/>
            <a:ext cx="2581910" cy="2571750"/>
          </a:xfrm>
          <a:custGeom>
            <a:avLst/>
            <a:gdLst/>
            <a:ahLst/>
            <a:cxnLst/>
            <a:rect l="l" t="t" r="r" b="b"/>
            <a:pathLst>
              <a:path w="2581910" h="2571750">
                <a:moveTo>
                  <a:pt x="0" y="2571356"/>
                </a:moveTo>
                <a:lnTo>
                  <a:pt x="2581363" y="2571356"/>
                </a:lnTo>
                <a:lnTo>
                  <a:pt x="2581363" y="0"/>
                </a:lnTo>
                <a:lnTo>
                  <a:pt x="0" y="0"/>
                </a:lnTo>
                <a:lnTo>
                  <a:pt x="0" y="2571356"/>
                </a:lnTo>
                <a:close/>
              </a:path>
            </a:pathLst>
          </a:custGeom>
          <a:ln w="199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8970" y="2647391"/>
            <a:ext cx="2581363" cy="2571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8970" y="2647378"/>
            <a:ext cx="2581910" cy="2571750"/>
          </a:xfrm>
          <a:custGeom>
            <a:avLst/>
            <a:gdLst/>
            <a:ahLst/>
            <a:cxnLst/>
            <a:rect l="l" t="t" r="r" b="b"/>
            <a:pathLst>
              <a:path w="2581909" h="2571750">
                <a:moveTo>
                  <a:pt x="0" y="2571356"/>
                </a:moveTo>
                <a:lnTo>
                  <a:pt x="2581363" y="2571356"/>
                </a:lnTo>
                <a:lnTo>
                  <a:pt x="2581363" y="0"/>
                </a:lnTo>
                <a:lnTo>
                  <a:pt x="0" y="0"/>
                </a:lnTo>
                <a:lnTo>
                  <a:pt x="0" y="2571356"/>
                </a:lnTo>
                <a:close/>
              </a:path>
            </a:pathLst>
          </a:custGeom>
          <a:ln w="199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09902"/>
            <a:ext cx="911415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143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1.	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tohutau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(me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ingoa) hei 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rahinga mutunga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kore.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085"/>
              </a:spcBef>
            </a:pP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Tuhia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tohutau ki te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pepa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38550" y="2790360"/>
            <a:ext cx="4313707" cy="65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8550" y="2790355"/>
            <a:ext cx="4314190" cy="655955"/>
          </a:xfrm>
          <a:custGeom>
            <a:avLst/>
            <a:gdLst/>
            <a:ahLst/>
            <a:cxnLst/>
            <a:rect l="l" t="t" r="r" b="b"/>
            <a:pathLst>
              <a:path w="4314190" h="655954">
                <a:moveTo>
                  <a:pt x="0" y="655688"/>
                </a:moveTo>
                <a:lnTo>
                  <a:pt x="4313707" y="655688"/>
                </a:lnTo>
                <a:lnTo>
                  <a:pt x="4313707" y="0"/>
                </a:lnTo>
                <a:lnTo>
                  <a:pt x="0" y="0"/>
                </a:lnTo>
                <a:lnTo>
                  <a:pt x="0" y="655688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8550" y="3821190"/>
            <a:ext cx="4313707" cy="588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8550" y="3821188"/>
            <a:ext cx="4314190" cy="655955"/>
          </a:xfrm>
          <a:custGeom>
            <a:avLst/>
            <a:gdLst/>
            <a:ahLst/>
            <a:cxnLst/>
            <a:rect l="l" t="t" r="r" b="b"/>
            <a:pathLst>
              <a:path w="4314190" h="655954">
                <a:moveTo>
                  <a:pt x="0" y="655688"/>
                </a:moveTo>
                <a:lnTo>
                  <a:pt x="4313707" y="655688"/>
                </a:lnTo>
                <a:lnTo>
                  <a:pt x="4313707" y="0"/>
                </a:lnTo>
                <a:lnTo>
                  <a:pt x="0" y="0"/>
                </a:lnTo>
                <a:lnTo>
                  <a:pt x="0" y="655688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300" y="1580794"/>
            <a:ext cx="3234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D6E71"/>
                </a:solidFill>
                <a:latin typeface="Arial"/>
                <a:cs typeface="Arial"/>
              </a:rPr>
              <a:t>Poraka</a:t>
            </a:r>
            <a:r>
              <a:rPr sz="3200" spc="-9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D6E71"/>
                </a:solidFill>
                <a:latin typeface="Arial"/>
                <a:cs typeface="Arial"/>
              </a:rPr>
              <a:t>honohono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0337" y="1676793"/>
            <a:ext cx="2080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Rākau</a:t>
            </a:r>
            <a:r>
              <a:rPr sz="3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mati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9604" y="2635237"/>
            <a:ext cx="4112793" cy="2763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525" y="1676793"/>
            <a:ext cx="208216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Anga</a:t>
            </a:r>
            <a:r>
              <a:rPr sz="3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tekau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0347" y="2592019"/>
            <a:ext cx="5531294" cy="289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1362" y="1690611"/>
            <a:ext cx="2279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Whare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4354" y="2635478"/>
            <a:ext cx="4744669" cy="2930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387" y="1676793"/>
            <a:ext cx="16744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Kāri</a:t>
            </a:r>
            <a:r>
              <a:rPr sz="32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31F20"/>
                </a:solidFill>
                <a:latin typeface="Arial"/>
                <a:cs typeface="Arial"/>
              </a:rPr>
              <a:t>pere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4517" y="2700023"/>
            <a:ext cx="4307306" cy="56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4517" y="3666163"/>
            <a:ext cx="1774571" cy="56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387" y="1676793"/>
            <a:ext cx="1651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231F20"/>
                </a:solidFill>
                <a:latin typeface="Arial"/>
                <a:cs typeface="Arial"/>
              </a:rPr>
              <a:t>Takatātai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5229" y="2341740"/>
            <a:ext cx="2803525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387" y="1676793"/>
            <a:ext cx="1651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231F20"/>
                </a:solidFill>
                <a:latin typeface="Arial"/>
                <a:cs typeface="Arial"/>
              </a:rPr>
              <a:t>Takatātai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387" y="5568073"/>
            <a:ext cx="8484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aha ētahi 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rauemi mō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whakaako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</a:t>
            </a:r>
            <a:r>
              <a:rPr sz="28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5229" y="2341740"/>
            <a:ext cx="2803525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2945">
              <a:lnSpc>
                <a:spcPct val="100000"/>
              </a:lnSpc>
              <a:spcBef>
                <a:spcPts val="100"/>
              </a:spcBef>
            </a:pPr>
            <a:r>
              <a:rPr dirty="0"/>
              <a:t>Ko tētahi </a:t>
            </a:r>
            <a:r>
              <a:rPr spc="-5" dirty="0"/>
              <a:t>mea nui </a:t>
            </a:r>
            <a:r>
              <a:rPr dirty="0"/>
              <a:t>kia </a:t>
            </a:r>
            <a:r>
              <a:rPr spc="-5" dirty="0"/>
              <a:t>maha ngā momo rauemi  me ngā whakaahuahanga uara </a:t>
            </a:r>
            <a:r>
              <a:rPr dirty="0"/>
              <a:t>tū </a:t>
            </a:r>
            <a:r>
              <a:rPr spc="-5" dirty="0"/>
              <a:t>rerekē</a:t>
            </a:r>
            <a:r>
              <a:rPr spc="-45" dirty="0"/>
              <a:t> </a:t>
            </a:r>
            <a:r>
              <a:rPr spc="-5" dirty="0"/>
              <a:t>hei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rāwekeweke mā </a:t>
            </a:r>
            <a:r>
              <a:rPr dirty="0"/>
              <a:t>te </a:t>
            </a:r>
            <a:r>
              <a:rPr spc="-5" dirty="0"/>
              <a:t>ākonga, hei whakamahi māna,  </a:t>
            </a:r>
            <a:r>
              <a:rPr dirty="0"/>
              <a:t>e tino </a:t>
            </a:r>
            <a:r>
              <a:rPr spc="-5" dirty="0"/>
              <a:t>mārama ai ia </a:t>
            </a:r>
            <a:r>
              <a:rPr dirty="0"/>
              <a:t>ki </a:t>
            </a:r>
            <a:r>
              <a:rPr spc="-5" dirty="0"/>
              <a:t>ngā </a:t>
            </a:r>
            <a:r>
              <a:rPr dirty="0"/>
              <a:t>tikanga </a:t>
            </a:r>
            <a:r>
              <a:rPr spc="-5" dirty="0"/>
              <a:t>uara</a:t>
            </a:r>
            <a:r>
              <a:rPr spc="-40" dirty="0"/>
              <a:t> </a:t>
            </a:r>
            <a:r>
              <a:rPr dirty="0"/>
              <a:t>tū.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</a:t>
            </a:r>
            <a:r>
              <a:rPr spc="-90" dirty="0"/>
              <a:t> </a:t>
            </a:r>
            <a:r>
              <a:rPr spc="-5" dirty="0"/>
              <a:t>Rauemi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791" y="1690611"/>
            <a:ext cx="8877300" cy="301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939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akoranga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matihiko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mō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kei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pae ipurangi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nzmaths hei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tirotiro,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hei whakamahi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mā te</a:t>
            </a:r>
            <a:r>
              <a:rPr sz="28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ākonga:</a:t>
            </a:r>
            <a:endParaRPr sz="2800">
              <a:latin typeface="Arial"/>
              <a:cs typeface="Arial"/>
            </a:endParaRPr>
          </a:p>
          <a:p>
            <a:pPr marL="12700" marR="281305">
              <a:lnSpc>
                <a:spcPct val="100000"/>
              </a:lnSpc>
              <a:spcBef>
                <a:spcPts val="1415"/>
              </a:spcBef>
            </a:pPr>
            <a:r>
              <a:rPr sz="28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http://www2.nzmaths.co.nz/maori/LO/WhakatauiraTau/ </a:t>
            </a:r>
            <a:r>
              <a:rPr sz="2800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numbersMI123.html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85"/>
              </a:spcBef>
            </a:pPr>
            <a:r>
              <a:rPr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http://www2.nzmaths.co.nz/maori/lo/porakauaratu/index.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html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145" y="735977"/>
            <a:ext cx="266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Ngā</a:t>
            </a:r>
            <a:r>
              <a:rPr sz="36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Rauemi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437" y="1690611"/>
            <a:ext cx="92754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nui ngā akoranga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hāngai ana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kei roto i te  rauemi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nei He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Pūtahi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Pāngarau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5394" y="2982356"/>
            <a:ext cx="5241201" cy="370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09902"/>
            <a:ext cx="9114155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143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1.	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tohutau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(me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ingoa) hei 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rahinga mutunga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kore.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085"/>
              </a:spcBef>
            </a:pP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Tuhia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tohutau ki te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pepa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555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0, 1, 2, 3, 4, 5, 6, 7, 8,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6591" y="735977"/>
            <a:ext cx="315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3600" b="1" spc="-5" dirty="0">
                <a:solidFill>
                  <a:srgbClr val="231F20"/>
                </a:solidFill>
                <a:latin typeface="Arial"/>
                <a:cs typeface="Arial"/>
              </a:rPr>
              <a:t>Mahere</a:t>
            </a:r>
            <a:r>
              <a:rPr sz="3600" b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600" b="1" spc="-95" dirty="0">
                <a:solidFill>
                  <a:srgbClr val="231F20"/>
                </a:solidFill>
                <a:latin typeface="Arial"/>
                <a:cs typeface="Arial"/>
              </a:rPr>
              <a:t>Tau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9229" y="1750605"/>
            <a:ext cx="76384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Āta tirotirohia te tipu o te mātauranga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kei  roto i te Mahere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6591" y="735977"/>
            <a:ext cx="315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/>
              <a:t>Te </a:t>
            </a:r>
            <a:r>
              <a:rPr spc="-5" dirty="0"/>
              <a:t>Mahere</a:t>
            </a:r>
            <a:r>
              <a:rPr spc="45" dirty="0"/>
              <a:t> </a:t>
            </a:r>
            <a:r>
              <a:rPr spc="-95" dirty="0"/>
              <a:t>Tau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9229" y="1750605"/>
            <a:ext cx="76568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Āta tirotirohia te tipu o te mātauranga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</a:t>
            </a:r>
            <a:r>
              <a:rPr sz="28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kei  roto i te Mahere</a:t>
            </a:r>
            <a:r>
              <a:rPr sz="28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Whakaarohia tētahi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ngohe whakaako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te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uara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tū  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hāngai ana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ia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kaupae o </a:t>
            </a:r>
            <a:r>
              <a:rPr sz="2800" spc="-160" dirty="0">
                <a:solidFill>
                  <a:srgbClr val="231F20"/>
                </a:solidFill>
                <a:latin typeface="Arial"/>
                <a:cs typeface="Arial"/>
              </a:rPr>
              <a:t>Te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Mahere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231F20"/>
                </a:solidFill>
                <a:latin typeface="Arial"/>
                <a:cs typeface="Arial"/>
              </a:rPr>
              <a:t>Tau.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644" y="726960"/>
            <a:ext cx="678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Ngā Huatau Matua </a:t>
            </a:r>
            <a:r>
              <a:rPr dirty="0"/>
              <a:t>o </a:t>
            </a:r>
            <a:r>
              <a:rPr spc="-5" dirty="0"/>
              <a:t>te Uara</a:t>
            </a:r>
            <a:r>
              <a:rPr spc="-70" dirty="0"/>
              <a:t> </a:t>
            </a:r>
            <a:r>
              <a:rPr dirty="0"/>
              <a:t>Tū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609902"/>
            <a:ext cx="9373235" cy="3691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263525" indent="-609600">
              <a:lnSpc>
                <a:spcPct val="1143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1.	</a:t>
            </a:r>
            <a:r>
              <a:rPr sz="2800" spc="-70" dirty="0">
                <a:solidFill>
                  <a:srgbClr val="231F20"/>
                </a:solidFill>
                <a:latin typeface="Arial"/>
                <a:cs typeface="Arial"/>
              </a:rPr>
              <a:t>Tekau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tohutau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(me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ingoa) hei 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rahinga mutunga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kore.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085"/>
              </a:spcBef>
            </a:pPr>
            <a:r>
              <a:rPr sz="2800" spc="-25" dirty="0">
                <a:solidFill>
                  <a:srgbClr val="231F20"/>
                </a:solidFill>
                <a:latin typeface="Arial"/>
                <a:cs typeface="Arial"/>
              </a:rPr>
              <a:t>Tuhia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tohutau ki te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pepa</a:t>
            </a:r>
            <a:endParaRPr sz="280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1555"/>
              </a:spcBef>
            </a:pP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0, 1, 2, 3, 4, 5, 6, 7, 8,</a:t>
            </a:r>
            <a:r>
              <a:rPr sz="28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  <a:p>
            <a:pPr marL="622300" marR="5080" indent="-635">
              <a:lnSpc>
                <a:spcPct val="107100"/>
              </a:lnSpc>
              <a:spcBef>
                <a:spcPts val="1025"/>
              </a:spcBef>
            </a:pP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Koia rā te take e kīia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ai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tā tātou </a:t>
            </a:r>
            <a:r>
              <a:rPr sz="2800" spc="-5" dirty="0">
                <a:solidFill>
                  <a:srgbClr val="6D6E71"/>
                </a:solidFill>
                <a:latin typeface="Arial"/>
                <a:cs typeface="Arial"/>
              </a:rPr>
              <a:t>pūnaha </a:t>
            </a:r>
            <a:r>
              <a:rPr sz="2800" dirty="0">
                <a:solidFill>
                  <a:srgbClr val="6D6E71"/>
                </a:solidFill>
                <a:latin typeface="Arial"/>
                <a:cs typeface="Arial"/>
              </a:rPr>
              <a:t>tau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 ‘pūnaha 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tekau’ – tekau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ōna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tohutau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hei whakaatu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ngā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rahinga  katoa.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2668</Words>
  <Application>Microsoft Office PowerPoint</Application>
  <PresentationFormat>Custom</PresentationFormat>
  <Paragraphs>402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Ngā Whāinga mō tēnei Akoranga</vt:lpstr>
      <vt:lpstr>Ngā Whāinga mō tēnei Akoranga</vt:lpstr>
      <vt:lpstr>Ngā Whāinga mō tēnei Akoranga</vt:lpstr>
      <vt:lpstr>PowerPoint Presentation</vt:lpstr>
      <vt:lpstr>Ngā Huatau Matua o te Uara Tū</vt:lpstr>
      <vt:lpstr>Ngā Huatau Matua o te Uara Tū</vt:lpstr>
      <vt:lpstr>Ngā Huatau Matua o te Uara Tū</vt:lpstr>
      <vt:lpstr>PowerPoint Presentation</vt:lpstr>
      <vt:lpstr>Ngā Huatau Matua o te Uara Tū</vt:lpstr>
      <vt:lpstr>Ngā Huatau Matua o te Uara Tū</vt:lpstr>
      <vt:lpstr>Ngā Huatau Matua o te Uara Tū</vt:lpstr>
      <vt:lpstr>Ngā Huatau Matua o te Uara Tū</vt:lpstr>
      <vt:lpstr>PowerPoint Presentation</vt:lpstr>
      <vt:lpstr>PowerPoint Presentation</vt:lpstr>
      <vt:lpstr>PowerPoint Presentation</vt:lpstr>
      <vt:lpstr>Ngā Huatau Matua o te Uara Tū</vt:lpstr>
      <vt:lpstr>Ngā Huatau Matua o te Uara Tū</vt:lpstr>
      <vt:lpstr>Ngā Huatau Matua o te Uara Tū</vt:lpstr>
      <vt:lpstr>PowerPoint Presentation</vt:lpstr>
      <vt:lpstr>PowerPoint Presentation</vt:lpstr>
      <vt:lpstr>PowerPoint Presentation</vt:lpstr>
      <vt:lpstr>Ngā Huatau Matua</vt:lpstr>
      <vt:lpstr>Ngā Huatau Matua</vt:lpstr>
      <vt:lpstr>Ngā Huatau Matua</vt:lpstr>
      <vt:lpstr>PowerPoint Presentation</vt:lpstr>
      <vt:lpstr>Ngā Huatau Matua</vt:lpstr>
      <vt:lpstr>Ngā Huatau Matua</vt:lpstr>
      <vt:lpstr>PowerPoint Presentation</vt:lpstr>
      <vt:lpstr>Ngā Huatau Matua</vt:lpstr>
      <vt:lpstr>Ngā Huatau Matua</vt:lpstr>
      <vt:lpstr>Ngā Huatau Matua</vt:lpstr>
      <vt:lpstr>Ngā Huatau Matua</vt:lpstr>
      <vt:lpstr>PowerPoint Presentation</vt:lpstr>
      <vt:lpstr>Ngā Huatau Matua</vt:lpstr>
      <vt:lpstr>Ngā Huatau Matua</vt:lpstr>
      <vt:lpstr>Ngā Huatau Matua</vt:lpstr>
      <vt:lpstr>Ngā Huatau Matua</vt:lpstr>
      <vt:lpstr>Ngā Huatau Matua</vt:lpstr>
      <vt:lpstr>PowerPoint Presentation</vt:lpstr>
      <vt:lpstr>Ngā Huatau Matua</vt:lpstr>
      <vt:lpstr>PowerPoint Presentation</vt:lpstr>
      <vt:lpstr>Ngā Huatau Matua</vt:lpstr>
      <vt:lpstr>Ngā Huatau Matua</vt:lpstr>
      <vt:lpstr>Ngā Huatau Matua</vt:lpstr>
      <vt:lpstr>Ngā Huatau Matua</vt:lpstr>
      <vt:lpstr>Hei tauira o te tipu haere o te  mātauranga uara tū</vt:lpstr>
      <vt:lpstr>Hei tauira o te tipu haere o te  mātauranga uara tū</vt:lpstr>
      <vt:lpstr>Hei tauira o te tipu haere o te  mātauranga uara tū</vt:lpstr>
      <vt:lpstr>Hei tauira o te tipu haere o te  mātauranga uara tū</vt:lpstr>
      <vt:lpstr>Hei tauira o te tipu haere o te  mātauranga uara tū</vt:lpstr>
      <vt:lpstr>Hei tauira o te tipu haere o te  mātauranga uara tū</vt:lpstr>
      <vt:lpstr>Te Uara Tū: He Kaupapa Matua</vt:lpstr>
      <vt:lpstr>PowerPoint Presentation</vt:lpstr>
      <vt:lpstr>Te Uara Tū: He Kaupapa Matua</vt:lpstr>
      <vt:lpstr>Te Uara Tū: He Kaupapa Matua</vt:lpstr>
      <vt:lpstr>Te Uara Tū: He Kaupapa Matua</vt:lpstr>
      <vt:lpstr>Te Uara Tū: He Kaupapa Matua</vt:lpstr>
      <vt:lpstr>Te Uara Tū: He Kaupapa Matua</vt:lpstr>
      <vt:lpstr>Te Uara Tū: He Kaupapa Matua</vt:lpstr>
      <vt:lpstr>PowerPoint Presentation</vt:lpstr>
      <vt:lpstr>Ngā Rauemi</vt:lpstr>
      <vt:lpstr>Ngā Rauemi</vt:lpstr>
      <vt:lpstr>Ngā Rauemi</vt:lpstr>
      <vt:lpstr>Ngā Rauemi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Ngā Rauemi</vt:lpstr>
      <vt:lpstr>Ngā Rauemi</vt:lpstr>
      <vt:lpstr>Ngā Rauemi</vt:lpstr>
      <vt:lpstr>PowerPoint Presentation</vt:lpstr>
      <vt:lpstr>PowerPoint Presentation</vt:lpstr>
      <vt:lpstr>Te Mahere Tau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 Tagg</cp:lastModifiedBy>
  <cp:revision>2</cp:revision>
  <dcterms:created xsi:type="dcterms:W3CDTF">2019-02-10T23:00:56Z</dcterms:created>
  <dcterms:modified xsi:type="dcterms:W3CDTF">2019-02-24T23:13:33Z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2011-03-08T00:00:00Z</vt:filetime>
  </property>
  <property fmtid="{D5CDD505-2E9C-101B-9397-08002B2CF9AE}" pid="3" name="Creator">
    <vt:lpwstr>Adobe InDesign CS4 (6.0.6)</vt:lpwstr>
  </property>
  <property fmtid="{D5CDD505-2E9C-101B-9397-08002B2CF9AE}" pid="4" name="LastSaved">
    <vt:filetime>2019-02-10T00:00:00Z</vt:filetime>
  </property>
</Properties>
</file>