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>
      <p:cViewPr varScale="1">
        <p:scale>
          <a:sx n="66" d="100"/>
          <a:sy n="66" d="100"/>
        </p:scale>
        <p:origin x="78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15021" y="516394"/>
            <a:ext cx="7863357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10692003" cy="75599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15021" y="516420"/>
            <a:ext cx="7863357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4413" y="2759587"/>
            <a:ext cx="9464573" cy="42818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10692003" cy="75599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898929" y="1304395"/>
            <a:ext cx="6870700" cy="5982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spc="-215" dirty="0">
                <a:latin typeface="Arial"/>
                <a:cs typeface="Arial"/>
              </a:rPr>
              <a:t>He </a:t>
            </a:r>
            <a:r>
              <a:rPr sz="3800" spc="-100" dirty="0" err="1">
                <a:latin typeface="Arial"/>
                <a:cs typeface="Arial"/>
              </a:rPr>
              <a:t>Whakaaturanga</a:t>
            </a:r>
            <a:r>
              <a:rPr sz="3800" spc="-100" dirty="0">
                <a:latin typeface="Arial"/>
                <a:cs typeface="Arial"/>
              </a:rPr>
              <a:t> </a:t>
            </a:r>
            <a:r>
              <a:rPr sz="3800" spc="-135" dirty="0">
                <a:latin typeface="Arial"/>
                <a:cs typeface="Arial"/>
              </a:rPr>
              <a:t>m</a:t>
            </a:r>
            <a:r>
              <a:rPr lang="mi-NZ" sz="3800" spc="-135" dirty="0">
                <a:latin typeface="Arial"/>
                <a:cs typeface="Arial"/>
              </a:rPr>
              <a:t>ā</a:t>
            </a:r>
            <a:r>
              <a:rPr sz="3800" spc="-135" dirty="0">
                <a:latin typeface="Arial"/>
                <a:cs typeface="Arial"/>
              </a:rPr>
              <a:t> </a:t>
            </a:r>
            <a:r>
              <a:rPr sz="3800" spc="85" dirty="0">
                <a:latin typeface="Arial"/>
                <a:cs typeface="Arial"/>
              </a:rPr>
              <a:t>te</a:t>
            </a:r>
            <a:r>
              <a:rPr sz="3800" spc="-484" dirty="0">
                <a:latin typeface="Arial"/>
                <a:cs typeface="Arial"/>
              </a:rPr>
              <a:t> </a:t>
            </a:r>
            <a:r>
              <a:rPr sz="3800" spc="-125" dirty="0">
                <a:latin typeface="Arial"/>
                <a:cs typeface="Arial"/>
              </a:rPr>
              <a:t>Pouako</a:t>
            </a:r>
            <a:endParaRPr sz="3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0621" y="2448704"/>
            <a:ext cx="8453755" cy="177292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2653665" marR="5080" indent="-2641600">
              <a:lnSpc>
                <a:spcPct val="100800"/>
              </a:lnSpc>
              <a:spcBef>
                <a:spcPts val="65"/>
              </a:spcBef>
            </a:pPr>
            <a:r>
              <a:rPr sz="5700" b="1" spc="-409" dirty="0">
                <a:latin typeface="Trebuchet MS"/>
                <a:cs typeface="Trebuchet MS"/>
              </a:rPr>
              <a:t>Te </a:t>
            </a:r>
            <a:r>
              <a:rPr sz="5700" b="1" spc="-195" dirty="0">
                <a:latin typeface="Trebuchet MS"/>
                <a:cs typeface="Trebuchet MS"/>
              </a:rPr>
              <a:t>P</a:t>
            </a:r>
            <a:r>
              <a:rPr lang="mi-NZ" sz="5700" b="1" spc="-195" dirty="0">
                <a:latin typeface="Trebuchet MS"/>
                <a:cs typeface="Trebuchet MS"/>
              </a:rPr>
              <a:t>ān</a:t>
            </a:r>
            <a:r>
              <a:rPr sz="5700" b="1" spc="-195" dirty="0" err="1">
                <a:latin typeface="Trebuchet MS"/>
                <a:cs typeface="Trebuchet MS"/>
              </a:rPr>
              <a:t>ga</a:t>
            </a:r>
            <a:r>
              <a:rPr sz="5700" b="1" spc="-195" dirty="0">
                <a:latin typeface="Trebuchet MS"/>
                <a:cs typeface="Trebuchet MS"/>
              </a:rPr>
              <a:t>, </a:t>
            </a:r>
            <a:r>
              <a:rPr sz="5700" b="1" spc="-265" dirty="0" err="1">
                <a:latin typeface="Trebuchet MS"/>
                <a:cs typeface="Trebuchet MS"/>
              </a:rPr>
              <a:t>te</a:t>
            </a:r>
            <a:r>
              <a:rPr sz="5700" b="1" spc="-265" dirty="0">
                <a:latin typeface="Trebuchet MS"/>
                <a:cs typeface="Trebuchet MS"/>
              </a:rPr>
              <a:t> </a:t>
            </a:r>
            <a:r>
              <a:rPr sz="5700" b="1" spc="-285" dirty="0" err="1">
                <a:latin typeface="Trebuchet MS"/>
                <a:cs typeface="Trebuchet MS"/>
              </a:rPr>
              <a:t>Wh</a:t>
            </a:r>
            <a:r>
              <a:rPr lang="mi-NZ" sz="5700" b="1" spc="-285" dirty="0">
                <a:latin typeface="Trebuchet MS"/>
                <a:cs typeface="Trebuchet MS"/>
              </a:rPr>
              <a:t>ār</a:t>
            </a:r>
            <a:r>
              <a:rPr sz="5700" b="1" spc="-285" dirty="0" err="1">
                <a:latin typeface="Trebuchet MS"/>
                <a:cs typeface="Trebuchet MS"/>
              </a:rPr>
              <a:t>ite</a:t>
            </a:r>
            <a:r>
              <a:rPr sz="5700" b="1" spc="-285" dirty="0">
                <a:latin typeface="Trebuchet MS"/>
                <a:cs typeface="Trebuchet MS"/>
              </a:rPr>
              <a:t> </a:t>
            </a:r>
            <a:r>
              <a:rPr sz="5700" b="1" spc="-240" dirty="0">
                <a:latin typeface="Trebuchet MS"/>
                <a:cs typeface="Trebuchet MS"/>
              </a:rPr>
              <a:t>me</a:t>
            </a:r>
            <a:r>
              <a:rPr sz="5700" b="1" spc="-1260" dirty="0">
                <a:latin typeface="Trebuchet MS"/>
                <a:cs typeface="Trebuchet MS"/>
              </a:rPr>
              <a:t> </a:t>
            </a:r>
            <a:r>
              <a:rPr lang="mi-NZ" sz="5700" b="1" spc="-1260" dirty="0">
                <a:latin typeface="Trebuchet MS"/>
                <a:cs typeface="Trebuchet MS"/>
              </a:rPr>
              <a:t> </a:t>
            </a:r>
            <a:r>
              <a:rPr sz="5700" b="1" spc="-265" dirty="0" err="1">
                <a:latin typeface="Trebuchet MS"/>
                <a:cs typeface="Trebuchet MS"/>
              </a:rPr>
              <a:t>te</a:t>
            </a:r>
            <a:r>
              <a:rPr sz="5700" b="1" spc="-265" dirty="0">
                <a:latin typeface="Trebuchet MS"/>
                <a:cs typeface="Trebuchet MS"/>
              </a:rPr>
              <a:t>  </a:t>
            </a:r>
            <a:r>
              <a:rPr sz="5700" b="1" spc="-190" dirty="0">
                <a:latin typeface="Trebuchet MS"/>
                <a:cs typeface="Trebuchet MS"/>
              </a:rPr>
              <a:t>Kauwhata</a:t>
            </a:r>
            <a:endParaRPr sz="57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8267" y="728776"/>
            <a:ext cx="48939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1: Ngā</a:t>
            </a:r>
            <a:r>
              <a:rPr sz="3200" spc="-80" dirty="0"/>
              <a:t> </a:t>
            </a:r>
            <a:r>
              <a:rPr sz="3200" spc="-35" dirty="0"/>
              <a:t>Taurangi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904671" y="1776412"/>
            <a:ext cx="8598535" cy="41510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Āta </a:t>
            </a:r>
            <a:r>
              <a:rPr sz="2400" spc="-5" dirty="0">
                <a:latin typeface="Arial"/>
                <a:cs typeface="Arial"/>
              </a:rPr>
              <a:t>whakaarohia </a:t>
            </a:r>
            <a:r>
              <a:rPr sz="2400" dirty="0">
                <a:latin typeface="Arial"/>
                <a:cs typeface="Arial"/>
              </a:rPr>
              <a:t>tēnei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rapanga:</a:t>
            </a:r>
          </a:p>
          <a:p>
            <a:pPr marL="12700" marR="5080" algn="just">
              <a:lnSpc>
                <a:spcPct val="142300"/>
              </a:lnSpc>
              <a:spcBef>
                <a:spcPts val="2400"/>
              </a:spcBef>
            </a:pPr>
            <a:r>
              <a:rPr sz="2400" dirty="0">
                <a:latin typeface="Arial"/>
                <a:cs typeface="Arial"/>
              </a:rPr>
              <a:t>Kei te </a:t>
            </a:r>
            <a:r>
              <a:rPr sz="2400" spc="-5" dirty="0">
                <a:latin typeface="Arial"/>
                <a:cs typeface="Arial"/>
              </a:rPr>
              <a:t>penapena </a:t>
            </a:r>
            <a:r>
              <a:rPr sz="2400" dirty="0">
                <a:latin typeface="Arial"/>
                <a:cs typeface="Arial"/>
              </a:rPr>
              <a:t>moni a Mākere. Ia </a:t>
            </a:r>
            <a:r>
              <a:rPr sz="2400" spc="-5" dirty="0">
                <a:latin typeface="Arial"/>
                <a:cs typeface="Arial"/>
              </a:rPr>
              <a:t>wiki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whakaurua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$20 </a:t>
            </a:r>
            <a:r>
              <a:rPr sz="2400" dirty="0">
                <a:latin typeface="Arial"/>
                <a:cs typeface="Arial"/>
              </a:rPr>
              <a:t>ki  tana </a:t>
            </a:r>
            <a:r>
              <a:rPr sz="2400" spc="-5" dirty="0">
                <a:latin typeface="Arial"/>
                <a:cs typeface="Arial"/>
              </a:rPr>
              <a:t>pūtea penapena.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hiahia ana </a:t>
            </a:r>
            <a:r>
              <a:rPr sz="2400" dirty="0">
                <a:latin typeface="Arial"/>
                <a:cs typeface="Arial"/>
              </a:rPr>
              <a:t>a Mākere kia mōhio i te rahi  o </a:t>
            </a:r>
            <a:r>
              <a:rPr sz="2400" spc="-5" dirty="0">
                <a:latin typeface="Arial"/>
                <a:cs typeface="Arial"/>
              </a:rPr>
              <a:t>āna </a:t>
            </a:r>
            <a:r>
              <a:rPr sz="2400" dirty="0">
                <a:latin typeface="Arial"/>
                <a:cs typeface="Arial"/>
              </a:rPr>
              <a:t>moni </a:t>
            </a:r>
            <a:r>
              <a:rPr sz="2400" spc="-5" dirty="0">
                <a:latin typeface="Arial"/>
                <a:cs typeface="Arial"/>
              </a:rPr>
              <a:t>penapena </a:t>
            </a:r>
            <a:r>
              <a:rPr sz="2400" dirty="0">
                <a:latin typeface="Arial"/>
                <a:cs typeface="Arial"/>
              </a:rPr>
              <a:t>i te </a:t>
            </a:r>
            <a:r>
              <a:rPr sz="2400" spc="-5" dirty="0">
                <a:latin typeface="Arial"/>
                <a:cs typeface="Arial"/>
              </a:rPr>
              <a:t>paunga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ia wiki, haere ake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nei.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Hei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mahi:</a:t>
            </a:r>
            <a:endParaRPr sz="2400" dirty="0">
              <a:latin typeface="Arial"/>
              <a:cs typeface="Arial"/>
            </a:endParaRPr>
          </a:p>
          <a:p>
            <a:pPr marL="12700" marR="360045">
              <a:lnSpc>
                <a:spcPts val="4110"/>
              </a:lnSpc>
              <a:spcBef>
                <a:spcPts val="330"/>
              </a:spcBef>
            </a:pPr>
            <a:r>
              <a:rPr sz="2400" dirty="0">
                <a:latin typeface="Arial"/>
                <a:cs typeface="Arial"/>
              </a:rPr>
              <a:t>Ko te maha o </a:t>
            </a:r>
            <a:r>
              <a:rPr sz="2400" spc="-5" dirty="0">
                <a:latin typeface="Arial"/>
                <a:cs typeface="Arial"/>
              </a:rPr>
              <a:t>ngā wiki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penapena </a:t>
            </a:r>
            <a:r>
              <a:rPr sz="2400" dirty="0">
                <a:latin typeface="Arial"/>
                <a:cs typeface="Arial"/>
              </a:rPr>
              <a:t>moni </a:t>
            </a:r>
            <a:r>
              <a:rPr sz="2400" spc="-5" dirty="0">
                <a:latin typeface="Arial"/>
                <a:cs typeface="Arial"/>
              </a:rPr>
              <a:t>ana </a:t>
            </a:r>
            <a:r>
              <a:rPr sz="2400" dirty="0">
                <a:latin typeface="Arial"/>
                <a:cs typeface="Arial"/>
              </a:rPr>
              <a:t>a Mākere tētahi  o </a:t>
            </a:r>
            <a:r>
              <a:rPr sz="2400" spc="-5" dirty="0">
                <a:latin typeface="Arial"/>
                <a:cs typeface="Arial"/>
              </a:rPr>
              <a:t>ngā </a:t>
            </a:r>
            <a:r>
              <a:rPr sz="2400" dirty="0">
                <a:latin typeface="Arial"/>
                <a:cs typeface="Arial"/>
              </a:rPr>
              <a:t>taurangi i tēnei rapanga. </a:t>
            </a:r>
            <a:r>
              <a:rPr sz="2400" spc="-5" dirty="0">
                <a:latin typeface="Arial"/>
                <a:cs typeface="Arial"/>
              </a:rPr>
              <a:t>He aha </a:t>
            </a:r>
            <a:r>
              <a:rPr sz="2400" dirty="0">
                <a:latin typeface="Arial"/>
                <a:cs typeface="Arial"/>
              </a:rPr>
              <a:t>tētahi </a:t>
            </a:r>
            <a:r>
              <a:rPr sz="2400" spc="-5" dirty="0" err="1">
                <a:latin typeface="Arial"/>
                <a:cs typeface="Arial"/>
              </a:rPr>
              <a:t>atu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808285"/>
                </a:solidFill>
                <a:latin typeface="Arial"/>
                <a:cs typeface="Arial"/>
              </a:rPr>
              <a:t>taurangi</a:t>
            </a:r>
            <a:r>
              <a:rPr sz="2400" spc="-515" dirty="0">
                <a:latin typeface="Arial"/>
                <a:cs typeface="Arial"/>
              </a:rPr>
              <a:t>?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82441" y="728776"/>
            <a:ext cx="41268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Arial"/>
                <a:cs typeface="Arial"/>
              </a:rPr>
              <a:t>Rapanga 1: </a:t>
            </a:r>
            <a:r>
              <a:rPr sz="3200" b="1" spc="-120" dirty="0">
                <a:latin typeface="Arial"/>
                <a:cs typeface="Arial"/>
              </a:rPr>
              <a:t>Te</a:t>
            </a:r>
            <a:r>
              <a:rPr sz="3200" b="1" spc="-9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Tūtohi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1171" y="1420939"/>
            <a:ext cx="8598535" cy="158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23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Kei te </a:t>
            </a:r>
            <a:r>
              <a:rPr sz="2400" spc="-5" dirty="0">
                <a:latin typeface="Arial"/>
                <a:cs typeface="Arial"/>
              </a:rPr>
              <a:t>penapena </a:t>
            </a:r>
            <a:r>
              <a:rPr sz="2400" dirty="0">
                <a:latin typeface="Arial"/>
                <a:cs typeface="Arial"/>
              </a:rPr>
              <a:t>moni a Mākere. Ia </a:t>
            </a:r>
            <a:r>
              <a:rPr sz="2400" spc="-5" dirty="0">
                <a:latin typeface="Arial"/>
                <a:cs typeface="Arial"/>
              </a:rPr>
              <a:t>wiki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whakaurua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$20 </a:t>
            </a:r>
            <a:r>
              <a:rPr sz="2400" dirty="0">
                <a:latin typeface="Arial"/>
                <a:cs typeface="Arial"/>
              </a:rPr>
              <a:t>ki  tana </a:t>
            </a:r>
            <a:r>
              <a:rPr sz="2400" spc="-5" dirty="0">
                <a:latin typeface="Arial"/>
                <a:cs typeface="Arial"/>
              </a:rPr>
              <a:t>pūtea penapena.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hiahia ana </a:t>
            </a:r>
            <a:r>
              <a:rPr sz="2400" dirty="0">
                <a:latin typeface="Arial"/>
                <a:cs typeface="Arial"/>
              </a:rPr>
              <a:t>a Mākere kia mōhio i te rahi  o </a:t>
            </a:r>
            <a:r>
              <a:rPr sz="2400" spc="-5" dirty="0">
                <a:latin typeface="Arial"/>
                <a:cs typeface="Arial"/>
              </a:rPr>
              <a:t>āna </a:t>
            </a:r>
            <a:r>
              <a:rPr sz="2400" dirty="0">
                <a:latin typeface="Arial"/>
                <a:cs typeface="Arial"/>
              </a:rPr>
              <a:t>moni </a:t>
            </a:r>
            <a:r>
              <a:rPr sz="2400" spc="-5" dirty="0">
                <a:latin typeface="Arial"/>
                <a:cs typeface="Arial"/>
              </a:rPr>
              <a:t>penapena </a:t>
            </a:r>
            <a:r>
              <a:rPr sz="2400" dirty="0">
                <a:latin typeface="Arial"/>
                <a:cs typeface="Arial"/>
              </a:rPr>
              <a:t>i te </a:t>
            </a:r>
            <a:r>
              <a:rPr sz="2400" spc="-5" dirty="0">
                <a:latin typeface="Arial"/>
                <a:cs typeface="Arial"/>
              </a:rPr>
              <a:t>paunga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ia wiki, haere ake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nei.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2441" y="728776"/>
            <a:ext cx="41268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1: </a:t>
            </a:r>
            <a:r>
              <a:rPr sz="3200" spc="-120" dirty="0"/>
              <a:t>Te</a:t>
            </a:r>
            <a:r>
              <a:rPr sz="3200" spc="-95" dirty="0"/>
              <a:t> </a:t>
            </a:r>
            <a:r>
              <a:rPr sz="3200" dirty="0"/>
              <a:t>Tūtohi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891171" y="1420939"/>
            <a:ext cx="8598535" cy="3974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23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Kei te </a:t>
            </a:r>
            <a:r>
              <a:rPr sz="2400" spc="-5" dirty="0">
                <a:latin typeface="Arial"/>
                <a:cs typeface="Arial"/>
              </a:rPr>
              <a:t>penapena </a:t>
            </a:r>
            <a:r>
              <a:rPr sz="2400" dirty="0">
                <a:latin typeface="Arial"/>
                <a:cs typeface="Arial"/>
              </a:rPr>
              <a:t>moni a Mākere. Ia </a:t>
            </a:r>
            <a:r>
              <a:rPr sz="2400" spc="-5" dirty="0">
                <a:latin typeface="Arial"/>
                <a:cs typeface="Arial"/>
              </a:rPr>
              <a:t>wiki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whakaurua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$20 </a:t>
            </a:r>
            <a:r>
              <a:rPr sz="2400" dirty="0">
                <a:latin typeface="Arial"/>
                <a:cs typeface="Arial"/>
              </a:rPr>
              <a:t>ki  tana </a:t>
            </a:r>
            <a:r>
              <a:rPr sz="2400" spc="-5" dirty="0">
                <a:latin typeface="Arial"/>
                <a:cs typeface="Arial"/>
              </a:rPr>
              <a:t>pūtea penapena.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hiahia ana </a:t>
            </a:r>
            <a:r>
              <a:rPr sz="2400" dirty="0">
                <a:latin typeface="Arial"/>
                <a:cs typeface="Arial"/>
              </a:rPr>
              <a:t>a Mākere kia mōhio i te rahi  o </a:t>
            </a:r>
            <a:r>
              <a:rPr sz="2400" spc="-5" dirty="0">
                <a:latin typeface="Arial"/>
                <a:cs typeface="Arial"/>
              </a:rPr>
              <a:t>āna </a:t>
            </a:r>
            <a:r>
              <a:rPr sz="2400" dirty="0">
                <a:latin typeface="Arial"/>
                <a:cs typeface="Arial"/>
              </a:rPr>
              <a:t>moni </a:t>
            </a:r>
            <a:r>
              <a:rPr sz="2400" spc="-5" dirty="0">
                <a:latin typeface="Arial"/>
                <a:cs typeface="Arial"/>
              </a:rPr>
              <a:t>penapena </a:t>
            </a:r>
            <a:r>
              <a:rPr sz="2400" dirty="0">
                <a:latin typeface="Arial"/>
                <a:cs typeface="Arial"/>
              </a:rPr>
              <a:t>i te </a:t>
            </a:r>
            <a:r>
              <a:rPr sz="2400" spc="-5" dirty="0">
                <a:latin typeface="Arial"/>
                <a:cs typeface="Arial"/>
              </a:rPr>
              <a:t>paunga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ia wiki, haere ake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nei.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Hei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mahi:</a:t>
            </a:r>
            <a:endParaRPr sz="2400" dirty="0">
              <a:latin typeface="Arial"/>
              <a:cs typeface="Arial"/>
            </a:endParaRPr>
          </a:p>
          <a:p>
            <a:pPr marL="12700" marR="50800">
              <a:lnSpc>
                <a:spcPct val="142200"/>
              </a:lnSpc>
              <a:spcBef>
                <a:spcPts val="10"/>
              </a:spcBef>
            </a:pPr>
            <a:r>
              <a:rPr sz="2400" dirty="0">
                <a:latin typeface="Arial"/>
                <a:cs typeface="Arial"/>
              </a:rPr>
              <a:t>Whakaaturia </a:t>
            </a:r>
            <a:r>
              <a:rPr sz="2400" spc="-5" dirty="0" err="1">
                <a:latin typeface="Arial"/>
                <a:cs typeface="Arial"/>
              </a:rPr>
              <a:t>ngā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808285"/>
                </a:solidFill>
                <a:latin typeface="Arial"/>
                <a:cs typeface="Arial"/>
              </a:rPr>
              <a:t>taurangi</a:t>
            </a:r>
            <a:r>
              <a:rPr sz="2400" dirty="0">
                <a:latin typeface="Arial"/>
                <a:cs typeface="Arial"/>
              </a:rPr>
              <a:t> rua o tēnei rapanga ki tētahi tūtohi,  </a:t>
            </a:r>
            <a:r>
              <a:rPr sz="2400" spc="-5" dirty="0">
                <a:latin typeface="Arial"/>
                <a:cs typeface="Arial"/>
              </a:rPr>
              <a:t>arā, </a:t>
            </a:r>
            <a:r>
              <a:rPr sz="2400" dirty="0">
                <a:latin typeface="Arial"/>
                <a:cs typeface="Arial"/>
              </a:rPr>
              <a:t>te maha o </a:t>
            </a:r>
            <a:r>
              <a:rPr sz="2400" spc="-5" dirty="0">
                <a:latin typeface="Arial"/>
                <a:cs typeface="Arial"/>
              </a:rPr>
              <a:t>ngā wiki </a:t>
            </a:r>
            <a:r>
              <a:rPr sz="2400" dirty="0">
                <a:latin typeface="Arial"/>
                <a:cs typeface="Arial"/>
              </a:rPr>
              <a:t>(tae </a:t>
            </a:r>
            <a:r>
              <a:rPr sz="2400" spc="-5" dirty="0">
                <a:latin typeface="Arial"/>
                <a:cs typeface="Arial"/>
              </a:rPr>
              <a:t>atu </a:t>
            </a:r>
            <a:r>
              <a:rPr sz="2400" dirty="0">
                <a:latin typeface="Arial"/>
                <a:cs typeface="Arial"/>
              </a:rPr>
              <a:t>ki te </a:t>
            </a:r>
            <a:r>
              <a:rPr sz="2400" spc="-5" dirty="0">
                <a:latin typeface="Arial"/>
                <a:cs typeface="Arial"/>
              </a:rPr>
              <a:t>wiki </a:t>
            </a:r>
            <a:r>
              <a:rPr sz="2400" dirty="0">
                <a:latin typeface="Arial"/>
                <a:cs typeface="Arial"/>
              </a:rPr>
              <a:t>tua-6 me te rahi o te  </a:t>
            </a:r>
            <a:r>
              <a:rPr sz="2400" spc="-5" dirty="0">
                <a:latin typeface="Arial"/>
                <a:cs typeface="Arial"/>
              </a:rPr>
              <a:t>pūtea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ia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wiki).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2441" y="728776"/>
            <a:ext cx="41268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1: </a:t>
            </a:r>
            <a:r>
              <a:rPr sz="3200" spc="-120" dirty="0"/>
              <a:t>Te</a:t>
            </a:r>
            <a:r>
              <a:rPr sz="3200" spc="-95" dirty="0"/>
              <a:t> </a:t>
            </a:r>
            <a:r>
              <a:rPr sz="3200" dirty="0"/>
              <a:t>Tūtohi</a:t>
            </a:r>
            <a:endParaRPr sz="3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02974" y="5652973"/>
          <a:ext cx="8617584" cy="1037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8795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wiki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1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2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3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4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5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6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795"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pūtea</a:t>
                      </a:r>
                      <a:r>
                        <a:rPr sz="2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500" dirty="0">
                          <a:latin typeface="Arial"/>
                          <a:cs typeface="Arial"/>
                        </a:rPr>
                        <a:t>($)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20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40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60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80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100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120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91171" y="1420939"/>
            <a:ext cx="8598535" cy="3974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23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Kei te </a:t>
            </a:r>
            <a:r>
              <a:rPr sz="2400" spc="-5" dirty="0">
                <a:latin typeface="Arial"/>
                <a:cs typeface="Arial"/>
              </a:rPr>
              <a:t>penapena </a:t>
            </a:r>
            <a:r>
              <a:rPr sz="2400" dirty="0">
                <a:latin typeface="Arial"/>
                <a:cs typeface="Arial"/>
              </a:rPr>
              <a:t>moni a Mākere. Ia </a:t>
            </a:r>
            <a:r>
              <a:rPr sz="2400" spc="-5" dirty="0">
                <a:latin typeface="Arial"/>
                <a:cs typeface="Arial"/>
              </a:rPr>
              <a:t>wiki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whakaurua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$20 </a:t>
            </a:r>
            <a:r>
              <a:rPr sz="2400" dirty="0">
                <a:latin typeface="Arial"/>
                <a:cs typeface="Arial"/>
              </a:rPr>
              <a:t>ki  tana </a:t>
            </a:r>
            <a:r>
              <a:rPr sz="2400" spc="-5" dirty="0">
                <a:latin typeface="Arial"/>
                <a:cs typeface="Arial"/>
              </a:rPr>
              <a:t>pūtea penapena.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hiahia ana </a:t>
            </a:r>
            <a:r>
              <a:rPr sz="2400" dirty="0">
                <a:latin typeface="Arial"/>
                <a:cs typeface="Arial"/>
              </a:rPr>
              <a:t>a Mākere kia mōhio i te rahi  o </a:t>
            </a:r>
            <a:r>
              <a:rPr sz="2400" spc="-5" dirty="0">
                <a:latin typeface="Arial"/>
                <a:cs typeface="Arial"/>
              </a:rPr>
              <a:t>āna </a:t>
            </a:r>
            <a:r>
              <a:rPr sz="2400" dirty="0">
                <a:latin typeface="Arial"/>
                <a:cs typeface="Arial"/>
              </a:rPr>
              <a:t>moni </a:t>
            </a:r>
            <a:r>
              <a:rPr sz="2400" spc="-5" dirty="0">
                <a:latin typeface="Arial"/>
                <a:cs typeface="Arial"/>
              </a:rPr>
              <a:t>penapena </a:t>
            </a:r>
            <a:r>
              <a:rPr sz="2400" dirty="0">
                <a:latin typeface="Arial"/>
                <a:cs typeface="Arial"/>
              </a:rPr>
              <a:t>i te </a:t>
            </a:r>
            <a:r>
              <a:rPr sz="2400" spc="-5" dirty="0">
                <a:latin typeface="Arial"/>
                <a:cs typeface="Arial"/>
              </a:rPr>
              <a:t>paunga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ia wiki, haere ake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nei.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Hei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mahi:</a:t>
            </a:r>
            <a:endParaRPr sz="2400" dirty="0">
              <a:latin typeface="Arial"/>
              <a:cs typeface="Arial"/>
            </a:endParaRPr>
          </a:p>
          <a:p>
            <a:pPr marL="12700" marR="50800">
              <a:lnSpc>
                <a:spcPct val="142200"/>
              </a:lnSpc>
              <a:spcBef>
                <a:spcPts val="10"/>
              </a:spcBef>
            </a:pPr>
            <a:r>
              <a:rPr sz="2400" dirty="0">
                <a:latin typeface="Arial"/>
                <a:cs typeface="Arial"/>
              </a:rPr>
              <a:t>Whakaaturia </a:t>
            </a:r>
            <a:r>
              <a:rPr sz="2400" spc="-5" dirty="0" err="1">
                <a:latin typeface="Arial"/>
                <a:cs typeface="Arial"/>
              </a:rPr>
              <a:t>ngā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808285"/>
                </a:solidFill>
                <a:latin typeface="Arial"/>
                <a:cs typeface="Arial"/>
              </a:rPr>
              <a:t>taurangi</a:t>
            </a:r>
            <a:r>
              <a:rPr sz="2400" dirty="0">
                <a:latin typeface="Arial"/>
                <a:cs typeface="Arial"/>
              </a:rPr>
              <a:t> rua o tēnei rapanga ki tētahi tūtohi,  </a:t>
            </a:r>
            <a:r>
              <a:rPr sz="2400" spc="-5" dirty="0">
                <a:latin typeface="Arial"/>
                <a:cs typeface="Arial"/>
              </a:rPr>
              <a:t>arā, </a:t>
            </a:r>
            <a:r>
              <a:rPr sz="2400" dirty="0">
                <a:latin typeface="Arial"/>
                <a:cs typeface="Arial"/>
              </a:rPr>
              <a:t>te maha o </a:t>
            </a:r>
            <a:r>
              <a:rPr sz="2400" spc="-5" dirty="0">
                <a:latin typeface="Arial"/>
                <a:cs typeface="Arial"/>
              </a:rPr>
              <a:t>ngā wiki </a:t>
            </a:r>
            <a:r>
              <a:rPr sz="2400" dirty="0">
                <a:latin typeface="Arial"/>
                <a:cs typeface="Arial"/>
              </a:rPr>
              <a:t>(tae </a:t>
            </a:r>
            <a:r>
              <a:rPr sz="2400" spc="-5" dirty="0">
                <a:latin typeface="Arial"/>
                <a:cs typeface="Arial"/>
              </a:rPr>
              <a:t>atu </a:t>
            </a:r>
            <a:r>
              <a:rPr sz="2400" dirty="0">
                <a:latin typeface="Arial"/>
                <a:cs typeface="Arial"/>
              </a:rPr>
              <a:t>ki te </a:t>
            </a:r>
            <a:r>
              <a:rPr sz="2400" spc="-5" dirty="0">
                <a:latin typeface="Arial"/>
                <a:cs typeface="Arial"/>
              </a:rPr>
              <a:t>wiki </a:t>
            </a:r>
            <a:r>
              <a:rPr sz="2400" dirty="0">
                <a:latin typeface="Arial"/>
                <a:cs typeface="Arial"/>
              </a:rPr>
              <a:t>tua-6 me te rahi o te  </a:t>
            </a:r>
            <a:r>
              <a:rPr sz="2400" spc="-5" dirty="0">
                <a:latin typeface="Arial"/>
                <a:cs typeface="Arial"/>
              </a:rPr>
              <a:t>pūtea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ia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wiki).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8651" y="728776"/>
            <a:ext cx="57550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1: </a:t>
            </a:r>
            <a:r>
              <a:rPr sz="3200" spc="-120" dirty="0"/>
              <a:t>Te</a:t>
            </a:r>
            <a:r>
              <a:rPr sz="3200" spc="-90" dirty="0"/>
              <a:t> </a:t>
            </a:r>
            <a:r>
              <a:rPr sz="3200" dirty="0"/>
              <a:t>Whakamārama</a:t>
            </a:r>
            <a:endParaRPr sz="3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02974" y="1575003"/>
          <a:ext cx="8617584" cy="1037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8795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wiki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1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2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3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4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5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6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795"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pūtea</a:t>
                      </a:r>
                      <a:r>
                        <a:rPr sz="2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500" dirty="0">
                          <a:latin typeface="Arial"/>
                          <a:cs typeface="Arial"/>
                        </a:rPr>
                        <a:t>($)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20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40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60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80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100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120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8651" y="728776"/>
            <a:ext cx="57550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1: </a:t>
            </a:r>
            <a:r>
              <a:rPr sz="3200" spc="-120" dirty="0"/>
              <a:t>Te</a:t>
            </a:r>
            <a:r>
              <a:rPr sz="3200" spc="-90" dirty="0"/>
              <a:t> </a:t>
            </a:r>
            <a:r>
              <a:rPr sz="3200" dirty="0"/>
              <a:t>Whakamārama</a:t>
            </a:r>
            <a:endParaRPr sz="3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02974" y="1575003"/>
          <a:ext cx="8617584" cy="1037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8795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wiki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1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2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3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4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5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6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795"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pūtea</a:t>
                      </a:r>
                      <a:r>
                        <a:rPr sz="2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500" dirty="0">
                          <a:latin typeface="Arial"/>
                          <a:cs typeface="Arial"/>
                        </a:rPr>
                        <a:t>($)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20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40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60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80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100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120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614413" y="2759587"/>
            <a:ext cx="9464573" cy="1528367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88925">
              <a:lnSpc>
                <a:spcPct val="100000"/>
              </a:lnSpc>
              <a:spcBef>
                <a:spcPts val="1335"/>
              </a:spcBef>
            </a:pPr>
            <a:r>
              <a:rPr spc="-35" dirty="0"/>
              <a:t>Hei</a:t>
            </a:r>
            <a:r>
              <a:rPr spc="-105" dirty="0"/>
              <a:t> </a:t>
            </a:r>
            <a:r>
              <a:rPr spc="-40" dirty="0"/>
              <a:t>mahi:</a:t>
            </a:r>
          </a:p>
          <a:p>
            <a:pPr marL="288925" marR="5080">
              <a:lnSpc>
                <a:spcPct val="141800"/>
              </a:lnSpc>
              <a:spcBef>
                <a:spcPts val="30"/>
              </a:spcBef>
            </a:pPr>
            <a:r>
              <a:rPr b="0" spc="-35" dirty="0">
                <a:latin typeface="Arial"/>
                <a:cs typeface="Arial"/>
              </a:rPr>
              <a:t>Āta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spc="-45" dirty="0">
                <a:latin typeface="Arial"/>
                <a:cs typeface="Arial"/>
              </a:rPr>
              <a:t>tirohia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te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spc="-45" dirty="0">
                <a:latin typeface="Arial"/>
                <a:cs typeface="Arial"/>
              </a:rPr>
              <a:t>tūtohi.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He</a:t>
            </a:r>
            <a:r>
              <a:rPr b="0" spc="-90" dirty="0">
                <a:latin typeface="Arial"/>
                <a:cs typeface="Arial"/>
              </a:rPr>
              <a:t> </a:t>
            </a:r>
            <a:r>
              <a:rPr b="0" spc="-35" dirty="0">
                <a:latin typeface="Arial"/>
                <a:cs typeface="Arial"/>
              </a:rPr>
              <a:t>aha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spc="-25" dirty="0" err="1">
                <a:latin typeface="Arial"/>
                <a:cs typeface="Arial"/>
              </a:rPr>
              <a:t>te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dirty="0" err="1">
                <a:solidFill>
                  <a:srgbClr val="808285"/>
                </a:solidFill>
                <a:latin typeface="Arial"/>
                <a:cs typeface="Arial"/>
              </a:rPr>
              <a:t>pānga</a:t>
            </a:r>
            <a:r>
              <a:rPr b="0" dirty="0">
                <a:latin typeface="Arial"/>
                <a:cs typeface="Arial"/>
              </a:rPr>
              <a:t> o </a:t>
            </a:r>
            <a:r>
              <a:rPr b="0" dirty="0" err="1">
                <a:latin typeface="Arial"/>
                <a:cs typeface="Arial"/>
              </a:rPr>
              <a:t>tētahi</a:t>
            </a:r>
            <a:r>
              <a:rPr b="0" dirty="0">
                <a:latin typeface="Arial"/>
                <a:cs typeface="Arial"/>
              </a:rPr>
              <a:t> </a:t>
            </a:r>
            <a:r>
              <a:rPr b="0" dirty="0" err="1">
                <a:solidFill>
                  <a:srgbClr val="808285"/>
                </a:solidFill>
                <a:latin typeface="Arial"/>
                <a:cs typeface="Arial"/>
              </a:rPr>
              <a:t>taurangi</a:t>
            </a:r>
            <a:r>
              <a:rPr b="0" dirty="0">
                <a:solidFill>
                  <a:srgbClr val="808285"/>
                </a:solidFill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ki</a:t>
            </a:r>
            <a:r>
              <a:rPr b="0" spc="-90" dirty="0">
                <a:latin typeface="Arial"/>
                <a:cs typeface="Arial"/>
              </a:rPr>
              <a:t> </a:t>
            </a:r>
            <a:r>
              <a:rPr b="0" spc="-45" dirty="0">
                <a:latin typeface="Arial"/>
                <a:cs typeface="Arial"/>
              </a:rPr>
              <a:t>tētahi?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He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spc="-35" dirty="0">
                <a:latin typeface="Arial"/>
                <a:cs typeface="Arial"/>
              </a:rPr>
              <a:t>aha  </a:t>
            </a:r>
            <a:r>
              <a:rPr b="0" spc="-25" dirty="0">
                <a:latin typeface="Arial"/>
                <a:cs typeface="Arial"/>
              </a:rPr>
              <a:t>te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spc="-40" dirty="0">
                <a:latin typeface="Arial"/>
                <a:cs typeface="Arial"/>
              </a:rPr>
              <a:t>pānga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o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te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40" dirty="0">
                <a:latin typeface="Arial"/>
                <a:cs typeface="Arial"/>
              </a:rPr>
              <a:t>maha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o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spc="-35" dirty="0">
                <a:latin typeface="Arial"/>
                <a:cs typeface="Arial"/>
              </a:rPr>
              <a:t>ngā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40" dirty="0">
                <a:latin typeface="Arial"/>
                <a:cs typeface="Arial"/>
              </a:rPr>
              <a:t>wiki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ki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te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40" dirty="0">
                <a:latin typeface="Arial"/>
                <a:cs typeface="Arial"/>
              </a:rPr>
              <a:t>rahi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o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te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45" dirty="0">
                <a:latin typeface="Arial"/>
                <a:cs typeface="Arial"/>
              </a:rPr>
              <a:t>pūtea?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8651" y="728776"/>
            <a:ext cx="57550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1: </a:t>
            </a:r>
            <a:r>
              <a:rPr sz="3200" spc="-120" dirty="0"/>
              <a:t>Te</a:t>
            </a:r>
            <a:r>
              <a:rPr sz="3200" spc="-90" dirty="0"/>
              <a:t> </a:t>
            </a:r>
            <a:r>
              <a:rPr sz="3200" dirty="0"/>
              <a:t>Whakamārama</a:t>
            </a:r>
            <a:endParaRPr sz="3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02974" y="1575003"/>
          <a:ext cx="8617584" cy="1037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8795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wiki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1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2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3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4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5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6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795"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pūtea</a:t>
                      </a:r>
                      <a:r>
                        <a:rPr sz="2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500" dirty="0">
                          <a:latin typeface="Arial"/>
                          <a:cs typeface="Arial"/>
                        </a:rPr>
                        <a:t>($)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20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40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60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80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100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120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614413" y="2759587"/>
            <a:ext cx="9464573" cy="2885021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88925">
              <a:lnSpc>
                <a:spcPct val="100000"/>
              </a:lnSpc>
              <a:spcBef>
                <a:spcPts val="1335"/>
              </a:spcBef>
            </a:pPr>
            <a:r>
              <a:rPr spc="-35" dirty="0"/>
              <a:t>Hei</a:t>
            </a:r>
            <a:r>
              <a:rPr spc="-105" dirty="0"/>
              <a:t> </a:t>
            </a:r>
            <a:r>
              <a:rPr spc="-40" dirty="0"/>
              <a:t>mahi:</a:t>
            </a:r>
          </a:p>
          <a:p>
            <a:pPr marL="288925" marR="5080">
              <a:lnSpc>
                <a:spcPct val="141800"/>
              </a:lnSpc>
              <a:spcBef>
                <a:spcPts val="30"/>
              </a:spcBef>
            </a:pPr>
            <a:r>
              <a:rPr lang="en-NZ" b="0" spc="-35" dirty="0" err="1"/>
              <a:t>Āta</a:t>
            </a:r>
            <a:r>
              <a:rPr lang="en-NZ" b="0" spc="-95" dirty="0"/>
              <a:t> </a:t>
            </a:r>
            <a:r>
              <a:rPr lang="en-NZ" b="0" spc="-45" dirty="0" err="1"/>
              <a:t>tirohia</a:t>
            </a:r>
            <a:r>
              <a:rPr lang="en-NZ" b="0" spc="-95" dirty="0"/>
              <a:t> </a:t>
            </a:r>
            <a:r>
              <a:rPr lang="en-NZ" b="0" spc="-25" dirty="0" err="1"/>
              <a:t>te</a:t>
            </a:r>
            <a:r>
              <a:rPr lang="en-NZ" b="0" spc="-95" dirty="0"/>
              <a:t> </a:t>
            </a:r>
            <a:r>
              <a:rPr lang="en-NZ" b="0" spc="-45" dirty="0" err="1"/>
              <a:t>tūtohi</a:t>
            </a:r>
            <a:r>
              <a:rPr lang="en-NZ" b="0" spc="-45" dirty="0"/>
              <a:t>.</a:t>
            </a:r>
            <a:r>
              <a:rPr lang="en-NZ" b="0" spc="-95" dirty="0"/>
              <a:t> </a:t>
            </a:r>
            <a:r>
              <a:rPr lang="en-NZ" b="0" spc="-25" dirty="0"/>
              <a:t>He</a:t>
            </a:r>
            <a:r>
              <a:rPr lang="en-NZ" b="0" spc="-90" dirty="0"/>
              <a:t> </a:t>
            </a:r>
            <a:r>
              <a:rPr lang="en-NZ" b="0" spc="-35" dirty="0"/>
              <a:t>aha</a:t>
            </a:r>
            <a:r>
              <a:rPr lang="en-NZ" b="0" spc="-95" dirty="0"/>
              <a:t> </a:t>
            </a:r>
            <a:r>
              <a:rPr lang="en-NZ" b="0" spc="-25" dirty="0" err="1"/>
              <a:t>te</a:t>
            </a:r>
            <a:r>
              <a:rPr lang="en-NZ" b="0" spc="-105" dirty="0"/>
              <a:t> </a:t>
            </a:r>
            <a:r>
              <a:rPr lang="en-NZ" b="0" dirty="0" err="1">
                <a:solidFill>
                  <a:srgbClr val="808285"/>
                </a:solidFill>
              </a:rPr>
              <a:t>pānga</a:t>
            </a:r>
            <a:r>
              <a:rPr lang="en-NZ" b="0" dirty="0"/>
              <a:t> o </a:t>
            </a:r>
            <a:r>
              <a:rPr lang="en-NZ" b="0" dirty="0" err="1"/>
              <a:t>tētahi</a:t>
            </a:r>
            <a:r>
              <a:rPr lang="en-NZ" b="0" dirty="0"/>
              <a:t> </a:t>
            </a:r>
            <a:r>
              <a:rPr lang="en-NZ" b="0" dirty="0" err="1">
                <a:solidFill>
                  <a:srgbClr val="808285"/>
                </a:solidFill>
              </a:rPr>
              <a:t>taurangi</a:t>
            </a:r>
            <a:r>
              <a:rPr lang="en-NZ" b="0" dirty="0">
                <a:solidFill>
                  <a:srgbClr val="808285"/>
                </a:solidFill>
              </a:rPr>
              <a:t> </a:t>
            </a:r>
            <a:r>
              <a:rPr lang="en-NZ" b="0" spc="-25" dirty="0" err="1"/>
              <a:t>ki</a:t>
            </a:r>
            <a:r>
              <a:rPr lang="en-NZ" b="0" spc="-90" dirty="0"/>
              <a:t> </a:t>
            </a:r>
            <a:r>
              <a:rPr lang="en-NZ" b="0" spc="-45" dirty="0" err="1"/>
              <a:t>tētahi</a:t>
            </a:r>
            <a:r>
              <a:rPr lang="en-NZ" b="0" spc="-45" dirty="0"/>
              <a:t>?</a:t>
            </a:r>
            <a:r>
              <a:rPr lang="en-NZ" b="0" spc="-95" dirty="0"/>
              <a:t> </a:t>
            </a:r>
            <a:r>
              <a:rPr lang="en-NZ" b="0" spc="-25" dirty="0"/>
              <a:t>He</a:t>
            </a:r>
            <a:r>
              <a:rPr lang="en-NZ" b="0" spc="-95" dirty="0"/>
              <a:t> </a:t>
            </a:r>
            <a:r>
              <a:rPr lang="en-NZ" b="0" spc="-35" dirty="0"/>
              <a:t>aha  </a:t>
            </a:r>
            <a:r>
              <a:rPr lang="en-NZ" b="0" spc="-25" dirty="0" err="1"/>
              <a:t>te</a:t>
            </a:r>
            <a:r>
              <a:rPr lang="en-NZ" b="0" spc="-105" dirty="0"/>
              <a:t> </a:t>
            </a:r>
            <a:r>
              <a:rPr lang="en-NZ" b="0" spc="-40" dirty="0" err="1"/>
              <a:t>pānga</a:t>
            </a:r>
            <a:r>
              <a:rPr lang="en-NZ" b="0" spc="-100" dirty="0"/>
              <a:t> </a:t>
            </a:r>
            <a:r>
              <a:rPr lang="en-NZ" b="0" dirty="0"/>
              <a:t>o</a:t>
            </a:r>
            <a:r>
              <a:rPr lang="en-NZ" b="0" spc="-100" dirty="0"/>
              <a:t> </a:t>
            </a:r>
            <a:r>
              <a:rPr lang="en-NZ" b="0" spc="-25" dirty="0" err="1"/>
              <a:t>te</a:t>
            </a:r>
            <a:r>
              <a:rPr lang="en-NZ" b="0" spc="-100" dirty="0"/>
              <a:t> </a:t>
            </a:r>
            <a:r>
              <a:rPr lang="en-NZ" b="0" spc="-40" dirty="0" err="1"/>
              <a:t>maha</a:t>
            </a:r>
            <a:r>
              <a:rPr lang="en-NZ" b="0" spc="-100" dirty="0"/>
              <a:t> </a:t>
            </a:r>
            <a:r>
              <a:rPr lang="en-NZ" b="0" dirty="0"/>
              <a:t>o</a:t>
            </a:r>
            <a:r>
              <a:rPr lang="en-NZ" b="0" spc="-105" dirty="0"/>
              <a:t> </a:t>
            </a:r>
            <a:r>
              <a:rPr lang="en-NZ" b="0" spc="-35" dirty="0" err="1"/>
              <a:t>ngā</a:t>
            </a:r>
            <a:r>
              <a:rPr lang="en-NZ" b="0" spc="-100" dirty="0"/>
              <a:t> </a:t>
            </a:r>
            <a:r>
              <a:rPr lang="en-NZ" b="0" spc="-40" dirty="0"/>
              <a:t>wiki</a:t>
            </a:r>
            <a:r>
              <a:rPr lang="en-NZ" b="0" spc="-100" dirty="0"/>
              <a:t> </a:t>
            </a:r>
            <a:r>
              <a:rPr lang="en-NZ" b="0" spc="-25" dirty="0" err="1"/>
              <a:t>ki</a:t>
            </a:r>
            <a:r>
              <a:rPr lang="en-NZ" b="0" spc="-100" dirty="0"/>
              <a:t> </a:t>
            </a:r>
            <a:r>
              <a:rPr lang="en-NZ" b="0" spc="-25" dirty="0" err="1"/>
              <a:t>te</a:t>
            </a:r>
            <a:r>
              <a:rPr lang="en-NZ" b="0" spc="-100" dirty="0"/>
              <a:t> </a:t>
            </a:r>
            <a:r>
              <a:rPr lang="en-NZ" b="0" spc="-40" dirty="0" err="1"/>
              <a:t>rahi</a:t>
            </a:r>
            <a:r>
              <a:rPr lang="en-NZ" b="0" spc="-105" dirty="0"/>
              <a:t> </a:t>
            </a:r>
            <a:r>
              <a:rPr lang="en-NZ" b="0" dirty="0"/>
              <a:t>o</a:t>
            </a:r>
            <a:r>
              <a:rPr lang="en-NZ" b="0" spc="-100" dirty="0"/>
              <a:t> </a:t>
            </a:r>
            <a:r>
              <a:rPr lang="en-NZ" b="0" spc="-25" dirty="0" err="1"/>
              <a:t>te</a:t>
            </a:r>
            <a:r>
              <a:rPr lang="en-NZ" b="0" spc="-100" dirty="0"/>
              <a:t> </a:t>
            </a:r>
            <a:r>
              <a:rPr lang="en-NZ" b="0" spc="-45" dirty="0" err="1"/>
              <a:t>pūtea</a:t>
            </a:r>
            <a:r>
              <a:rPr lang="en-NZ" b="0" spc="-45" dirty="0"/>
              <a:t>?</a:t>
            </a:r>
          </a:p>
          <a:p>
            <a:pPr marL="288925" marR="92710">
              <a:lnSpc>
                <a:spcPct val="142300"/>
              </a:lnSpc>
              <a:spcBef>
                <a:spcPts val="2400"/>
              </a:spcBef>
            </a:pPr>
            <a:r>
              <a:rPr b="0" spc="-35" dirty="0">
                <a:latin typeface="Arial"/>
                <a:cs typeface="Arial"/>
              </a:rPr>
              <a:t>Ina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50" dirty="0">
                <a:latin typeface="Arial"/>
                <a:cs typeface="Arial"/>
              </a:rPr>
              <a:t>whakareatia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te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spc="-40" dirty="0">
                <a:latin typeface="Arial"/>
                <a:cs typeface="Arial"/>
              </a:rPr>
              <a:t>maha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o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35" dirty="0">
                <a:latin typeface="Arial"/>
                <a:cs typeface="Arial"/>
              </a:rPr>
              <a:t>ngā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spc="-40" dirty="0">
                <a:latin typeface="Arial"/>
                <a:cs typeface="Arial"/>
              </a:rPr>
              <a:t>wiki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e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spc="-45" dirty="0">
                <a:latin typeface="Arial"/>
                <a:cs typeface="Arial"/>
              </a:rPr>
              <a:t>penapena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40" dirty="0">
                <a:latin typeface="Arial"/>
                <a:cs typeface="Arial"/>
              </a:rPr>
              <a:t>moni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35" dirty="0">
                <a:latin typeface="Arial"/>
                <a:cs typeface="Arial"/>
              </a:rPr>
              <a:t>ana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45" dirty="0">
                <a:latin typeface="Arial"/>
                <a:cs typeface="Arial"/>
              </a:rPr>
              <a:t>Mākere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ki  te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spc="-35" dirty="0">
                <a:latin typeface="Arial"/>
                <a:cs typeface="Arial"/>
              </a:rPr>
              <a:t>20,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40" dirty="0">
                <a:latin typeface="Arial"/>
                <a:cs typeface="Arial"/>
              </a:rPr>
              <a:t>tērā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ka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spc="-35" dirty="0">
                <a:latin typeface="Arial"/>
                <a:cs typeface="Arial"/>
              </a:rPr>
              <a:t>hua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ko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te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40" dirty="0">
                <a:latin typeface="Arial"/>
                <a:cs typeface="Arial"/>
              </a:rPr>
              <a:t>rahi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o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te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spc="-40" dirty="0">
                <a:latin typeface="Arial"/>
                <a:cs typeface="Arial"/>
              </a:rPr>
              <a:t>pūtea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45" dirty="0">
                <a:latin typeface="Arial"/>
                <a:cs typeface="Arial"/>
              </a:rPr>
              <a:t>penapena.</a:t>
            </a:r>
            <a:r>
              <a:rPr b="0" spc="-229" dirty="0">
                <a:latin typeface="Arial"/>
                <a:cs typeface="Arial"/>
              </a:rPr>
              <a:t> </a:t>
            </a:r>
            <a:r>
              <a:rPr b="0" spc="-40" dirty="0">
                <a:latin typeface="Arial"/>
                <a:cs typeface="Arial"/>
              </a:rPr>
              <a:t>Arā,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e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35" dirty="0">
                <a:latin typeface="Arial"/>
                <a:cs typeface="Arial"/>
              </a:rPr>
              <a:t>$20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i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ia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spc="-40" dirty="0">
                <a:latin typeface="Arial"/>
                <a:cs typeface="Arial"/>
              </a:rPr>
              <a:t>wiki.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8651" y="728776"/>
            <a:ext cx="57550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1: </a:t>
            </a:r>
            <a:r>
              <a:rPr sz="3200" spc="-120" dirty="0"/>
              <a:t>Te</a:t>
            </a:r>
            <a:r>
              <a:rPr sz="3200" spc="-90" dirty="0"/>
              <a:t> </a:t>
            </a:r>
            <a:r>
              <a:rPr sz="3200" dirty="0"/>
              <a:t>Whakamārama</a:t>
            </a:r>
            <a:endParaRPr sz="3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02974" y="1575003"/>
          <a:ext cx="8617584" cy="1037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8795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wiki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1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2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3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4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5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6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795"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pūtea</a:t>
                      </a:r>
                      <a:r>
                        <a:rPr sz="2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500" dirty="0">
                          <a:latin typeface="Arial"/>
                          <a:cs typeface="Arial"/>
                        </a:rPr>
                        <a:t>($)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20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40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60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80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100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120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614413" y="2759587"/>
            <a:ext cx="9464573" cy="4323363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88925">
              <a:lnSpc>
                <a:spcPct val="100000"/>
              </a:lnSpc>
              <a:spcBef>
                <a:spcPts val="1335"/>
              </a:spcBef>
            </a:pPr>
            <a:r>
              <a:rPr spc="-35" dirty="0"/>
              <a:t>Hei</a:t>
            </a:r>
            <a:r>
              <a:rPr spc="-105" dirty="0"/>
              <a:t> </a:t>
            </a:r>
            <a:r>
              <a:rPr spc="-40" dirty="0"/>
              <a:t>mahi:</a:t>
            </a:r>
          </a:p>
          <a:p>
            <a:pPr marL="288925" marR="5080">
              <a:lnSpc>
                <a:spcPct val="141800"/>
              </a:lnSpc>
              <a:spcBef>
                <a:spcPts val="30"/>
              </a:spcBef>
            </a:pPr>
            <a:r>
              <a:rPr lang="en-NZ" b="0" spc="-35" dirty="0" err="1"/>
              <a:t>Āta</a:t>
            </a:r>
            <a:r>
              <a:rPr lang="en-NZ" b="0" spc="-95" dirty="0"/>
              <a:t> </a:t>
            </a:r>
            <a:r>
              <a:rPr lang="en-NZ" b="0" spc="-45" dirty="0" err="1"/>
              <a:t>tirohia</a:t>
            </a:r>
            <a:r>
              <a:rPr lang="en-NZ" b="0" spc="-95" dirty="0"/>
              <a:t> </a:t>
            </a:r>
            <a:r>
              <a:rPr lang="en-NZ" b="0" spc="-25" dirty="0" err="1"/>
              <a:t>te</a:t>
            </a:r>
            <a:r>
              <a:rPr lang="en-NZ" b="0" spc="-95" dirty="0"/>
              <a:t> </a:t>
            </a:r>
            <a:r>
              <a:rPr lang="en-NZ" b="0" spc="-45" dirty="0" err="1"/>
              <a:t>tūtohi</a:t>
            </a:r>
            <a:r>
              <a:rPr lang="en-NZ" b="0" spc="-45" dirty="0"/>
              <a:t>.</a:t>
            </a:r>
            <a:r>
              <a:rPr lang="en-NZ" b="0" spc="-95" dirty="0"/>
              <a:t> </a:t>
            </a:r>
            <a:r>
              <a:rPr lang="en-NZ" b="0" spc="-25" dirty="0"/>
              <a:t>He</a:t>
            </a:r>
            <a:r>
              <a:rPr lang="en-NZ" b="0" spc="-90" dirty="0"/>
              <a:t> </a:t>
            </a:r>
            <a:r>
              <a:rPr lang="en-NZ" b="0" spc="-35" dirty="0"/>
              <a:t>aha</a:t>
            </a:r>
            <a:r>
              <a:rPr lang="en-NZ" b="0" spc="-95" dirty="0"/>
              <a:t> </a:t>
            </a:r>
            <a:r>
              <a:rPr lang="en-NZ" b="0" spc="-25" dirty="0" err="1"/>
              <a:t>te</a:t>
            </a:r>
            <a:r>
              <a:rPr lang="en-NZ" b="0" spc="-105" dirty="0"/>
              <a:t> </a:t>
            </a:r>
            <a:r>
              <a:rPr lang="en-NZ" b="0" dirty="0" err="1">
                <a:solidFill>
                  <a:srgbClr val="808285"/>
                </a:solidFill>
              </a:rPr>
              <a:t>pānga</a:t>
            </a:r>
            <a:r>
              <a:rPr lang="en-NZ" b="0" dirty="0"/>
              <a:t> o </a:t>
            </a:r>
            <a:r>
              <a:rPr lang="en-NZ" b="0" dirty="0" err="1"/>
              <a:t>tētahi</a:t>
            </a:r>
            <a:r>
              <a:rPr lang="en-NZ" b="0" dirty="0"/>
              <a:t> </a:t>
            </a:r>
            <a:r>
              <a:rPr lang="en-NZ" b="0" dirty="0" err="1">
                <a:solidFill>
                  <a:srgbClr val="808285"/>
                </a:solidFill>
              </a:rPr>
              <a:t>taurangi</a:t>
            </a:r>
            <a:r>
              <a:rPr lang="en-NZ" b="0" dirty="0">
                <a:solidFill>
                  <a:srgbClr val="808285"/>
                </a:solidFill>
              </a:rPr>
              <a:t> </a:t>
            </a:r>
            <a:r>
              <a:rPr lang="en-NZ" b="0" spc="-25" dirty="0" err="1"/>
              <a:t>ki</a:t>
            </a:r>
            <a:r>
              <a:rPr lang="en-NZ" b="0" spc="-90" dirty="0"/>
              <a:t> </a:t>
            </a:r>
            <a:r>
              <a:rPr lang="en-NZ" b="0" spc="-45" dirty="0" err="1"/>
              <a:t>tētahi</a:t>
            </a:r>
            <a:r>
              <a:rPr lang="en-NZ" b="0" spc="-45" dirty="0"/>
              <a:t>?</a:t>
            </a:r>
            <a:r>
              <a:rPr lang="en-NZ" b="0" spc="-95" dirty="0"/>
              <a:t> </a:t>
            </a:r>
            <a:r>
              <a:rPr lang="en-NZ" b="0" spc="-25" dirty="0"/>
              <a:t>He</a:t>
            </a:r>
            <a:r>
              <a:rPr lang="en-NZ" b="0" spc="-95" dirty="0"/>
              <a:t> </a:t>
            </a:r>
            <a:r>
              <a:rPr lang="en-NZ" b="0" spc="-35" dirty="0"/>
              <a:t>aha  </a:t>
            </a:r>
            <a:r>
              <a:rPr lang="en-NZ" b="0" spc="-25" dirty="0" err="1"/>
              <a:t>te</a:t>
            </a:r>
            <a:r>
              <a:rPr lang="en-NZ" b="0" spc="-105" dirty="0"/>
              <a:t> </a:t>
            </a:r>
            <a:r>
              <a:rPr lang="en-NZ" b="0" spc="-40" dirty="0" err="1"/>
              <a:t>pānga</a:t>
            </a:r>
            <a:r>
              <a:rPr lang="en-NZ" b="0" spc="-100" dirty="0"/>
              <a:t> </a:t>
            </a:r>
            <a:r>
              <a:rPr lang="en-NZ" b="0" dirty="0"/>
              <a:t>o</a:t>
            </a:r>
            <a:r>
              <a:rPr lang="en-NZ" b="0" spc="-100" dirty="0"/>
              <a:t> </a:t>
            </a:r>
            <a:r>
              <a:rPr lang="en-NZ" b="0" spc="-25" dirty="0" err="1"/>
              <a:t>te</a:t>
            </a:r>
            <a:r>
              <a:rPr lang="en-NZ" b="0" spc="-100" dirty="0"/>
              <a:t> </a:t>
            </a:r>
            <a:r>
              <a:rPr lang="en-NZ" b="0" spc="-40" dirty="0" err="1"/>
              <a:t>maha</a:t>
            </a:r>
            <a:r>
              <a:rPr lang="en-NZ" b="0" spc="-100" dirty="0"/>
              <a:t> </a:t>
            </a:r>
            <a:r>
              <a:rPr lang="en-NZ" b="0" dirty="0"/>
              <a:t>o</a:t>
            </a:r>
            <a:r>
              <a:rPr lang="en-NZ" b="0" spc="-105" dirty="0"/>
              <a:t> </a:t>
            </a:r>
            <a:r>
              <a:rPr lang="en-NZ" b="0" spc="-35" dirty="0" err="1"/>
              <a:t>ngā</a:t>
            </a:r>
            <a:r>
              <a:rPr lang="en-NZ" b="0" spc="-100" dirty="0"/>
              <a:t> </a:t>
            </a:r>
            <a:r>
              <a:rPr lang="en-NZ" b="0" spc="-40" dirty="0"/>
              <a:t>wiki</a:t>
            </a:r>
            <a:r>
              <a:rPr lang="en-NZ" b="0" spc="-100" dirty="0"/>
              <a:t> </a:t>
            </a:r>
            <a:r>
              <a:rPr lang="en-NZ" b="0" spc="-25" dirty="0" err="1"/>
              <a:t>ki</a:t>
            </a:r>
            <a:r>
              <a:rPr lang="en-NZ" b="0" spc="-100" dirty="0"/>
              <a:t> </a:t>
            </a:r>
            <a:r>
              <a:rPr lang="en-NZ" b="0" spc="-25" dirty="0" err="1"/>
              <a:t>te</a:t>
            </a:r>
            <a:r>
              <a:rPr lang="en-NZ" b="0" spc="-100" dirty="0"/>
              <a:t> </a:t>
            </a:r>
            <a:r>
              <a:rPr lang="en-NZ" b="0" spc="-40" dirty="0" err="1"/>
              <a:t>rahi</a:t>
            </a:r>
            <a:r>
              <a:rPr lang="en-NZ" b="0" spc="-105" dirty="0"/>
              <a:t> </a:t>
            </a:r>
            <a:r>
              <a:rPr lang="en-NZ" b="0" dirty="0"/>
              <a:t>o</a:t>
            </a:r>
            <a:r>
              <a:rPr lang="en-NZ" b="0" spc="-100" dirty="0"/>
              <a:t> </a:t>
            </a:r>
            <a:r>
              <a:rPr lang="en-NZ" b="0" spc="-25" dirty="0" err="1"/>
              <a:t>te</a:t>
            </a:r>
            <a:r>
              <a:rPr lang="en-NZ" b="0" spc="-100" dirty="0"/>
              <a:t> </a:t>
            </a:r>
            <a:r>
              <a:rPr lang="en-NZ" b="0" spc="-45" dirty="0" err="1"/>
              <a:t>pūtea</a:t>
            </a:r>
            <a:r>
              <a:rPr lang="en-NZ" b="0" spc="-45" dirty="0"/>
              <a:t>?</a:t>
            </a:r>
          </a:p>
          <a:p>
            <a:pPr marL="288925" marR="92710">
              <a:lnSpc>
                <a:spcPct val="142300"/>
              </a:lnSpc>
              <a:spcBef>
                <a:spcPts val="2400"/>
              </a:spcBef>
            </a:pPr>
            <a:r>
              <a:rPr b="0" spc="-35" dirty="0">
                <a:latin typeface="Arial"/>
                <a:cs typeface="Arial"/>
              </a:rPr>
              <a:t>Ina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50" dirty="0">
                <a:latin typeface="Arial"/>
                <a:cs typeface="Arial"/>
              </a:rPr>
              <a:t>whakareatia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te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spc="-40" dirty="0">
                <a:latin typeface="Arial"/>
                <a:cs typeface="Arial"/>
              </a:rPr>
              <a:t>maha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o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35" dirty="0">
                <a:latin typeface="Arial"/>
                <a:cs typeface="Arial"/>
              </a:rPr>
              <a:t>ngā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spc="-40" dirty="0">
                <a:latin typeface="Arial"/>
                <a:cs typeface="Arial"/>
              </a:rPr>
              <a:t>wiki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e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spc="-45" dirty="0">
                <a:latin typeface="Arial"/>
                <a:cs typeface="Arial"/>
              </a:rPr>
              <a:t>penapena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40" dirty="0">
                <a:latin typeface="Arial"/>
                <a:cs typeface="Arial"/>
              </a:rPr>
              <a:t>moni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35" dirty="0">
                <a:latin typeface="Arial"/>
                <a:cs typeface="Arial"/>
              </a:rPr>
              <a:t>ana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45" dirty="0">
                <a:latin typeface="Arial"/>
                <a:cs typeface="Arial"/>
              </a:rPr>
              <a:t>Mākere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ki  te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spc="-35" dirty="0">
                <a:latin typeface="Arial"/>
                <a:cs typeface="Arial"/>
              </a:rPr>
              <a:t>20,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40" dirty="0">
                <a:latin typeface="Arial"/>
                <a:cs typeface="Arial"/>
              </a:rPr>
              <a:t>tērā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ka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spc="-35" dirty="0">
                <a:latin typeface="Arial"/>
                <a:cs typeface="Arial"/>
              </a:rPr>
              <a:t>hua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ko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te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40" dirty="0">
                <a:latin typeface="Arial"/>
                <a:cs typeface="Arial"/>
              </a:rPr>
              <a:t>rahi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o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te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spc="-40" dirty="0">
                <a:latin typeface="Arial"/>
                <a:cs typeface="Arial"/>
              </a:rPr>
              <a:t>pūtea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45" dirty="0">
                <a:latin typeface="Arial"/>
                <a:cs typeface="Arial"/>
              </a:rPr>
              <a:t>penapena.</a:t>
            </a:r>
            <a:r>
              <a:rPr b="0" spc="-229" dirty="0">
                <a:latin typeface="Arial"/>
                <a:cs typeface="Arial"/>
              </a:rPr>
              <a:t> </a:t>
            </a:r>
            <a:r>
              <a:rPr b="0" spc="-40" dirty="0">
                <a:latin typeface="Arial"/>
                <a:cs typeface="Arial"/>
              </a:rPr>
              <a:t>Arā,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e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35" dirty="0">
                <a:latin typeface="Arial"/>
                <a:cs typeface="Arial"/>
              </a:rPr>
              <a:t>$20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i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ia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spc="-40" dirty="0">
                <a:latin typeface="Arial"/>
                <a:cs typeface="Arial"/>
              </a:rPr>
              <a:t>wiki.</a:t>
            </a:r>
          </a:p>
          <a:p>
            <a:pPr marL="276225">
              <a:lnSpc>
                <a:spcPct val="100000"/>
              </a:lnSpc>
              <a:spcBef>
                <a:spcPts val="5"/>
              </a:spcBef>
            </a:pPr>
            <a:endParaRPr sz="3150" dirty="0">
              <a:latin typeface="Times New Roman"/>
              <a:cs typeface="Times New Roman"/>
            </a:endParaRPr>
          </a:p>
          <a:p>
            <a:pPr marL="288925">
              <a:lnSpc>
                <a:spcPct val="100000"/>
              </a:lnSpc>
              <a:tabLst>
                <a:tab pos="2067560" algn="l"/>
              </a:tabLst>
            </a:pPr>
            <a:r>
              <a:rPr b="0" spc="-25" dirty="0">
                <a:latin typeface="Arial"/>
                <a:cs typeface="Arial"/>
              </a:rPr>
              <a:t>Ko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spc="-25" dirty="0" err="1">
                <a:latin typeface="Arial"/>
                <a:cs typeface="Arial"/>
              </a:rPr>
              <a:t>te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dirty="0" err="1">
                <a:solidFill>
                  <a:srgbClr val="808285"/>
                </a:solidFill>
              </a:rPr>
              <a:t>whārite</a:t>
            </a:r>
            <a:r>
              <a:rPr b="0" spc="-575" dirty="0">
                <a:solidFill>
                  <a:srgbClr val="808285"/>
                </a:solidFill>
                <a:latin typeface="Arial"/>
                <a:cs typeface="Arial"/>
              </a:rPr>
              <a:t>	</a:t>
            </a:r>
            <a:r>
              <a:rPr b="0" spc="-25" dirty="0">
                <a:latin typeface="Arial"/>
                <a:cs typeface="Arial"/>
              </a:rPr>
              <a:t>te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spc="-45" dirty="0">
                <a:latin typeface="Arial"/>
                <a:cs typeface="Arial"/>
              </a:rPr>
              <a:t>tuhinga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40" dirty="0">
                <a:latin typeface="Arial"/>
                <a:cs typeface="Arial"/>
              </a:rPr>
              <a:t>poto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35" dirty="0">
                <a:latin typeface="Arial"/>
                <a:cs typeface="Arial"/>
              </a:rPr>
              <a:t>hei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spc="-45" dirty="0">
                <a:latin typeface="Arial"/>
                <a:cs typeface="Arial"/>
              </a:rPr>
              <a:t>whakaatu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i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40" dirty="0">
                <a:latin typeface="Arial"/>
                <a:cs typeface="Arial"/>
              </a:rPr>
              <a:t>tēnei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spc="-35" dirty="0">
                <a:latin typeface="Arial"/>
                <a:cs typeface="Arial"/>
              </a:rPr>
              <a:t>mea</a:t>
            </a:r>
            <a:r>
              <a:rPr b="0" spc="-100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te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spc="-45" dirty="0">
                <a:latin typeface="Arial"/>
                <a:cs typeface="Arial"/>
              </a:rPr>
              <a:t>pānga.</a:t>
            </a:r>
            <a:r>
              <a:rPr b="0" spc="-229" dirty="0">
                <a:latin typeface="Arial"/>
                <a:cs typeface="Arial"/>
              </a:rPr>
              <a:t> </a:t>
            </a:r>
            <a:r>
              <a:rPr b="0" spc="-40" dirty="0">
                <a:latin typeface="Arial"/>
                <a:cs typeface="Arial"/>
              </a:rPr>
              <a:t>Arā:</a:t>
            </a:r>
          </a:p>
          <a:p>
            <a:pPr marL="288925">
              <a:lnSpc>
                <a:spcPct val="100000"/>
              </a:lnSpc>
              <a:spcBef>
                <a:spcPts val="1210"/>
              </a:spcBef>
            </a:pPr>
            <a:r>
              <a:rPr b="0" i="1" dirty="0">
                <a:latin typeface="Arial"/>
                <a:cs typeface="Arial"/>
              </a:rPr>
              <a:t>P </a:t>
            </a:r>
            <a:r>
              <a:rPr b="0" dirty="0">
                <a:latin typeface="Arial"/>
                <a:cs typeface="Arial"/>
              </a:rPr>
              <a:t>=</a:t>
            </a:r>
            <a:r>
              <a:rPr b="0" spc="-204" dirty="0">
                <a:latin typeface="Arial"/>
                <a:cs typeface="Arial"/>
              </a:rPr>
              <a:t> </a:t>
            </a:r>
            <a:r>
              <a:rPr b="0" spc="-35" dirty="0">
                <a:latin typeface="Arial"/>
                <a:cs typeface="Arial"/>
              </a:rPr>
              <a:t>20</a:t>
            </a:r>
            <a:r>
              <a:rPr b="0" i="1" spc="-35" dirty="0">
                <a:latin typeface="Arial"/>
                <a:cs typeface="Arial"/>
              </a:rPr>
              <a:t>w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7931" y="728776"/>
            <a:ext cx="43757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1: </a:t>
            </a:r>
            <a:r>
              <a:rPr sz="3200" spc="-120" dirty="0"/>
              <a:t>Te</a:t>
            </a:r>
            <a:r>
              <a:rPr sz="3200" spc="-95" dirty="0"/>
              <a:t> </a:t>
            </a:r>
            <a:r>
              <a:rPr sz="3200" dirty="0"/>
              <a:t>Whārite</a:t>
            </a:r>
            <a:endParaRPr sz="3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02974" y="1575003"/>
          <a:ext cx="8617584" cy="1037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8795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wiki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1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2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3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4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5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6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795"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pūtea</a:t>
                      </a:r>
                      <a:r>
                        <a:rPr sz="2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500" dirty="0">
                          <a:latin typeface="Arial"/>
                          <a:cs typeface="Arial"/>
                        </a:rPr>
                        <a:t>($)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20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40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60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80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100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120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7931" y="728776"/>
            <a:ext cx="43757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1: </a:t>
            </a:r>
            <a:r>
              <a:rPr sz="3200" spc="-120" dirty="0"/>
              <a:t>Te</a:t>
            </a:r>
            <a:r>
              <a:rPr sz="3200" spc="-95" dirty="0"/>
              <a:t> </a:t>
            </a:r>
            <a:r>
              <a:rPr sz="3200" dirty="0"/>
              <a:t>Whārite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27236" y="2761576"/>
            <a:ext cx="9138285" cy="2108200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2400" b="1" spc="-5" dirty="0">
                <a:latin typeface="Arial"/>
                <a:cs typeface="Arial"/>
              </a:rPr>
              <a:t>Hei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mahi: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42300"/>
              </a:lnSpc>
            </a:pPr>
            <a:r>
              <a:rPr sz="2400" spc="-5" dirty="0">
                <a:latin typeface="Arial"/>
                <a:cs typeface="Arial"/>
              </a:rPr>
              <a:t>He aha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whakamārama </a:t>
            </a:r>
            <a:r>
              <a:rPr sz="2400" dirty="0">
                <a:latin typeface="Arial"/>
                <a:cs typeface="Arial"/>
              </a:rPr>
              <a:t>mō te </a:t>
            </a:r>
            <a:r>
              <a:rPr sz="2400" spc="-5" dirty="0">
                <a:latin typeface="Arial"/>
                <a:cs typeface="Arial"/>
              </a:rPr>
              <a:t>whārite nei hei whakaatu </a:t>
            </a:r>
            <a:r>
              <a:rPr sz="2400" dirty="0">
                <a:latin typeface="Arial"/>
                <a:cs typeface="Arial"/>
              </a:rPr>
              <a:t>i te </a:t>
            </a:r>
            <a:r>
              <a:rPr sz="2400" spc="-5" dirty="0">
                <a:latin typeface="Arial"/>
                <a:cs typeface="Arial"/>
              </a:rPr>
              <a:t>pānga  </a:t>
            </a:r>
            <a:r>
              <a:rPr sz="2400" dirty="0">
                <a:latin typeface="Arial"/>
                <a:cs typeface="Arial"/>
              </a:rPr>
              <a:t>o tētahi o </a:t>
            </a:r>
            <a:r>
              <a:rPr sz="2400" spc="-5" dirty="0">
                <a:latin typeface="Arial"/>
                <a:cs typeface="Arial"/>
              </a:rPr>
              <a:t>ngā </a:t>
            </a:r>
            <a:r>
              <a:rPr sz="2400" dirty="0">
                <a:latin typeface="Arial"/>
                <a:cs typeface="Arial"/>
              </a:rPr>
              <a:t>taurangi ki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tētahi?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2400" i="1" dirty="0">
                <a:latin typeface="Arial"/>
                <a:cs typeface="Arial"/>
              </a:rPr>
              <a:t>P </a:t>
            </a:r>
            <a:r>
              <a:rPr sz="2400" dirty="0">
                <a:latin typeface="Arial"/>
                <a:cs typeface="Arial"/>
              </a:rPr>
              <a:t>=</a:t>
            </a:r>
            <a:r>
              <a:rPr sz="2400" spc="-5" dirty="0">
                <a:latin typeface="Arial"/>
                <a:cs typeface="Arial"/>
              </a:rPr>
              <a:t> 20</a:t>
            </a:r>
            <a:r>
              <a:rPr sz="2400" i="1" spc="-5" dirty="0">
                <a:latin typeface="Arial"/>
                <a:cs typeface="Arial"/>
              </a:rPr>
              <a:t>w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02974" y="1575003"/>
          <a:ext cx="8617584" cy="1037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8795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wiki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1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2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3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4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5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6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795"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pūtea</a:t>
                      </a:r>
                      <a:r>
                        <a:rPr sz="2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500" dirty="0">
                          <a:latin typeface="Arial"/>
                          <a:cs typeface="Arial"/>
                        </a:rPr>
                        <a:t>($)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20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40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60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80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100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120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72589" y="714959"/>
            <a:ext cx="71469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Ngā </a:t>
            </a:r>
            <a:r>
              <a:rPr sz="3600" b="1" dirty="0">
                <a:latin typeface="Arial"/>
                <a:cs typeface="Arial"/>
              </a:rPr>
              <a:t>Whāinga </a:t>
            </a:r>
            <a:r>
              <a:rPr sz="3600" b="1" spc="-5" dirty="0">
                <a:latin typeface="Arial"/>
                <a:cs typeface="Arial"/>
              </a:rPr>
              <a:t>mō tēnei</a:t>
            </a:r>
            <a:r>
              <a:rPr sz="3600" b="1" spc="-22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Akoranga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4042" y="1776412"/>
            <a:ext cx="1770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Kia mōhio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ki: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7931" y="728776"/>
            <a:ext cx="43757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1: </a:t>
            </a:r>
            <a:r>
              <a:rPr sz="3200" spc="-120" dirty="0"/>
              <a:t>Te</a:t>
            </a:r>
            <a:r>
              <a:rPr sz="3200" spc="-95" dirty="0"/>
              <a:t> </a:t>
            </a:r>
            <a:r>
              <a:rPr sz="3200" dirty="0"/>
              <a:t>Whārite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27236" y="2761576"/>
            <a:ext cx="9138285" cy="3974465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2400" b="1" spc="-5" dirty="0">
                <a:latin typeface="Arial"/>
                <a:cs typeface="Arial"/>
              </a:rPr>
              <a:t>Hei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mahi: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42300"/>
              </a:lnSpc>
            </a:pPr>
            <a:r>
              <a:rPr sz="2400" spc="-5" dirty="0">
                <a:latin typeface="Arial"/>
                <a:cs typeface="Arial"/>
              </a:rPr>
              <a:t>He aha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whakamārama </a:t>
            </a:r>
            <a:r>
              <a:rPr sz="2400" dirty="0">
                <a:latin typeface="Arial"/>
                <a:cs typeface="Arial"/>
              </a:rPr>
              <a:t>mō te </a:t>
            </a:r>
            <a:r>
              <a:rPr sz="2400" spc="-5" dirty="0">
                <a:latin typeface="Arial"/>
                <a:cs typeface="Arial"/>
              </a:rPr>
              <a:t>whārite nei hei whakaatu </a:t>
            </a:r>
            <a:r>
              <a:rPr sz="2400" dirty="0">
                <a:latin typeface="Arial"/>
                <a:cs typeface="Arial"/>
              </a:rPr>
              <a:t>i te </a:t>
            </a:r>
            <a:r>
              <a:rPr sz="2400" spc="-5" dirty="0">
                <a:latin typeface="Arial"/>
                <a:cs typeface="Arial"/>
              </a:rPr>
              <a:t>pānga  </a:t>
            </a:r>
            <a:r>
              <a:rPr sz="2400" dirty="0">
                <a:latin typeface="Arial"/>
                <a:cs typeface="Arial"/>
              </a:rPr>
              <a:t>o tētahi o </a:t>
            </a:r>
            <a:r>
              <a:rPr sz="2400" spc="-5" dirty="0">
                <a:latin typeface="Arial"/>
                <a:cs typeface="Arial"/>
              </a:rPr>
              <a:t>ngā </a:t>
            </a:r>
            <a:r>
              <a:rPr sz="2400" dirty="0">
                <a:latin typeface="Arial"/>
                <a:cs typeface="Arial"/>
              </a:rPr>
              <a:t>taurangi ki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tētahi?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2400" i="1" dirty="0">
                <a:latin typeface="Arial"/>
                <a:cs typeface="Arial"/>
              </a:rPr>
              <a:t>P </a:t>
            </a:r>
            <a:r>
              <a:rPr sz="2400" dirty="0">
                <a:latin typeface="Arial"/>
                <a:cs typeface="Arial"/>
              </a:rPr>
              <a:t>=</a:t>
            </a:r>
            <a:r>
              <a:rPr sz="2400" spc="-5" dirty="0">
                <a:latin typeface="Arial"/>
                <a:cs typeface="Arial"/>
              </a:rPr>
              <a:t> 20</a:t>
            </a:r>
            <a:r>
              <a:rPr sz="2400" i="1" spc="-5" dirty="0">
                <a:latin typeface="Arial"/>
                <a:cs typeface="Arial"/>
              </a:rPr>
              <a:t>w</a:t>
            </a:r>
            <a:endParaRPr sz="2400">
              <a:latin typeface="Arial"/>
              <a:cs typeface="Arial"/>
            </a:endParaRPr>
          </a:p>
          <a:p>
            <a:pPr marL="12700" marR="188595" algn="just">
              <a:lnSpc>
                <a:spcPct val="142300"/>
              </a:lnSpc>
              <a:spcBef>
                <a:spcPts val="2400"/>
              </a:spcBef>
            </a:pPr>
            <a:r>
              <a:rPr sz="2400" dirty="0">
                <a:latin typeface="Arial"/>
                <a:cs typeface="Arial"/>
              </a:rPr>
              <a:t>Ko te </a:t>
            </a:r>
            <a:r>
              <a:rPr sz="2400" i="1" spc="-5" dirty="0">
                <a:latin typeface="Arial"/>
                <a:cs typeface="Arial"/>
              </a:rPr>
              <a:t>‘P’ </a:t>
            </a:r>
            <a:r>
              <a:rPr sz="2400" spc="-5" dirty="0">
                <a:latin typeface="Arial"/>
                <a:cs typeface="Arial"/>
              </a:rPr>
              <a:t>hei </a:t>
            </a:r>
            <a:r>
              <a:rPr sz="2400" dirty="0">
                <a:latin typeface="Arial"/>
                <a:cs typeface="Arial"/>
              </a:rPr>
              <a:t>tohu i te rahi o te </a:t>
            </a:r>
            <a:r>
              <a:rPr sz="2400" spc="-5" dirty="0">
                <a:latin typeface="Arial"/>
                <a:cs typeface="Arial"/>
              </a:rPr>
              <a:t>pūtea penapena. </a:t>
            </a:r>
            <a:r>
              <a:rPr sz="2400" dirty="0">
                <a:latin typeface="Arial"/>
                <a:cs typeface="Arial"/>
              </a:rPr>
              <a:t>Ko te </a:t>
            </a:r>
            <a:r>
              <a:rPr sz="2400" i="1" spc="-5" dirty="0">
                <a:latin typeface="Arial"/>
                <a:cs typeface="Arial"/>
              </a:rPr>
              <a:t>‘w’ </a:t>
            </a:r>
            <a:r>
              <a:rPr sz="2400" spc="-5" dirty="0">
                <a:latin typeface="Arial"/>
                <a:cs typeface="Arial"/>
              </a:rPr>
              <a:t>hei </a:t>
            </a:r>
            <a:r>
              <a:rPr sz="2400" dirty="0">
                <a:latin typeface="Arial"/>
                <a:cs typeface="Arial"/>
              </a:rPr>
              <a:t>tohu i  te maha o </a:t>
            </a:r>
            <a:r>
              <a:rPr sz="2400" spc="-5" dirty="0">
                <a:latin typeface="Arial"/>
                <a:cs typeface="Arial"/>
              </a:rPr>
              <a:t>ngā wiki. </a:t>
            </a:r>
            <a:r>
              <a:rPr sz="2400" dirty="0">
                <a:latin typeface="Arial"/>
                <a:cs typeface="Arial"/>
              </a:rPr>
              <a:t>Whakareatia te </a:t>
            </a:r>
            <a:r>
              <a:rPr sz="2400" i="1" spc="-5" dirty="0">
                <a:latin typeface="Arial"/>
                <a:cs typeface="Arial"/>
              </a:rPr>
              <a:t>‘w’ </a:t>
            </a:r>
            <a:r>
              <a:rPr sz="2400" dirty="0">
                <a:latin typeface="Arial"/>
                <a:cs typeface="Arial"/>
              </a:rPr>
              <a:t>ki te </a:t>
            </a:r>
            <a:r>
              <a:rPr sz="2400" spc="-5" dirty="0">
                <a:latin typeface="Arial"/>
                <a:cs typeface="Arial"/>
              </a:rPr>
              <a:t>20,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hua </a:t>
            </a:r>
            <a:r>
              <a:rPr sz="2400" dirty="0">
                <a:latin typeface="Arial"/>
                <a:cs typeface="Arial"/>
              </a:rPr>
              <a:t>ko te rahi</a:t>
            </a:r>
            <a:r>
              <a:rPr sz="2400" spc="-2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  te </a:t>
            </a:r>
            <a:r>
              <a:rPr sz="2400" spc="-5" dirty="0">
                <a:latin typeface="Arial"/>
                <a:cs typeface="Arial"/>
              </a:rPr>
              <a:t>pūtea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penapena.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02974" y="1575003"/>
          <a:ext cx="8617584" cy="1037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8795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wiki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1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2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3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4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5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6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795"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pūtea</a:t>
                      </a:r>
                      <a:r>
                        <a:rPr sz="2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500" dirty="0">
                          <a:latin typeface="Arial"/>
                          <a:cs typeface="Arial"/>
                        </a:rPr>
                        <a:t>($)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20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40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60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80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100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120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3313" y="728776"/>
            <a:ext cx="48044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1: </a:t>
            </a:r>
            <a:r>
              <a:rPr sz="3200" spc="-120" dirty="0"/>
              <a:t>Te</a:t>
            </a:r>
            <a:r>
              <a:rPr sz="3200" spc="-90" dirty="0"/>
              <a:t> </a:t>
            </a:r>
            <a:r>
              <a:rPr sz="3200" spc="-5" dirty="0"/>
              <a:t>Kauwhata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364792" y="1790814"/>
            <a:ext cx="3894454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latin typeface="Arial"/>
                <a:cs typeface="Arial"/>
              </a:rPr>
              <a:t>Ko </a:t>
            </a:r>
            <a:r>
              <a:rPr sz="2400" spc="-45" dirty="0">
                <a:latin typeface="Arial"/>
                <a:cs typeface="Arial"/>
              </a:rPr>
              <a:t>tētahi </a:t>
            </a:r>
            <a:r>
              <a:rPr sz="2400" spc="-35" dirty="0">
                <a:latin typeface="Arial"/>
                <a:cs typeface="Arial"/>
              </a:rPr>
              <a:t>atu </a:t>
            </a:r>
            <a:r>
              <a:rPr sz="2400" spc="-40" dirty="0">
                <a:latin typeface="Arial"/>
                <a:cs typeface="Arial"/>
              </a:rPr>
              <a:t>momo</a:t>
            </a:r>
            <a:r>
              <a:rPr sz="2400" spc="-39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whakaatu 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40" dirty="0">
                <a:latin typeface="Arial"/>
                <a:cs typeface="Arial"/>
              </a:rPr>
              <a:t>tēnei </a:t>
            </a:r>
            <a:r>
              <a:rPr sz="2400" spc="-35" dirty="0">
                <a:latin typeface="Arial"/>
                <a:cs typeface="Arial"/>
              </a:rPr>
              <a:t>mea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5" dirty="0">
                <a:latin typeface="Arial"/>
                <a:cs typeface="Arial"/>
              </a:rPr>
              <a:t>pānga, </a:t>
            </a:r>
            <a:r>
              <a:rPr sz="2400" spc="-25" dirty="0">
                <a:latin typeface="Arial"/>
                <a:cs typeface="Arial"/>
              </a:rPr>
              <a:t>ko te  </a:t>
            </a:r>
            <a:r>
              <a:rPr sz="2400" spc="-45" dirty="0">
                <a:latin typeface="Arial"/>
                <a:cs typeface="Arial"/>
              </a:rPr>
              <a:t>kauwhata.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4792" y="3253854"/>
            <a:ext cx="38601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60" dirty="0">
                <a:latin typeface="Arial"/>
                <a:cs typeface="Arial"/>
              </a:rPr>
              <a:t>Titiro </a:t>
            </a:r>
            <a:r>
              <a:rPr sz="2400" spc="-25" dirty="0">
                <a:latin typeface="Arial"/>
                <a:cs typeface="Arial"/>
              </a:rPr>
              <a:t>ki te </a:t>
            </a:r>
            <a:r>
              <a:rPr sz="2400" spc="-45" dirty="0">
                <a:latin typeface="Arial"/>
                <a:cs typeface="Arial"/>
              </a:rPr>
              <a:t>kauwhata</a:t>
            </a:r>
            <a:r>
              <a:rPr sz="2400" spc="-31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nei.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25" dirty="0">
                <a:latin typeface="Arial"/>
                <a:cs typeface="Arial"/>
              </a:rPr>
              <a:t>He </a:t>
            </a:r>
            <a:r>
              <a:rPr sz="2400" spc="-35" dirty="0">
                <a:latin typeface="Arial"/>
                <a:cs typeface="Arial"/>
              </a:rPr>
              <a:t>aha </a:t>
            </a:r>
            <a:r>
              <a:rPr sz="2400" spc="-40" dirty="0">
                <a:latin typeface="Arial"/>
                <a:cs typeface="Arial"/>
              </a:rPr>
              <a:t>ētahi</a:t>
            </a:r>
            <a:r>
              <a:rPr sz="2400" spc="-28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whakamārama?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15152" y="1886407"/>
            <a:ext cx="3399790" cy="4104640"/>
          </a:xfrm>
          <a:custGeom>
            <a:avLst/>
            <a:gdLst/>
            <a:ahLst/>
            <a:cxnLst/>
            <a:rect l="l" t="t" r="r" b="b"/>
            <a:pathLst>
              <a:path w="3399790" h="4104640">
                <a:moveTo>
                  <a:pt x="0" y="4104309"/>
                </a:moveTo>
                <a:lnTo>
                  <a:pt x="3399358" y="4104309"/>
                </a:lnTo>
                <a:lnTo>
                  <a:pt x="3399358" y="0"/>
                </a:lnTo>
                <a:lnTo>
                  <a:pt x="0" y="0"/>
                </a:lnTo>
                <a:lnTo>
                  <a:pt x="0" y="41043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16879" y="188813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89675" y="188813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62483" y="188813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35279" y="188813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08088" y="188813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80896" y="188813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16879" y="226094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89675" y="226094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62483" y="226094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08088" y="226094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80896" y="226094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16879" y="263375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89675" y="263375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662483" y="263375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35279" y="263375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408088" y="263375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780896" y="263375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16879" y="300654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89675" y="300654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662483" y="300654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035279" y="300654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408088" y="300654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780896" y="300654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916879" y="337934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289675" y="337934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662483" y="337934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035279" y="337934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408088" y="337934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780896" y="337934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916879" y="375213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289675" y="375213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662483" y="375213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035279" y="375213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408088" y="375213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153692" y="188813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526500" y="188813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899308" y="188813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153692" y="226093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526500" y="226094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899308" y="226094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53692" y="263373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526500" y="263375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899308" y="263375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53692" y="300653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899308" y="300654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153692" y="337934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53692" y="375213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526500" y="375213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899308" y="375213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916879" y="561616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289675" y="561616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662483" y="561616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035279" y="561616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408088" y="561616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780896" y="561616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916879" y="524337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9675" y="524337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662483" y="524337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035279" y="524337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408088" y="524337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780896" y="524337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916879" y="487055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289675" y="487055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662483" y="487055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035279" y="487055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408088" y="487055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780896" y="487055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916879" y="4497755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289675" y="4497755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662483" y="4497755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408088" y="4497755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780896" y="4497755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916879" y="412494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289675" y="412494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662483" y="412494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035279" y="412494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780896" y="412494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153692" y="5616156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526500" y="561616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899308" y="561616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153692" y="524336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526500" y="524337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899308" y="524337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153692" y="487055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526500" y="487055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899308" y="487055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153692" y="4497755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526500" y="4497755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899308" y="4497755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153692" y="412494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526500" y="412494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899308" y="412494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035279" y="226093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662483" y="2389962"/>
            <a:ext cx="0" cy="2853690"/>
          </a:xfrm>
          <a:custGeom>
            <a:avLst/>
            <a:gdLst/>
            <a:ahLst/>
            <a:cxnLst/>
            <a:rect l="l" t="t" r="r" b="b"/>
            <a:pathLst>
              <a:path h="2853690">
                <a:moveTo>
                  <a:pt x="0" y="2853397"/>
                </a:moveTo>
                <a:lnTo>
                  <a:pt x="0" y="0"/>
                </a:lnTo>
              </a:path>
            </a:pathLst>
          </a:custGeom>
          <a:ln w="138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637045" y="2328329"/>
            <a:ext cx="51435" cy="83820"/>
          </a:xfrm>
          <a:custGeom>
            <a:avLst/>
            <a:gdLst/>
            <a:ahLst/>
            <a:cxnLst/>
            <a:rect l="l" t="t" r="r" b="b"/>
            <a:pathLst>
              <a:path w="51434" h="83819">
                <a:moveTo>
                  <a:pt x="25438" y="0"/>
                </a:moveTo>
                <a:lnTo>
                  <a:pt x="16103" y="42392"/>
                </a:lnTo>
                <a:lnTo>
                  <a:pt x="0" y="82956"/>
                </a:lnTo>
                <a:lnTo>
                  <a:pt x="558" y="83794"/>
                </a:lnTo>
                <a:lnTo>
                  <a:pt x="25438" y="68681"/>
                </a:lnTo>
                <a:lnTo>
                  <a:pt x="45209" y="68681"/>
                </a:lnTo>
                <a:lnTo>
                  <a:pt x="34772" y="42392"/>
                </a:lnTo>
                <a:lnTo>
                  <a:pt x="25438" y="0"/>
                </a:lnTo>
                <a:close/>
              </a:path>
              <a:path w="51434" h="83819">
                <a:moveTo>
                  <a:pt x="45209" y="68681"/>
                </a:moveTo>
                <a:lnTo>
                  <a:pt x="25438" y="68681"/>
                </a:lnTo>
                <a:lnTo>
                  <a:pt x="50444" y="83794"/>
                </a:lnTo>
                <a:lnTo>
                  <a:pt x="50876" y="82956"/>
                </a:lnTo>
                <a:lnTo>
                  <a:pt x="45209" y="686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662483" y="5243360"/>
            <a:ext cx="2169160" cy="0"/>
          </a:xfrm>
          <a:custGeom>
            <a:avLst/>
            <a:gdLst/>
            <a:ahLst/>
            <a:cxnLst/>
            <a:rect l="l" t="t" r="r" b="b"/>
            <a:pathLst>
              <a:path w="2169159">
                <a:moveTo>
                  <a:pt x="0" y="0"/>
                </a:moveTo>
                <a:lnTo>
                  <a:pt x="2169045" y="0"/>
                </a:lnTo>
              </a:path>
            </a:pathLst>
          </a:custGeom>
          <a:ln w="138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809367" y="5217922"/>
            <a:ext cx="83820" cy="51435"/>
          </a:xfrm>
          <a:custGeom>
            <a:avLst/>
            <a:gdLst/>
            <a:ahLst/>
            <a:cxnLst/>
            <a:rect l="l" t="t" r="r" b="b"/>
            <a:pathLst>
              <a:path w="83820" h="51435">
                <a:moveTo>
                  <a:pt x="838" y="0"/>
                </a:moveTo>
                <a:lnTo>
                  <a:pt x="0" y="558"/>
                </a:lnTo>
                <a:lnTo>
                  <a:pt x="15113" y="25438"/>
                </a:lnTo>
                <a:lnTo>
                  <a:pt x="0" y="50457"/>
                </a:lnTo>
                <a:lnTo>
                  <a:pt x="838" y="50876"/>
                </a:lnTo>
                <a:lnTo>
                  <a:pt x="41402" y="34772"/>
                </a:lnTo>
                <a:lnTo>
                  <a:pt x="83807" y="25438"/>
                </a:lnTo>
                <a:lnTo>
                  <a:pt x="41402" y="16103"/>
                </a:lnTo>
                <a:lnTo>
                  <a:pt x="8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6499682" y="5113064"/>
            <a:ext cx="110489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6414682" y="4751693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6414682" y="4370273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40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6414682" y="4002275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60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291414" y="3381070"/>
            <a:ext cx="364490" cy="3695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705"/>
              </a:lnSpc>
            </a:pPr>
            <a:r>
              <a:rPr sz="1300" spc="-15" dirty="0">
                <a:latin typeface="Trebuchet MS"/>
                <a:cs typeface="Trebuchet MS"/>
              </a:rPr>
              <a:t>100</a:t>
            </a:r>
            <a:endParaRPr sz="1300">
              <a:latin typeface="Trebuchet MS"/>
              <a:cs typeface="Trebuchet MS"/>
            </a:endParaRPr>
          </a:p>
          <a:p>
            <a:pPr marL="77470" algn="ctr">
              <a:lnSpc>
                <a:spcPts val="915"/>
              </a:lnSpc>
              <a:spcBef>
                <a:spcPts val="1285"/>
              </a:spcBef>
            </a:pPr>
            <a:r>
              <a:rPr sz="1300" spc="-15" dirty="0">
                <a:latin typeface="Trebuchet MS"/>
                <a:cs typeface="Trebuchet MS"/>
              </a:rPr>
              <a:t>80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6329683" y="2884692"/>
            <a:ext cx="28067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120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6291414" y="2262670"/>
            <a:ext cx="364490" cy="3695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Times New Roman"/>
              <a:cs typeface="Times New Roman"/>
            </a:endParaRPr>
          </a:p>
          <a:p>
            <a:pPr marL="50800">
              <a:lnSpc>
                <a:spcPts val="960"/>
              </a:lnSpc>
              <a:spcBef>
                <a:spcPts val="5"/>
              </a:spcBef>
            </a:pPr>
            <a:r>
              <a:rPr sz="1300" spc="-15" dirty="0">
                <a:latin typeface="Trebuchet MS"/>
                <a:cs typeface="Trebuchet MS"/>
              </a:rPr>
              <a:t>140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6607215" y="5251415"/>
            <a:ext cx="197485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5445" algn="l"/>
                <a:tab pos="758190" algn="l"/>
                <a:tab pos="1130935" algn="l"/>
                <a:tab pos="1503680" algn="l"/>
                <a:tab pos="1876425" algn="l"/>
              </a:tabLst>
            </a:pPr>
            <a:r>
              <a:rPr sz="1300" spc="-15" dirty="0">
                <a:latin typeface="Trebuchet MS"/>
                <a:cs typeface="Trebuchet MS"/>
              </a:rPr>
              <a:t>0	1	2	3	4	5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6064741" y="2498175"/>
            <a:ext cx="224790" cy="643255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300" spc="-35" dirty="0">
                <a:latin typeface="Trebuchet MS"/>
                <a:cs typeface="Trebuchet MS"/>
              </a:rPr>
              <a:t>putea</a:t>
            </a:r>
            <a:r>
              <a:rPr sz="1300" spc="-180" dirty="0">
                <a:latin typeface="Trebuchet MS"/>
                <a:cs typeface="Trebuchet MS"/>
              </a:rPr>
              <a:t> </a:t>
            </a:r>
            <a:r>
              <a:rPr sz="1300" spc="-80" dirty="0">
                <a:latin typeface="Trebuchet MS"/>
                <a:cs typeface="Trebuchet MS"/>
              </a:rPr>
              <a:t>($)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8248205" y="5437778"/>
            <a:ext cx="55689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45" dirty="0">
                <a:latin typeface="Trebuchet MS"/>
                <a:cs typeface="Trebuchet MS"/>
              </a:rPr>
              <a:t>wiki</a:t>
            </a:r>
            <a:r>
              <a:rPr sz="1300" spc="-180" dirty="0">
                <a:latin typeface="Trebuchet MS"/>
                <a:cs typeface="Trebuchet MS"/>
              </a:rPr>
              <a:t> </a:t>
            </a:r>
            <a:r>
              <a:rPr sz="1300" spc="-75" dirty="0">
                <a:latin typeface="Trebuchet MS"/>
                <a:cs typeface="Trebuchet MS"/>
              </a:rPr>
              <a:t>(w)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6669385" y="4872291"/>
            <a:ext cx="364490" cy="36449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ts val="869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7035285" y="4497755"/>
            <a:ext cx="373380" cy="373380"/>
          </a:xfrm>
          <a:prstGeom prst="rect">
            <a:avLst/>
          </a:prstGeom>
          <a:solidFill>
            <a:srgbClr val="FFFFFF"/>
          </a:solidFill>
          <a:ln w="3454">
            <a:solidFill>
              <a:srgbClr val="BCBEC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ts val="930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7408088" y="4124947"/>
            <a:ext cx="373380" cy="373380"/>
          </a:xfrm>
          <a:prstGeom prst="rect">
            <a:avLst/>
          </a:prstGeom>
          <a:solidFill>
            <a:srgbClr val="FFFFFF"/>
          </a:solidFill>
          <a:ln w="3454">
            <a:solidFill>
              <a:srgbClr val="BCBEC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ts val="955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7780896" y="3752145"/>
            <a:ext cx="373380" cy="373380"/>
          </a:xfrm>
          <a:prstGeom prst="rect">
            <a:avLst/>
          </a:prstGeom>
          <a:solidFill>
            <a:srgbClr val="FFFFFF"/>
          </a:solidFill>
          <a:ln w="3467">
            <a:solidFill>
              <a:srgbClr val="BCBEC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ts val="955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8104327" y="3620484"/>
            <a:ext cx="11176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8526500" y="3006547"/>
            <a:ext cx="373380" cy="373380"/>
          </a:xfrm>
          <a:prstGeom prst="rect">
            <a:avLst/>
          </a:prstGeom>
          <a:ln w="3454">
            <a:solidFill>
              <a:srgbClr val="BCBEC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ts val="940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662483" y="3208680"/>
            <a:ext cx="2036445" cy="2035175"/>
          </a:xfrm>
          <a:custGeom>
            <a:avLst/>
            <a:gdLst/>
            <a:ahLst/>
            <a:cxnLst/>
            <a:rect l="l" t="t" r="r" b="b"/>
            <a:pathLst>
              <a:path w="2036445" h="2035175">
                <a:moveTo>
                  <a:pt x="0" y="2034679"/>
                </a:moveTo>
                <a:lnTo>
                  <a:pt x="2035962" y="0"/>
                </a:lnTo>
              </a:path>
            </a:pathLst>
          </a:custGeom>
          <a:ln w="13804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8405838" y="3557034"/>
            <a:ext cx="10096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300" spc="-35" dirty="0">
                <a:latin typeface="Trebuchet MS"/>
                <a:cs typeface="Trebuchet MS"/>
              </a:rPr>
              <a:t>P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8899308" y="3379342"/>
            <a:ext cx="394335" cy="373380"/>
          </a:xfrm>
          <a:prstGeom prst="rect">
            <a:avLst/>
          </a:prstGeom>
          <a:solidFill>
            <a:srgbClr val="FFFFFF"/>
          </a:solidFill>
          <a:ln w="3454">
            <a:solidFill>
              <a:srgbClr val="BCBEC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ts val="1430"/>
              </a:lnSpc>
            </a:pPr>
            <a:r>
              <a:rPr sz="1300" spc="-10" dirty="0">
                <a:latin typeface="Trebuchet MS"/>
                <a:cs typeface="Trebuchet MS"/>
              </a:rPr>
              <a:t>w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8526500" y="3379342"/>
            <a:ext cx="373380" cy="373380"/>
          </a:xfrm>
          <a:prstGeom prst="rect">
            <a:avLst/>
          </a:prstGeom>
          <a:ln w="3454">
            <a:solidFill>
              <a:srgbClr val="BCBEC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2540">
              <a:lnSpc>
                <a:spcPts val="1430"/>
              </a:lnSpc>
            </a:pPr>
            <a:r>
              <a:rPr sz="1300" spc="95" dirty="0">
                <a:latin typeface="Trebuchet MS"/>
                <a:cs typeface="Trebuchet MS"/>
              </a:rPr>
              <a:t>=</a:t>
            </a:r>
            <a:r>
              <a:rPr sz="1300" spc="-155" dirty="0">
                <a:latin typeface="Trebuchet MS"/>
                <a:cs typeface="Trebuchet MS"/>
              </a:rPr>
              <a:t> </a:t>
            </a:r>
            <a:r>
              <a:rPr sz="1300" spc="-15" dirty="0">
                <a:latin typeface="Trebuchet MS"/>
                <a:cs typeface="Trebuchet MS"/>
              </a:rPr>
              <a:t>20</a:t>
            </a:r>
            <a:endParaRPr sz="13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3313" y="728764"/>
            <a:ext cx="48044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1: </a:t>
            </a:r>
            <a:r>
              <a:rPr sz="3200" spc="-120" dirty="0"/>
              <a:t>Te</a:t>
            </a:r>
            <a:r>
              <a:rPr sz="3200" spc="-90" dirty="0"/>
              <a:t> </a:t>
            </a:r>
            <a:r>
              <a:rPr sz="3200" spc="-5" dirty="0"/>
              <a:t>Kauwhata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6835444" y="1703984"/>
            <a:ext cx="3399790" cy="4104640"/>
          </a:xfrm>
          <a:custGeom>
            <a:avLst/>
            <a:gdLst/>
            <a:ahLst/>
            <a:cxnLst/>
            <a:rect l="l" t="t" r="r" b="b"/>
            <a:pathLst>
              <a:path w="3399790" h="4104640">
                <a:moveTo>
                  <a:pt x="0" y="4104309"/>
                </a:moveTo>
                <a:lnTo>
                  <a:pt x="3399358" y="4104309"/>
                </a:lnTo>
                <a:lnTo>
                  <a:pt x="3399358" y="0"/>
                </a:lnTo>
                <a:lnTo>
                  <a:pt x="0" y="0"/>
                </a:lnTo>
                <a:lnTo>
                  <a:pt x="0" y="41043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37159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09967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82763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55571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28380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01176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37159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09967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582763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28380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01176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37159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09967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582763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55571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28380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01176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37159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09967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82763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955571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28380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701176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837159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209967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82763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955571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328380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01176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837159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209967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582763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955571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328380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073984" y="170571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446780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819588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073984" y="20785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446780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819588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073984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446780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819588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073984" y="28241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819588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073984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073984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446780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819588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837159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209967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582763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955571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328380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701176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837159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209967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582763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955571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328380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701176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837159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209967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582763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955571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328380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701176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837159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209967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582763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328380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701176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837159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209967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582763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955571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701176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073984" y="5433745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446780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819588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073984" y="506095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446780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819588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073984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446780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819588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073984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446780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819588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073984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446780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819588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955571" y="20785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582775" y="2207552"/>
            <a:ext cx="0" cy="2853690"/>
          </a:xfrm>
          <a:custGeom>
            <a:avLst/>
            <a:gdLst/>
            <a:ahLst/>
            <a:cxnLst/>
            <a:rect l="l" t="t" r="r" b="b"/>
            <a:pathLst>
              <a:path h="2853690">
                <a:moveTo>
                  <a:pt x="0" y="2853397"/>
                </a:moveTo>
                <a:lnTo>
                  <a:pt x="0" y="0"/>
                </a:lnTo>
              </a:path>
            </a:pathLst>
          </a:custGeom>
          <a:ln w="138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557337" y="2145919"/>
            <a:ext cx="51435" cy="83820"/>
          </a:xfrm>
          <a:custGeom>
            <a:avLst/>
            <a:gdLst/>
            <a:ahLst/>
            <a:cxnLst/>
            <a:rect l="l" t="t" r="r" b="b"/>
            <a:pathLst>
              <a:path w="51434" h="83819">
                <a:moveTo>
                  <a:pt x="25438" y="0"/>
                </a:moveTo>
                <a:lnTo>
                  <a:pt x="16103" y="42392"/>
                </a:lnTo>
                <a:lnTo>
                  <a:pt x="0" y="82956"/>
                </a:lnTo>
                <a:lnTo>
                  <a:pt x="558" y="83794"/>
                </a:lnTo>
                <a:lnTo>
                  <a:pt x="25438" y="68681"/>
                </a:lnTo>
                <a:lnTo>
                  <a:pt x="45209" y="68681"/>
                </a:lnTo>
                <a:lnTo>
                  <a:pt x="34772" y="42392"/>
                </a:lnTo>
                <a:lnTo>
                  <a:pt x="25438" y="0"/>
                </a:lnTo>
                <a:close/>
              </a:path>
              <a:path w="51434" h="83819">
                <a:moveTo>
                  <a:pt x="45209" y="68681"/>
                </a:moveTo>
                <a:lnTo>
                  <a:pt x="25438" y="68681"/>
                </a:lnTo>
                <a:lnTo>
                  <a:pt x="50444" y="83794"/>
                </a:lnTo>
                <a:lnTo>
                  <a:pt x="50876" y="82956"/>
                </a:lnTo>
                <a:lnTo>
                  <a:pt x="45209" y="686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582775" y="5060950"/>
            <a:ext cx="2169160" cy="0"/>
          </a:xfrm>
          <a:custGeom>
            <a:avLst/>
            <a:gdLst/>
            <a:ahLst/>
            <a:cxnLst/>
            <a:rect l="l" t="t" r="r" b="b"/>
            <a:pathLst>
              <a:path w="2169159">
                <a:moveTo>
                  <a:pt x="0" y="0"/>
                </a:moveTo>
                <a:lnTo>
                  <a:pt x="2169045" y="0"/>
                </a:lnTo>
              </a:path>
            </a:pathLst>
          </a:custGeom>
          <a:ln w="138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729660" y="5035512"/>
            <a:ext cx="83820" cy="51435"/>
          </a:xfrm>
          <a:custGeom>
            <a:avLst/>
            <a:gdLst/>
            <a:ahLst/>
            <a:cxnLst/>
            <a:rect l="l" t="t" r="r" b="b"/>
            <a:pathLst>
              <a:path w="83820" h="51435">
                <a:moveTo>
                  <a:pt x="838" y="0"/>
                </a:moveTo>
                <a:lnTo>
                  <a:pt x="0" y="558"/>
                </a:lnTo>
                <a:lnTo>
                  <a:pt x="15113" y="25438"/>
                </a:lnTo>
                <a:lnTo>
                  <a:pt x="0" y="50457"/>
                </a:lnTo>
                <a:lnTo>
                  <a:pt x="838" y="50876"/>
                </a:lnTo>
                <a:lnTo>
                  <a:pt x="41402" y="34772"/>
                </a:lnTo>
                <a:lnTo>
                  <a:pt x="83807" y="25438"/>
                </a:lnTo>
                <a:lnTo>
                  <a:pt x="41402" y="16103"/>
                </a:lnTo>
                <a:lnTo>
                  <a:pt x="8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7419962" y="4930654"/>
            <a:ext cx="110489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7334963" y="4569283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334963" y="4187863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40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7334963" y="3819864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60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7334963" y="3438445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80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7249963" y="3077074"/>
            <a:ext cx="28067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100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7249963" y="2702282"/>
            <a:ext cx="28067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120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7211694" y="2080260"/>
            <a:ext cx="364490" cy="3695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Times New Roman"/>
              <a:cs typeface="Times New Roman"/>
            </a:endParaRPr>
          </a:p>
          <a:p>
            <a:pPr marL="50800">
              <a:lnSpc>
                <a:spcPts val="960"/>
              </a:lnSpc>
              <a:spcBef>
                <a:spcPts val="5"/>
              </a:spcBef>
            </a:pPr>
            <a:r>
              <a:rPr sz="1300" spc="-15" dirty="0">
                <a:latin typeface="Trebuchet MS"/>
                <a:cs typeface="Trebuchet MS"/>
              </a:rPr>
              <a:t>140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7527495" y="5069006"/>
            <a:ext cx="197485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5445" algn="l"/>
                <a:tab pos="758190" algn="l"/>
                <a:tab pos="1130935" algn="l"/>
                <a:tab pos="1503680" algn="l"/>
                <a:tab pos="1876425" algn="l"/>
              </a:tabLst>
            </a:pPr>
            <a:r>
              <a:rPr sz="1300" spc="-15" dirty="0">
                <a:latin typeface="Trebuchet MS"/>
                <a:cs typeface="Trebuchet MS"/>
              </a:rPr>
              <a:t>0	1	2	3	4	5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6985021" y="2315764"/>
            <a:ext cx="224790" cy="643255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300" spc="-35" dirty="0">
                <a:latin typeface="Trebuchet MS"/>
                <a:cs typeface="Trebuchet MS"/>
              </a:rPr>
              <a:t>putea</a:t>
            </a:r>
            <a:r>
              <a:rPr sz="1300" spc="-180" dirty="0">
                <a:latin typeface="Trebuchet MS"/>
                <a:cs typeface="Trebuchet MS"/>
              </a:rPr>
              <a:t> </a:t>
            </a:r>
            <a:r>
              <a:rPr sz="1300" spc="-80" dirty="0">
                <a:latin typeface="Trebuchet MS"/>
                <a:cs typeface="Trebuchet MS"/>
              </a:rPr>
              <a:t>($)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9168485" y="5255367"/>
            <a:ext cx="55689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45" dirty="0">
                <a:latin typeface="Trebuchet MS"/>
                <a:cs typeface="Trebuchet MS"/>
              </a:rPr>
              <a:t>wiki</a:t>
            </a:r>
            <a:r>
              <a:rPr sz="1300" spc="-180" dirty="0">
                <a:latin typeface="Trebuchet MS"/>
                <a:cs typeface="Trebuchet MS"/>
              </a:rPr>
              <a:t> </a:t>
            </a:r>
            <a:r>
              <a:rPr sz="1300" spc="-75" dirty="0">
                <a:latin typeface="Trebuchet MS"/>
                <a:cs typeface="Trebuchet MS"/>
              </a:rPr>
              <a:t>(w)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7589678" y="4689868"/>
            <a:ext cx="364490" cy="36449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ts val="869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7955571" y="4315339"/>
            <a:ext cx="373380" cy="373380"/>
          </a:xfrm>
          <a:prstGeom prst="rect">
            <a:avLst/>
          </a:prstGeom>
          <a:solidFill>
            <a:srgbClr val="FFFFFF"/>
          </a:solidFill>
          <a:ln w="3454">
            <a:solidFill>
              <a:srgbClr val="BCBEC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ts val="930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8328380" y="3942537"/>
            <a:ext cx="373380" cy="373380"/>
          </a:xfrm>
          <a:prstGeom prst="rect">
            <a:avLst/>
          </a:prstGeom>
          <a:solidFill>
            <a:srgbClr val="FFFFFF"/>
          </a:solidFill>
          <a:ln w="3467">
            <a:solidFill>
              <a:srgbClr val="BCBEC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ts val="955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8701182" y="3569728"/>
            <a:ext cx="373380" cy="373380"/>
          </a:xfrm>
          <a:prstGeom prst="rect">
            <a:avLst/>
          </a:prstGeom>
          <a:solidFill>
            <a:srgbClr val="FFFFFF"/>
          </a:solidFill>
          <a:ln w="3454">
            <a:solidFill>
              <a:srgbClr val="BCBEC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ts val="955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9024608" y="3438073"/>
            <a:ext cx="11176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9446786" y="2824130"/>
            <a:ext cx="373380" cy="373380"/>
          </a:xfrm>
          <a:prstGeom prst="rect">
            <a:avLst/>
          </a:prstGeom>
          <a:ln w="3454">
            <a:solidFill>
              <a:srgbClr val="BCBEC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ts val="940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582775" y="3026270"/>
            <a:ext cx="2036445" cy="2035175"/>
          </a:xfrm>
          <a:custGeom>
            <a:avLst/>
            <a:gdLst/>
            <a:ahLst/>
            <a:cxnLst/>
            <a:rect l="l" t="t" r="r" b="b"/>
            <a:pathLst>
              <a:path w="2036445" h="2035175">
                <a:moveTo>
                  <a:pt x="0" y="2034679"/>
                </a:moveTo>
                <a:lnTo>
                  <a:pt x="2035962" y="0"/>
                </a:lnTo>
              </a:path>
            </a:pathLst>
          </a:custGeom>
          <a:ln w="13804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9326130" y="3374625"/>
            <a:ext cx="10096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300" spc="-35" dirty="0">
                <a:latin typeface="Trebuchet MS"/>
                <a:cs typeface="Trebuchet MS"/>
              </a:rPr>
              <a:t>P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9819588" y="3196926"/>
            <a:ext cx="394335" cy="373380"/>
          </a:xfrm>
          <a:prstGeom prst="rect">
            <a:avLst/>
          </a:prstGeom>
          <a:solidFill>
            <a:srgbClr val="FFFFFF"/>
          </a:solidFill>
          <a:ln w="3454">
            <a:solidFill>
              <a:srgbClr val="BCBEC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ts val="1430"/>
              </a:lnSpc>
            </a:pPr>
            <a:r>
              <a:rPr sz="1300" spc="-10" dirty="0">
                <a:latin typeface="Trebuchet MS"/>
                <a:cs typeface="Trebuchet MS"/>
              </a:rPr>
              <a:t>w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9446786" y="3196926"/>
            <a:ext cx="373380" cy="373380"/>
          </a:xfrm>
          <a:prstGeom prst="rect">
            <a:avLst/>
          </a:prstGeom>
          <a:ln w="3454">
            <a:solidFill>
              <a:srgbClr val="BCBEC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2540">
              <a:lnSpc>
                <a:spcPts val="1430"/>
              </a:lnSpc>
            </a:pPr>
            <a:r>
              <a:rPr sz="1300" spc="95" dirty="0">
                <a:latin typeface="Trebuchet MS"/>
                <a:cs typeface="Trebuchet MS"/>
              </a:rPr>
              <a:t>=</a:t>
            </a:r>
            <a:r>
              <a:rPr sz="1300" spc="-155" dirty="0">
                <a:latin typeface="Trebuchet MS"/>
                <a:cs typeface="Trebuchet MS"/>
              </a:rPr>
              <a:t> </a:t>
            </a:r>
            <a:r>
              <a:rPr sz="1300" spc="-15" dirty="0">
                <a:latin typeface="Trebuchet MS"/>
                <a:cs typeface="Trebuchet MS"/>
              </a:rPr>
              <a:t>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44500" y="1618754"/>
            <a:ext cx="6083935" cy="13191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100" dirty="0">
                <a:latin typeface="Arial"/>
                <a:cs typeface="Arial"/>
              </a:rPr>
              <a:t>E</a:t>
            </a:r>
            <a:r>
              <a:rPr lang="pt-BR" sz="2100" spc="-90" dirty="0">
                <a:latin typeface="Arial"/>
                <a:cs typeface="Arial"/>
              </a:rPr>
              <a:t> </a:t>
            </a:r>
            <a:r>
              <a:rPr lang="pt-BR" sz="2100" spc="-30" dirty="0">
                <a:latin typeface="Arial"/>
                <a:cs typeface="Arial"/>
              </a:rPr>
              <a:t>rua</a:t>
            </a:r>
            <a:r>
              <a:rPr lang="pt-BR" sz="2100" spc="-85" dirty="0">
                <a:latin typeface="Arial"/>
                <a:cs typeface="Arial"/>
              </a:rPr>
              <a:t> </a:t>
            </a:r>
            <a:r>
              <a:rPr lang="pt-BR" sz="2100" spc="-30" dirty="0">
                <a:latin typeface="Arial"/>
                <a:cs typeface="Arial"/>
              </a:rPr>
              <a:t>ngā</a:t>
            </a:r>
            <a:r>
              <a:rPr lang="pt-BR" sz="2100" spc="-90" dirty="0">
                <a:latin typeface="Arial"/>
                <a:cs typeface="Arial"/>
              </a:rPr>
              <a:t> </a:t>
            </a:r>
            <a:r>
              <a:rPr lang="pt-BR" sz="2100" dirty="0">
                <a:solidFill>
                  <a:srgbClr val="808285"/>
                </a:solidFill>
                <a:latin typeface="Arial"/>
                <a:cs typeface="Arial"/>
              </a:rPr>
              <a:t>tuaka </a:t>
            </a:r>
            <a:r>
              <a:rPr lang="pt-BR" sz="2100" spc="-85" dirty="0">
                <a:latin typeface="Arial"/>
                <a:cs typeface="Arial"/>
              </a:rPr>
              <a:t>o </a:t>
            </a:r>
            <a:r>
              <a:rPr lang="pt-BR" sz="2100" spc="-25" dirty="0">
                <a:latin typeface="Arial"/>
                <a:cs typeface="Arial"/>
              </a:rPr>
              <a:t>te</a:t>
            </a:r>
            <a:r>
              <a:rPr lang="pt-BR" sz="2100" spc="-90" dirty="0">
                <a:latin typeface="Arial"/>
                <a:cs typeface="Arial"/>
              </a:rPr>
              <a:t> </a:t>
            </a:r>
            <a:r>
              <a:rPr lang="pt-BR" sz="2100" spc="-40" dirty="0">
                <a:latin typeface="Arial"/>
                <a:cs typeface="Arial"/>
              </a:rPr>
              <a:t>kauwhata.</a:t>
            </a:r>
            <a:r>
              <a:rPr lang="pt-BR" sz="2100" spc="-85" dirty="0">
                <a:latin typeface="Arial"/>
                <a:cs typeface="Arial"/>
              </a:rPr>
              <a:t> </a:t>
            </a:r>
            <a:r>
              <a:rPr lang="pt-BR" sz="2100" spc="-25" dirty="0">
                <a:latin typeface="Arial"/>
                <a:cs typeface="Arial"/>
              </a:rPr>
              <a:t>Ko</a:t>
            </a:r>
            <a:r>
              <a:rPr lang="pt-BR" sz="2100" spc="-85" dirty="0">
                <a:latin typeface="Arial"/>
                <a:cs typeface="Arial"/>
              </a:rPr>
              <a:t> </a:t>
            </a:r>
            <a:r>
              <a:rPr lang="pt-BR" sz="2100" spc="-25" dirty="0">
                <a:latin typeface="Arial"/>
                <a:cs typeface="Arial"/>
              </a:rPr>
              <a:t>te</a:t>
            </a:r>
            <a:r>
              <a:rPr lang="pt-BR" sz="2100" spc="-90" dirty="0">
                <a:latin typeface="Arial"/>
                <a:cs typeface="Arial"/>
              </a:rPr>
              <a:t> </a:t>
            </a:r>
            <a:r>
              <a:rPr lang="pt-BR" sz="2100" spc="-40" dirty="0">
                <a:latin typeface="Arial"/>
                <a:cs typeface="Arial"/>
              </a:rPr>
              <a:t>tuaka</a:t>
            </a:r>
            <a:r>
              <a:rPr lang="pt-BR" sz="2100" spc="-85" dirty="0">
                <a:latin typeface="Arial"/>
                <a:cs typeface="Arial"/>
              </a:rPr>
              <a:t> </a:t>
            </a:r>
            <a:r>
              <a:rPr lang="pt-BR" sz="2100" spc="-30" dirty="0">
                <a:latin typeface="Arial"/>
                <a:cs typeface="Arial"/>
              </a:rPr>
              <a:t>pae</a:t>
            </a:r>
            <a:r>
              <a:rPr lang="pt-BR" sz="2100" spc="-90" dirty="0">
                <a:latin typeface="Arial"/>
                <a:cs typeface="Arial"/>
              </a:rPr>
              <a:t> </a:t>
            </a:r>
            <a:r>
              <a:rPr lang="pt-BR" sz="2100" dirty="0">
                <a:latin typeface="Arial"/>
                <a:cs typeface="Arial"/>
              </a:rPr>
              <a:t>e</a:t>
            </a:r>
          </a:p>
          <a:p>
            <a:pPr marL="12700" marR="5080">
              <a:lnSpc>
                <a:spcPct val="162700"/>
              </a:lnSpc>
            </a:pPr>
            <a:r>
              <a:rPr sz="2100" spc="-40" dirty="0" err="1">
                <a:latin typeface="Arial"/>
                <a:cs typeface="Arial"/>
              </a:rPr>
              <a:t>whakaatu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ana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maha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ngā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wiki.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Ko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tuaka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pou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  </a:t>
            </a:r>
            <a:r>
              <a:rPr sz="2100" spc="-40" dirty="0">
                <a:latin typeface="Arial"/>
                <a:cs typeface="Arial"/>
              </a:rPr>
              <a:t>whakaatu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ana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rahi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pūtea.</a:t>
            </a:r>
            <a:endParaRPr sz="2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3313" y="728764"/>
            <a:ext cx="48044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1: </a:t>
            </a:r>
            <a:r>
              <a:rPr sz="3200" spc="-120" dirty="0"/>
              <a:t>Te</a:t>
            </a:r>
            <a:r>
              <a:rPr sz="3200" spc="-90" dirty="0"/>
              <a:t> </a:t>
            </a:r>
            <a:r>
              <a:rPr sz="3200" spc="-5" dirty="0"/>
              <a:t>Kauwhata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6835444" y="1703984"/>
            <a:ext cx="3399790" cy="4104640"/>
          </a:xfrm>
          <a:custGeom>
            <a:avLst/>
            <a:gdLst/>
            <a:ahLst/>
            <a:cxnLst/>
            <a:rect l="l" t="t" r="r" b="b"/>
            <a:pathLst>
              <a:path w="3399790" h="4104640">
                <a:moveTo>
                  <a:pt x="0" y="4104309"/>
                </a:moveTo>
                <a:lnTo>
                  <a:pt x="3399358" y="4104309"/>
                </a:lnTo>
                <a:lnTo>
                  <a:pt x="3399358" y="0"/>
                </a:lnTo>
                <a:lnTo>
                  <a:pt x="0" y="0"/>
                </a:lnTo>
                <a:lnTo>
                  <a:pt x="0" y="41043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37159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09967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82763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55571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28380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01176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37159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09967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582763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28380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01176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37159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09967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582763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55571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28380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01176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37159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09967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82763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955571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28380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701176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837159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209967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82763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955571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328380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01176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837159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209967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582763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955571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328380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073984" y="170571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446780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819588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073984" y="20785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446780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819588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073984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446780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819588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073984" y="28241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819588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073984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073984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446780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819588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837159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209967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582763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955571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328380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701176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837159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209967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582763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955571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328380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701176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837159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209967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582763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955571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328380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701176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837159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209967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582763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328380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701176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837159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209967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582763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955571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701176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073984" y="5433745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446780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819588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073984" y="506095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446780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819588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073984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446780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819588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073984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446780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819588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073984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446780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819588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955571" y="20785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582775" y="2207552"/>
            <a:ext cx="0" cy="2853690"/>
          </a:xfrm>
          <a:custGeom>
            <a:avLst/>
            <a:gdLst/>
            <a:ahLst/>
            <a:cxnLst/>
            <a:rect l="l" t="t" r="r" b="b"/>
            <a:pathLst>
              <a:path h="2853690">
                <a:moveTo>
                  <a:pt x="0" y="2853397"/>
                </a:moveTo>
                <a:lnTo>
                  <a:pt x="0" y="0"/>
                </a:lnTo>
              </a:path>
            </a:pathLst>
          </a:custGeom>
          <a:ln w="138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557337" y="2145919"/>
            <a:ext cx="51435" cy="83820"/>
          </a:xfrm>
          <a:custGeom>
            <a:avLst/>
            <a:gdLst/>
            <a:ahLst/>
            <a:cxnLst/>
            <a:rect l="l" t="t" r="r" b="b"/>
            <a:pathLst>
              <a:path w="51434" h="83819">
                <a:moveTo>
                  <a:pt x="25438" y="0"/>
                </a:moveTo>
                <a:lnTo>
                  <a:pt x="16103" y="42392"/>
                </a:lnTo>
                <a:lnTo>
                  <a:pt x="0" y="82956"/>
                </a:lnTo>
                <a:lnTo>
                  <a:pt x="558" y="83794"/>
                </a:lnTo>
                <a:lnTo>
                  <a:pt x="25438" y="68681"/>
                </a:lnTo>
                <a:lnTo>
                  <a:pt x="45209" y="68681"/>
                </a:lnTo>
                <a:lnTo>
                  <a:pt x="34772" y="42392"/>
                </a:lnTo>
                <a:lnTo>
                  <a:pt x="25438" y="0"/>
                </a:lnTo>
                <a:close/>
              </a:path>
              <a:path w="51434" h="83819">
                <a:moveTo>
                  <a:pt x="45209" y="68681"/>
                </a:moveTo>
                <a:lnTo>
                  <a:pt x="25438" y="68681"/>
                </a:lnTo>
                <a:lnTo>
                  <a:pt x="50444" y="83794"/>
                </a:lnTo>
                <a:lnTo>
                  <a:pt x="50876" y="82956"/>
                </a:lnTo>
                <a:lnTo>
                  <a:pt x="45209" y="686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582775" y="5060950"/>
            <a:ext cx="2169160" cy="0"/>
          </a:xfrm>
          <a:custGeom>
            <a:avLst/>
            <a:gdLst/>
            <a:ahLst/>
            <a:cxnLst/>
            <a:rect l="l" t="t" r="r" b="b"/>
            <a:pathLst>
              <a:path w="2169159">
                <a:moveTo>
                  <a:pt x="0" y="0"/>
                </a:moveTo>
                <a:lnTo>
                  <a:pt x="2169045" y="0"/>
                </a:lnTo>
              </a:path>
            </a:pathLst>
          </a:custGeom>
          <a:ln w="138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729660" y="5035512"/>
            <a:ext cx="83820" cy="51435"/>
          </a:xfrm>
          <a:custGeom>
            <a:avLst/>
            <a:gdLst/>
            <a:ahLst/>
            <a:cxnLst/>
            <a:rect l="l" t="t" r="r" b="b"/>
            <a:pathLst>
              <a:path w="83820" h="51435">
                <a:moveTo>
                  <a:pt x="838" y="0"/>
                </a:moveTo>
                <a:lnTo>
                  <a:pt x="0" y="558"/>
                </a:lnTo>
                <a:lnTo>
                  <a:pt x="15113" y="25438"/>
                </a:lnTo>
                <a:lnTo>
                  <a:pt x="0" y="50457"/>
                </a:lnTo>
                <a:lnTo>
                  <a:pt x="838" y="50876"/>
                </a:lnTo>
                <a:lnTo>
                  <a:pt x="41402" y="34772"/>
                </a:lnTo>
                <a:lnTo>
                  <a:pt x="83807" y="25438"/>
                </a:lnTo>
                <a:lnTo>
                  <a:pt x="41402" y="16103"/>
                </a:lnTo>
                <a:lnTo>
                  <a:pt x="8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7419962" y="4930654"/>
            <a:ext cx="110489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7334963" y="4569283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334963" y="4187863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40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7334963" y="3819864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60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7334963" y="3438445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80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7249963" y="3077074"/>
            <a:ext cx="28067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100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7249963" y="2702282"/>
            <a:ext cx="28067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120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7211694" y="2080260"/>
            <a:ext cx="364490" cy="3695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Times New Roman"/>
              <a:cs typeface="Times New Roman"/>
            </a:endParaRPr>
          </a:p>
          <a:p>
            <a:pPr marL="50800">
              <a:lnSpc>
                <a:spcPts val="960"/>
              </a:lnSpc>
              <a:spcBef>
                <a:spcPts val="5"/>
              </a:spcBef>
            </a:pPr>
            <a:r>
              <a:rPr sz="1300" spc="-15" dirty="0">
                <a:latin typeface="Trebuchet MS"/>
                <a:cs typeface="Trebuchet MS"/>
              </a:rPr>
              <a:t>140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7527495" y="5069006"/>
            <a:ext cx="197485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5445" algn="l"/>
                <a:tab pos="758190" algn="l"/>
                <a:tab pos="1130935" algn="l"/>
                <a:tab pos="1503680" algn="l"/>
                <a:tab pos="1876425" algn="l"/>
              </a:tabLst>
            </a:pPr>
            <a:r>
              <a:rPr sz="1300" spc="-15" dirty="0">
                <a:latin typeface="Trebuchet MS"/>
                <a:cs typeface="Trebuchet MS"/>
              </a:rPr>
              <a:t>0	1	2	3	4	5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6985021" y="2315764"/>
            <a:ext cx="224790" cy="643255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300" spc="-35" dirty="0">
                <a:latin typeface="Trebuchet MS"/>
                <a:cs typeface="Trebuchet MS"/>
              </a:rPr>
              <a:t>putea</a:t>
            </a:r>
            <a:r>
              <a:rPr sz="1300" spc="-180" dirty="0">
                <a:latin typeface="Trebuchet MS"/>
                <a:cs typeface="Trebuchet MS"/>
              </a:rPr>
              <a:t> </a:t>
            </a:r>
            <a:r>
              <a:rPr sz="1300" spc="-80" dirty="0">
                <a:latin typeface="Trebuchet MS"/>
                <a:cs typeface="Trebuchet MS"/>
              </a:rPr>
              <a:t>($)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9168485" y="5255367"/>
            <a:ext cx="55689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45" dirty="0">
                <a:latin typeface="Trebuchet MS"/>
                <a:cs typeface="Trebuchet MS"/>
              </a:rPr>
              <a:t>wiki</a:t>
            </a:r>
            <a:r>
              <a:rPr sz="1300" spc="-180" dirty="0">
                <a:latin typeface="Trebuchet MS"/>
                <a:cs typeface="Trebuchet MS"/>
              </a:rPr>
              <a:t> </a:t>
            </a:r>
            <a:r>
              <a:rPr sz="1300" spc="-75" dirty="0">
                <a:latin typeface="Trebuchet MS"/>
                <a:cs typeface="Trebuchet MS"/>
              </a:rPr>
              <a:t>(w)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7589678" y="4689868"/>
            <a:ext cx="364490" cy="36449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ts val="869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7955571" y="4315339"/>
            <a:ext cx="373380" cy="373380"/>
          </a:xfrm>
          <a:prstGeom prst="rect">
            <a:avLst/>
          </a:prstGeom>
          <a:solidFill>
            <a:srgbClr val="FFFFFF"/>
          </a:solidFill>
          <a:ln w="3454">
            <a:solidFill>
              <a:srgbClr val="BCBEC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ts val="930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8328380" y="3942537"/>
            <a:ext cx="373380" cy="373380"/>
          </a:xfrm>
          <a:prstGeom prst="rect">
            <a:avLst/>
          </a:prstGeom>
          <a:solidFill>
            <a:srgbClr val="FFFFFF"/>
          </a:solidFill>
          <a:ln w="3467">
            <a:solidFill>
              <a:srgbClr val="BCBEC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ts val="955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8701182" y="3569728"/>
            <a:ext cx="373380" cy="373380"/>
          </a:xfrm>
          <a:prstGeom prst="rect">
            <a:avLst/>
          </a:prstGeom>
          <a:solidFill>
            <a:srgbClr val="FFFFFF"/>
          </a:solidFill>
          <a:ln w="3454">
            <a:solidFill>
              <a:srgbClr val="BCBEC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ts val="955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9024608" y="3438073"/>
            <a:ext cx="11176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9446786" y="2824130"/>
            <a:ext cx="373380" cy="373380"/>
          </a:xfrm>
          <a:prstGeom prst="rect">
            <a:avLst/>
          </a:prstGeom>
          <a:ln w="3454">
            <a:solidFill>
              <a:srgbClr val="BCBEC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ts val="940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582775" y="3026270"/>
            <a:ext cx="2036445" cy="2035175"/>
          </a:xfrm>
          <a:custGeom>
            <a:avLst/>
            <a:gdLst/>
            <a:ahLst/>
            <a:cxnLst/>
            <a:rect l="l" t="t" r="r" b="b"/>
            <a:pathLst>
              <a:path w="2036445" h="2035175">
                <a:moveTo>
                  <a:pt x="0" y="2034679"/>
                </a:moveTo>
                <a:lnTo>
                  <a:pt x="2035962" y="0"/>
                </a:lnTo>
              </a:path>
            </a:pathLst>
          </a:custGeom>
          <a:ln w="13804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9326130" y="3374625"/>
            <a:ext cx="10096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300" spc="-35" dirty="0">
                <a:latin typeface="Trebuchet MS"/>
                <a:cs typeface="Trebuchet MS"/>
              </a:rPr>
              <a:t>P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9819588" y="3196926"/>
            <a:ext cx="394335" cy="373380"/>
          </a:xfrm>
          <a:prstGeom prst="rect">
            <a:avLst/>
          </a:prstGeom>
          <a:solidFill>
            <a:srgbClr val="FFFFFF"/>
          </a:solidFill>
          <a:ln w="3454">
            <a:solidFill>
              <a:srgbClr val="BCBEC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ts val="1430"/>
              </a:lnSpc>
            </a:pPr>
            <a:r>
              <a:rPr sz="1300" spc="-10" dirty="0">
                <a:latin typeface="Trebuchet MS"/>
                <a:cs typeface="Trebuchet MS"/>
              </a:rPr>
              <a:t>w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9446786" y="3196926"/>
            <a:ext cx="373380" cy="373380"/>
          </a:xfrm>
          <a:prstGeom prst="rect">
            <a:avLst/>
          </a:prstGeom>
          <a:ln w="3454">
            <a:solidFill>
              <a:srgbClr val="BCBEC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2540">
              <a:lnSpc>
                <a:spcPts val="1430"/>
              </a:lnSpc>
            </a:pPr>
            <a:r>
              <a:rPr sz="1300" spc="95" dirty="0">
                <a:latin typeface="Trebuchet MS"/>
                <a:cs typeface="Trebuchet MS"/>
              </a:rPr>
              <a:t>=</a:t>
            </a:r>
            <a:r>
              <a:rPr sz="1300" spc="-155" dirty="0">
                <a:latin typeface="Trebuchet MS"/>
                <a:cs typeface="Trebuchet MS"/>
              </a:rPr>
              <a:t> </a:t>
            </a:r>
            <a:r>
              <a:rPr sz="1300" spc="-15" dirty="0">
                <a:latin typeface="Trebuchet MS"/>
                <a:cs typeface="Trebuchet MS"/>
              </a:rPr>
              <a:t>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44500" y="1618754"/>
            <a:ext cx="6083935" cy="13191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100" dirty="0">
                <a:latin typeface="Arial"/>
                <a:cs typeface="Arial"/>
              </a:rPr>
              <a:t>E</a:t>
            </a:r>
            <a:r>
              <a:rPr lang="pt-BR" sz="2100" spc="-90" dirty="0">
                <a:latin typeface="Arial"/>
                <a:cs typeface="Arial"/>
              </a:rPr>
              <a:t> </a:t>
            </a:r>
            <a:r>
              <a:rPr lang="pt-BR" sz="2100" spc="-30" dirty="0">
                <a:latin typeface="Arial"/>
                <a:cs typeface="Arial"/>
              </a:rPr>
              <a:t>rua</a:t>
            </a:r>
            <a:r>
              <a:rPr lang="pt-BR" sz="2100" spc="-85" dirty="0">
                <a:latin typeface="Arial"/>
                <a:cs typeface="Arial"/>
              </a:rPr>
              <a:t> </a:t>
            </a:r>
            <a:r>
              <a:rPr lang="pt-BR" sz="2100" spc="-30" dirty="0">
                <a:latin typeface="Arial"/>
                <a:cs typeface="Arial"/>
              </a:rPr>
              <a:t>ngā</a:t>
            </a:r>
            <a:r>
              <a:rPr lang="pt-BR" sz="2100" spc="-90" dirty="0">
                <a:latin typeface="Arial"/>
                <a:cs typeface="Arial"/>
              </a:rPr>
              <a:t> </a:t>
            </a:r>
            <a:r>
              <a:rPr lang="pt-BR" sz="2100" dirty="0">
                <a:solidFill>
                  <a:srgbClr val="808285"/>
                </a:solidFill>
                <a:latin typeface="Arial"/>
                <a:cs typeface="Arial"/>
              </a:rPr>
              <a:t>tuaka </a:t>
            </a:r>
            <a:r>
              <a:rPr lang="pt-BR" sz="2100" spc="-85" dirty="0">
                <a:latin typeface="Arial"/>
                <a:cs typeface="Arial"/>
              </a:rPr>
              <a:t>o </a:t>
            </a:r>
            <a:r>
              <a:rPr lang="pt-BR" sz="2100" spc="-25" dirty="0">
                <a:latin typeface="Arial"/>
                <a:cs typeface="Arial"/>
              </a:rPr>
              <a:t>te</a:t>
            </a:r>
            <a:r>
              <a:rPr lang="pt-BR" sz="2100" spc="-90" dirty="0">
                <a:latin typeface="Arial"/>
                <a:cs typeface="Arial"/>
              </a:rPr>
              <a:t> </a:t>
            </a:r>
            <a:r>
              <a:rPr lang="pt-BR" sz="2100" spc="-40" dirty="0">
                <a:latin typeface="Arial"/>
                <a:cs typeface="Arial"/>
              </a:rPr>
              <a:t>kauwhata.</a:t>
            </a:r>
            <a:r>
              <a:rPr lang="pt-BR" sz="2100" spc="-85" dirty="0">
                <a:latin typeface="Arial"/>
                <a:cs typeface="Arial"/>
              </a:rPr>
              <a:t> </a:t>
            </a:r>
            <a:r>
              <a:rPr lang="pt-BR" sz="2100" spc="-25" dirty="0">
                <a:latin typeface="Arial"/>
                <a:cs typeface="Arial"/>
              </a:rPr>
              <a:t>Ko</a:t>
            </a:r>
            <a:r>
              <a:rPr lang="pt-BR" sz="2100" spc="-85" dirty="0">
                <a:latin typeface="Arial"/>
                <a:cs typeface="Arial"/>
              </a:rPr>
              <a:t> </a:t>
            </a:r>
            <a:r>
              <a:rPr lang="pt-BR" sz="2100" spc="-25" dirty="0">
                <a:latin typeface="Arial"/>
                <a:cs typeface="Arial"/>
              </a:rPr>
              <a:t>te</a:t>
            </a:r>
            <a:r>
              <a:rPr lang="pt-BR" sz="2100" spc="-90" dirty="0">
                <a:latin typeface="Arial"/>
                <a:cs typeface="Arial"/>
              </a:rPr>
              <a:t> </a:t>
            </a:r>
            <a:r>
              <a:rPr lang="pt-BR" sz="2100" spc="-40" dirty="0">
                <a:latin typeface="Arial"/>
                <a:cs typeface="Arial"/>
              </a:rPr>
              <a:t>tuaka</a:t>
            </a:r>
            <a:r>
              <a:rPr lang="pt-BR" sz="2100" spc="-85" dirty="0">
                <a:latin typeface="Arial"/>
                <a:cs typeface="Arial"/>
              </a:rPr>
              <a:t> </a:t>
            </a:r>
            <a:r>
              <a:rPr lang="pt-BR" sz="2100" spc="-30" dirty="0">
                <a:latin typeface="Arial"/>
                <a:cs typeface="Arial"/>
              </a:rPr>
              <a:t>pae</a:t>
            </a:r>
            <a:r>
              <a:rPr lang="pt-BR" sz="2100" spc="-90" dirty="0">
                <a:latin typeface="Arial"/>
                <a:cs typeface="Arial"/>
              </a:rPr>
              <a:t> </a:t>
            </a:r>
            <a:r>
              <a:rPr lang="pt-BR" sz="2100" dirty="0">
                <a:latin typeface="Arial"/>
                <a:cs typeface="Arial"/>
              </a:rPr>
              <a:t>e</a:t>
            </a:r>
          </a:p>
          <a:p>
            <a:pPr marL="12700" marR="5080">
              <a:lnSpc>
                <a:spcPct val="162700"/>
              </a:lnSpc>
            </a:pPr>
            <a:r>
              <a:rPr sz="2100" spc="-40" dirty="0" err="1">
                <a:latin typeface="Arial"/>
                <a:cs typeface="Arial"/>
              </a:rPr>
              <a:t>whakaatu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ana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maha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ngā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wiki.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Ko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tuaka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pou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  </a:t>
            </a:r>
            <a:r>
              <a:rPr sz="2100" spc="-40" dirty="0">
                <a:latin typeface="Arial"/>
                <a:cs typeface="Arial"/>
              </a:rPr>
              <a:t>whakaatu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ana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rahi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pūtea.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444500" y="3485388"/>
            <a:ext cx="6174740" cy="866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i-FI" sz="2100" spc="-30" dirty="0">
                <a:latin typeface="Arial"/>
                <a:cs typeface="Arial"/>
              </a:rPr>
              <a:t>Kua </a:t>
            </a:r>
            <a:r>
              <a:rPr lang="fi-FI" sz="2100" spc="-40" dirty="0">
                <a:latin typeface="Arial"/>
                <a:cs typeface="Arial"/>
              </a:rPr>
              <a:t>tohua ngā </a:t>
            </a:r>
            <a:r>
              <a:rPr lang="fi-FI" sz="2100" dirty="0">
                <a:solidFill>
                  <a:srgbClr val="808285"/>
                </a:solidFill>
                <a:latin typeface="Arial"/>
                <a:cs typeface="Arial"/>
              </a:rPr>
              <a:t>takirua raupapa </a:t>
            </a:r>
            <a:r>
              <a:rPr lang="fi-FI" sz="2100" spc="-40" dirty="0">
                <a:latin typeface="Arial"/>
                <a:cs typeface="Arial"/>
              </a:rPr>
              <a:t>roto i </a:t>
            </a:r>
            <a:r>
              <a:rPr lang="fi-FI" sz="2100" spc="-25" dirty="0">
                <a:latin typeface="Arial"/>
                <a:cs typeface="Arial"/>
              </a:rPr>
              <a:t>te </a:t>
            </a:r>
            <a:r>
              <a:rPr lang="fi-FI" sz="2100" spc="-40" dirty="0">
                <a:latin typeface="Arial"/>
                <a:cs typeface="Arial"/>
              </a:rPr>
              <a:t>tūtohi </a:t>
            </a:r>
            <a:r>
              <a:rPr lang="fi-FI" sz="2100" spc="-25" dirty="0">
                <a:latin typeface="Arial"/>
                <a:cs typeface="Arial"/>
              </a:rPr>
              <a:t>ki te</a:t>
            </a:r>
            <a:endParaRPr lang="fi-FI"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80"/>
              </a:spcBef>
            </a:pPr>
            <a:r>
              <a:rPr sz="2100" spc="-40" dirty="0" err="1">
                <a:latin typeface="Arial"/>
                <a:cs typeface="Arial"/>
              </a:rPr>
              <a:t>kauwhata</a:t>
            </a:r>
            <a:r>
              <a:rPr sz="2100" spc="-40" dirty="0">
                <a:latin typeface="Arial"/>
                <a:cs typeface="Arial"/>
              </a:rPr>
              <a:t>, </a:t>
            </a:r>
            <a:r>
              <a:rPr sz="2100" spc="-35" dirty="0">
                <a:latin typeface="Arial"/>
                <a:cs typeface="Arial"/>
              </a:rPr>
              <a:t>arā, </a:t>
            </a:r>
            <a:r>
              <a:rPr sz="2100" spc="-40" dirty="0">
                <a:latin typeface="Arial"/>
                <a:cs typeface="Arial"/>
              </a:rPr>
              <a:t>(0,0) (1,20) (2,40) (3,60) (4,80)</a:t>
            </a:r>
            <a:r>
              <a:rPr sz="2100" spc="-37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(5,100).</a:t>
            </a:r>
            <a:endParaRPr sz="2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3313" y="728764"/>
            <a:ext cx="48044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1: </a:t>
            </a:r>
            <a:r>
              <a:rPr sz="3200" spc="-120" dirty="0"/>
              <a:t>Te</a:t>
            </a:r>
            <a:r>
              <a:rPr sz="3200" spc="-90" dirty="0"/>
              <a:t> </a:t>
            </a:r>
            <a:r>
              <a:rPr sz="3200" spc="-5" dirty="0"/>
              <a:t>Kauwhata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44500" y="4831422"/>
            <a:ext cx="5734685" cy="866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30" dirty="0">
                <a:latin typeface="Arial"/>
                <a:cs typeface="Arial"/>
              </a:rPr>
              <a:t>Kua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honoa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ngā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pūwāhi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ngā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takirua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raupapa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ki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80"/>
              </a:spcBef>
            </a:pPr>
            <a:r>
              <a:rPr sz="2100" spc="-40" dirty="0">
                <a:latin typeface="Arial"/>
                <a:cs typeface="Arial"/>
              </a:rPr>
              <a:t>rārangi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torotika.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35444" y="1703984"/>
            <a:ext cx="3399790" cy="4104640"/>
          </a:xfrm>
          <a:custGeom>
            <a:avLst/>
            <a:gdLst/>
            <a:ahLst/>
            <a:cxnLst/>
            <a:rect l="l" t="t" r="r" b="b"/>
            <a:pathLst>
              <a:path w="3399790" h="4104640">
                <a:moveTo>
                  <a:pt x="0" y="4104309"/>
                </a:moveTo>
                <a:lnTo>
                  <a:pt x="3399358" y="4104309"/>
                </a:lnTo>
                <a:lnTo>
                  <a:pt x="3399358" y="0"/>
                </a:lnTo>
                <a:lnTo>
                  <a:pt x="0" y="0"/>
                </a:lnTo>
                <a:lnTo>
                  <a:pt x="0" y="41043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37159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09967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582763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55571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28380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01176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37159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09967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82763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28380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701176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37159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09967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582763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55571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328380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01176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837159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09967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82763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955571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328380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701176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837159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209967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82763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955571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328380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701176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837159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209967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582763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955571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328380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073984" y="170571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446780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819588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073984" y="20785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446780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819588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073984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446780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819588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073984" y="28241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819588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073984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073984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446780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819588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837159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209967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582763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955571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328380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701176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837159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209967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582763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955571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328380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701176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837159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209967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582763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955571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328380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701176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837159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209967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582763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328380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701176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837159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209967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582763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955571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701176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073984" y="5433745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446780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819588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073984" y="506095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446780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819588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073984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446780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819588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073984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446780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819588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073984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446780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819588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955571" y="20785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582775" y="2207552"/>
            <a:ext cx="0" cy="2853690"/>
          </a:xfrm>
          <a:custGeom>
            <a:avLst/>
            <a:gdLst/>
            <a:ahLst/>
            <a:cxnLst/>
            <a:rect l="l" t="t" r="r" b="b"/>
            <a:pathLst>
              <a:path h="2853690">
                <a:moveTo>
                  <a:pt x="0" y="2853397"/>
                </a:moveTo>
                <a:lnTo>
                  <a:pt x="0" y="0"/>
                </a:lnTo>
              </a:path>
            </a:pathLst>
          </a:custGeom>
          <a:ln w="138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557337" y="2145919"/>
            <a:ext cx="51435" cy="83820"/>
          </a:xfrm>
          <a:custGeom>
            <a:avLst/>
            <a:gdLst/>
            <a:ahLst/>
            <a:cxnLst/>
            <a:rect l="l" t="t" r="r" b="b"/>
            <a:pathLst>
              <a:path w="51434" h="83819">
                <a:moveTo>
                  <a:pt x="25438" y="0"/>
                </a:moveTo>
                <a:lnTo>
                  <a:pt x="16103" y="42392"/>
                </a:lnTo>
                <a:lnTo>
                  <a:pt x="0" y="82956"/>
                </a:lnTo>
                <a:lnTo>
                  <a:pt x="558" y="83794"/>
                </a:lnTo>
                <a:lnTo>
                  <a:pt x="25438" y="68681"/>
                </a:lnTo>
                <a:lnTo>
                  <a:pt x="45209" y="68681"/>
                </a:lnTo>
                <a:lnTo>
                  <a:pt x="34772" y="42392"/>
                </a:lnTo>
                <a:lnTo>
                  <a:pt x="25438" y="0"/>
                </a:lnTo>
                <a:close/>
              </a:path>
              <a:path w="51434" h="83819">
                <a:moveTo>
                  <a:pt x="45209" y="68681"/>
                </a:moveTo>
                <a:lnTo>
                  <a:pt x="25438" y="68681"/>
                </a:lnTo>
                <a:lnTo>
                  <a:pt x="50444" y="83794"/>
                </a:lnTo>
                <a:lnTo>
                  <a:pt x="50876" y="82956"/>
                </a:lnTo>
                <a:lnTo>
                  <a:pt x="45209" y="686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582775" y="5060950"/>
            <a:ext cx="2169160" cy="0"/>
          </a:xfrm>
          <a:custGeom>
            <a:avLst/>
            <a:gdLst/>
            <a:ahLst/>
            <a:cxnLst/>
            <a:rect l="l" t="t" r="r" b="b"/>
            <a:pathLst>
              <a:path w="2169159">
                <a:moveTo>
                  <a:pt x="0" y="0"/>
                </a:moveTo>
                <a:lnTo>
                  <a:pt x="2169045" y="0"/>
                </a:lnTo>
              </a:path>
            </a:pathLst>
          </a:custGeom>
          <a:ln w="138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729660" y="5035512"/>
            <a:ext cx="83820" cy="51435"/>
          </a:xfrm>
          <a:custGeom>
            <a:avLst/>
            <a:gdLst/>
            <a:ahLst/>
            <a:cxnLst/>
            <a:rect l="l" t="t" r="r" b="b"/>
            <a:pathLst>
              <a:path w="83820" h="51435">
                <a:moveTo>
                  <a:pt x="838" y="0"/>
                </a:moveTo>
                <a:lnTo>
                  <a:pt x="0" y="558"/>
                </a:lnTo>
                <a:lnTo>
                  <a:pt x="15113" y="25438"/>
                </a:lnTo>
                <a:lnTo>
                  <a:pt x="0" y="50457"/>
                </a:lnTo>
                <a:lnTo>
                  <a:pt x="838" y="50876"/>
                </a:lnTo>
                <a:lnTo>
                  <a:pt x="41402" y="34772"/>
                </a:lnTo>
                <a:lnTo>
                  <a:pt x="83807" y="25438"/>
                </a:lnTo>
                <a:lnTo>
                  <a:pt x="41402" y="16103"/>
                </a:lnTo>
                <a:lnTo>
                  <a:pt x="8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7419962" y="4930654"/>
            <a:ext cx="110489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334963" y="4569283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7334963" y="4187863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40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7334963" y="3819864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60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7334963" y="3438445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80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7249963" y="3077074"/>
            <a:ext cx="28067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100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7249963" y="2702282"/>
            <a:ext cx="28067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120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7211694" y="2080260"/>
            <a:ext cx="364490" cy="3695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Times New Roman"/>
              <a:cs typeface="Times New Roman"/>
            </a:endParaRPr>
          </a:p>
          <a:p>
            <a:pPr marL="50800">
              <a:lnSpc>
                <a:spcPts val="960"/>
              </a:lnSpc>
              <a:spcBef>
                <a:spcPts val="5"/>
              </a:spcBef>
            </a:pPr>
            <a:r>
              <a:rPr sz="1300" spc="-15" dirty="0">
                <a:latin typeface="Trebuchet MS"/>
                <a:cs typeface="Trebuchet MS"/>
              </a:rPr>
              <a:t>140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7527495" y="5069006"/>
            <a:ext cx="197485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5445" algn="l"/>
                <a:tab pos="758190" algn="l"/>
                <a:tab pos="1130935" algn="l"/>
                <a:tab pos="1503680" algn="l"/>
                <a:tab pos="1876425" algn="l"/>
              </a:tabLst>
            </a:pPr>
            <a:r>
              <a:rPr sz="1300" spc="-15" dirty="0">
                <a:latin typeface="Trebuchet MS"/>
                <a:cs typeface="Trebuchet MS"/>
              </a:rPr>
              <a:t>0	1	2	3	4	5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6985021" y="2315764"/>
            <a:ext cx="224790" cy="643255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300" spc="-35" dirty="0">
                <a:latin typeface="Trebuchet MS"/>
                <a:cs typeface="Trebuchet MS"/>
              </a:rPr>
              <a:t>putea</a:t>
            </a:r>
            <a:r>
              <a:rPr sz="1300" spc="-180" dirty="0">
                <a:latin typeface="Trebuchet MS"/>
                <a:cs typeface="Trebuchet MS"/>
              </a:rPr>
              <a:t> </a:t>
            </a:r>
            <a:r>
              <a:rPr sz="1300" spc="-80" dirty="0">
                <a:latin typeface="Trebuchet MS"/>
                <a:cs typeface="Trebuchet MS"/>
              </a:rPr>
              <a:t>($)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9168485" y="5255367"/>
            <a:ext cx="55689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45" dirty="0">
                <a:latin typeface="Trebuchet MS"/>
                <a:cs typeface="Trebuchet MS"/>
              </a:rPr>
              <a:t>wiki</a:t>
            </a:r>
            <a:r>
              <a:rPr sz="1300" spc="-180" dirty="0">
                <a:latin typeface="Trebuchet MS"/>
                <a:cs typeface="Trebuchet MS"/>
              </a:rPr>
              <a:t> </a:t>
            </a:r>
            <a:r>
              <a:rPr sz="1300" spc="-75" dirty="0">
                <a:latin typeface="Trebuchet MS"/>
                <a:cs typeface="Trebuchet MS"/>
              </a:rPr>
              <a:t>(w)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7589678" y="4689868"/>
            <a:ext cx="364490" cy="36449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ts val="869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7955571" y="4315339"/>
            <a:ext cx="373380" cy="373380"/>
          </a:xfrm>
          <a:prstGeom prst="rect">
            <a:avLst/>
          </a:prstGeom>
          <a:solidFill>
            <a:srgbClr val="FFFFFF"/>
          </a:solidFill>
          <a:ln w="3454">
            <a:solidFill>
              <a:srgbClr val="BCBEC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ts val="930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8328380" y="3942537"/>
            <a:ext cx="373380" cy="373380"/>
          </a:xfrm>
          <a:prstGeom prst="rect">
            <a:avLst/>
          </a:prstGeom>
          <a:solidFill>
            <a:srgbClr val="FFFFFF"/>
          </a:solidFill>
          <a:ln w="3467">
            <a:solidFill>
              <a:srgbClr val="BCBEC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ts val="955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8701182" y="3569728"/>
            <a:ext cx="373380" cy="373380"/>
          </a:xfrm>
          <a:prstGeom prst="rect">
            <a:avLst/>
          </a:prstGeom>
          <a:solidFill>
            <a:srgbClr val="FFFFFF"/>
          </a:solidFill>
          <a:ln w="3454">
            <a:solidFill>
              <a:srgbClr val="BCBEC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ts val="955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9024608" y="3438073"/>
            <a:ext cx="11176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9446786" y="2824130"/>
            <a:ext cx="373380" cy="373380"/>
          </a:xfrm>
          <a:prstGeom prst="rect">
            <a:avLst/>
          </a:prstGeom>
          <a:ln w="3454">
            <a:solidFill>
              <a:srgbClr val="BCBEC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ts val="940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7582775" y="3026270"/>
            <a:ext cx="2036445" cy="2035175"/>
          </a:xfrm>
          <a:custGeom>
            <a:avLst/>
            <a:gdLst/>
            <a:ahLst/>
            <a:cxnLst/>
            <a:rect l="l" t="t" r="r" b="b"/>
            <a:pathLst>
              <a:path w="2036445" h="2035175">
                <a:moveTo>
                  <a:pt x="0" y="2034679"/>
                </a:moveTo>
                <a:lnTo>
                  <a:pt x="2035962" y="0"/>
                </a:lnTo>
              </a:path>
            </a:pathLst>
          </a:custGeom>
          <a:ln w="13804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9326130" y="3374625"/>
            <a:ext cx="10096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300" spc="-35" dirty="0">
                <a:latin typeface="Trebuchet MS"/>
                <a:cs typeface="Trebuchet MS"/>
              </a:rPr>
              <a:t>P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9819588" y="3196926"/>
            <a:ext cx="394335" cy="373380"/>
          </a:xfrm>
          <a:prstGeom prst="rect">
            <a:avLst/>
          </a:prstGeom>
          <a:solidFill>
            <a:srgbClr val="FFFFFF"/>
          </a:solidFill>
          <a:ln w="3454">
            <a:solidFill>
              <a:srgbClr val="BCBEC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ts val="1430"/>
              </a:lnSpc>
            </a:pPr>
            <a:r>
              <a:rPr sz="1300" spc="-10" dirty="0">
                <a:latin typeface="Trebuchet MS"/>
                <a:cs typeface="Trebuchet MS"/>
              </a:rPr>
              <a:t>w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9446786" y="3196926"/>
            <a:ext cx="373380" cy="373380"/>
          </a:xfrm>
          <a:prstGeom prst="rect">
            <a:avLst/>
          </a:prstGeom>
          <a:ln w="3454">
            <a:solidFill>
              <a:srgbClr val="BCBEC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2540">
              <a:lnSpc>
                <a:spcPts val="1430"/>
              </a:lnSpc>
            </a:pPr>
            <a:r>
              <a:rPr sz="1300" spc="95" dirty="0">
                <a:latin typeface="Trebuchet MS"/>
                <a:cs typeface="Trebuchet MS"/>
              </a:rPr>
              <a:t>=</a:t>
            </a:r>
            <a:r>
              <a:rPr sz="1300" spc="-155" dirty="0">
                <a:latin typeface="Trebuchet MS"/>
                <a:cs typeface="Trebuchet MS"/>
              </a:rPr>
              <a:t> </a:t>
            </a:r>
            <a:r>
              <a:rPr sz="1300" spc="-15" dirty="0">
                <a:latin typeface="Trebuchet MS"/>
                <a:cs typeface="Trebuchet MS"/>
              </a:rPr>
              <a:t>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444500" y="1618754"/>
            <a:ext cx="6083935" cy="13191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100" dirty="0">
                <a:latin typeface="Arial"/>
                <a:cs typeface="Arial"/>
              </a:rPr>
              <a:t>E</a:t>
            </a:r>
            <a:r>
              <a:rPr lang="pt-BR" sz="2100" spc="-90" dirty="0">
                <a:latin typeface="Arial"/>
                <a:cs typeface="Arial"/>
              </a:rPr>
              <a:t> </a:t>
            </a:r>
            <a:r>
              <a:rPr lang="pt-BR" sz="2100" spc="-30" dirty="0">
                <a:latin typeface="Arial"/>
                <a:cs typeface="Arial"/>
              </a:rPr>
              <a:t>rua</a:t>
            </a:r>
            <a:r>
              <a:rPr lang="pt-BR" sz="2100" spc="-85" dirty="0">
                <a:latin typeface="Arial"/>
                <a:cs typeface="Arial"/>
              </a:rPr>
              <a:t> </a:t>
            </a:r>
            <a:r>
              <a:rPr lang="pt-BR" sz="2100" spc="-30" dirty="0">
                <a:latin typeface="Arial"/>
                <a:cs typeface="Arial"/>
              </a:rPr>
              <a:t>ngā</a:t>
            </a:r>
            <a:r>
              <a:rPr lang="pt-BR" sz="2100" spc="-90" dirty="0">
                <a:latin typeface="Arial"/>
                <a:cs typeface="Arial"/>
              </a:rPr>
              <a:t> </a:t>
            </a:r>
            <a:r>
              <a:rPr lang="pt-BR" sz="2100" dirty="0">
                <a:solidFill>
                  <a:srgbClr val="808285"/>
                </a:solidFill>
                <a:latin typeface="Arial"/>
                <a:cs typeface="Arial"/>
              </a:rPr>
              <a:t>tuaka </a:t>
            </a:r>
            <a:r>
              <a:rPr lang="pt-BR" sz="2100" spc="-85" dirty="0">
                <a:latin typeface="Arial"/>
                <a:cs typeface="Arial"/>
              </a:rPr>
              <a:t>o </a:t>
            </a:r>
            <a:r>
              <a:rPr lang="pt-BR" sz="2100" spc="-25" dirty="0">
                <a:latin typeface="Arial"/>
                <a:cs typeface="Arial"/>
              </a:rPr>
              <a:t>te</a:t>
            </a:r>
            <a:r>
              <a:rPr lang="pt-BR" sz="2100" spc="-90" dirty="0">
                <a:latin typeface="Arial"/>
                <a:cs typeface="Arial"/>
              </a:rPr>
              <a:t> </a:t>
            </a:r>
            <a:r>
              <a:rPr lang="pt-BR" sz="2100" spc="-40" dirty="0">
                <a:latin typeface="Arial"/>
                <a:cs typeface="Arial"/>
              </a:rPr>
              <a:t>kauwhata.</a:t>
            </a:r>
            <a:r>
              <a:rPr lang="pt-BR" sz="2100" spc="-85" dirty="0">
                <a:latin typeface="Arial"/>
                <a:cs typeface="Arial"/>
              </a:rPr>
              <a:t> </a:t>
            </a:r>
            <a:r>
              <a:rPr lang="pt-BR" sz="2100" spc="-25" dirty="0">
                <a:latin typeface="Arial"/>
                <a:cs typeface="Arial"/>
              </a:rPr>
              <a:t>Ko</a:t>
            </a:r>
            <a:r>
              <a:rPr lang="pt-BR" sz="2100" spc="-85" dirty="0">
                <a:latin typeface="Arial"/>
                <a:cs typeface="Arial"/>
              </a:rPr>
              <a:t> </a:t>
            </a:r>
            <a:r>
              <a:rPr lang="pt-BR" sz="2100" spc="-25" dirty="0">
                <a:latin typeface="Arial"/>
                <a:cs typeface="Arial"/>
              </a:rPr>
              <a:t>te</a:t>
            </a:r>
            <a:r>
              <a:rPr lang="pt-BR" sz="2100" spc="-90" dirty="0">
                <a:latin typeface="Arial"/>
                <a:cs typeface="Arial"/>
              </a:rPr>
              <a:t> </a:t>
            </a:r>
            <a:r>
              <a:rPr lang="pt-BR" sz="2100" spc="-40" dirty="0">
                <a:latin typeface="Arial"/>
                <a:cs typeface="Arial"/>
              </a:rPr>
              <a:t>tuaka</a:t>
            </a:r>
            <a:r>
              <a:rPr lang="pt-BR" sz="2100" spc="-85" dirty="0">
                <a:latin typeface="Arial"/>
                <a:cs typeface="Arial"/>
              </a:rPr>
              <a:t> </a:t>
            </a:r>
            <a:r>
              <a:rPr lang="pt-BR" sz="2100" spc="-30" dirty="0">
                <a:latin typeface="Arial"/>
                <a:cs typeface="Arial"/>
              </a:rPr>
              <a:t>pae</a:t>
            </a:r>
            <a:r>
              <a:rPr lang="pt-BR" sz="2100" spc="-90" dirty="0">
                <a:latin typeface="Arial"/>
                <a:cs typeface="Arial"/>
              </a:rPr>
              <a:t> </a:t>
            </a:r>
            <a:r>
              <a:rPr lang="pt-BR" sz="2100" dirty="0">
                <a:latin typeface="Arial"/>
                <a:cs typeface="Arial"/>
              </a:rPr>
              <a:t>e</a:t>
            </a:r>
          </a:p>
          <a:p>
            <a:pPr marL="12700" marR="5080">
              <a:lnSpc>
                <a:spcPct val="162700"/>
              </a:lnSpc>
            </a:pPr>
            <a:r>
              <a:rPr sz="2100" spc="-40" dirty="0" err="1">
                <a:latin typeface="Arial"/>
                <a:cs typeface="Arial"/>
              </a:rPr>
              <a:t>whakaatu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ana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maha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ngā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wiki.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Ko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tuaka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pou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  </a:t>
            </a:r>
            <a:r>
              <a:rPr sz="2100" spc="-40" dirty="0">
                <a:latin typeface="Arial"/>
                <a:cs typeface="Arial"/>
              </a:rPr>
              <a:t>whakaatu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ana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rahi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pūtea.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444500" y="3485388"/>
            <a:ext cx="6174740" cy="866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i-FI" sz="2100" spc="-30" dirty="0">
                <a:latin typeface="Arial"/>
                <a:cs typeface="Arial"/>
              </a:rPr>
              <a:t>Kua </a:t>
            </a:r>
            <a:r>
              <a:rPr lang="fi-FI" sz="2100" spc="-40" dirty="0">
                <a:latin typeface="Arial"/>
                <a:cs typeface="Arial"/>
              </a:rPr>
              <a:t>tohua ngā </a:t>
            </a:r>
            <a:r>
              <a:rPr lang="fi-FI" sz="2100" dirty="0">
                <a:solidFill>
                  <a:srgbClr val="808285"/>
                </a:solidFill>
                <a:latin typeface="Arial"/>
                <a:cs typeface="Arial"/>
              </a:rPr>
              <a:t>takirua raupapa </a:t>
            </a:r>
            <a:r>
              <a:rPr lang="fi-FI" sz="2100" spc="-40" dirty="0">
                <a:latin typeface="Arial"/>
                <a:cs typeface="Arial"/>
              </a:rPr>
              <a:t>roto i </a:t>
            </a:r>
            <a:r>
              <a:rPr lang="fi-FI" sz="2100" spc="-25" dirty="0">
                <a:latin typeface="Arial"/>
                <a:cs typeface="Arial"/>
              </a:rPr>
              <a:t>te </a:t>
            </a:r>
            <a:r>
              <a:rPr lang="fi-FI" sz="2100" spc="-40" dirty="0">
                <a:latin typeface="Arial"/>
                <a:cs typeface="Arial"/>
              </a:rPr>
              <a:t>tūtohi </a:t>
            </a:r>
            <a:r>
              <a:rPr lang="fi-FI" sz="2100" spc="-25" dirty="0">
                <a:latin typeface="Arial"/>
                <a:cs typeface="Arial"/>
              </a:rPr>
              <a:t>ki te</a:t>
            </a:r>
            <a:endParaRPr lang="fi-FI"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80"/>
              </a:spcBef>
            </a:pPr>
            <a:r>
              <a:rPr sz="2100" spc="-40" dirty="0" err="1">
                <a:latin typeface="Arial"/>
                <a:cs typeface="Arial"/>
              </a:rPr>
              <a:t>kauwhata</a:t>
            </a:r>
            <a:r>
              <a:rPr sz="2100" spc="-40" dirty="0">
                <a:latin typeface="Arial"/>
                <a:cs typeface="Arial"/>
              </a:rPr>
              <a:t>, </a:t>
            </a:r>
            <a:r>
              <a:rPr sz="2100" spc="-35" dirty="0">
                <a:latin typeface="Arial"/>
                <a:cs typeface="Arial"/>
              </a:rPr>
              <a:t>arā, </a:t>
            </a:r>
            <a:r>
              <a:rPr sz="2100" spc="-40" dirty="0">
                <a:latin typeface="Arial"/>
                <a:cs typeface="Arial"/>
              </a:rPr>
              <a:t>(0,0) (1,20) (2,40) (3,60) (4,80)</a:t>
            </a:r>
            <a:r>
              <a:rPr sz="2100" spc="-37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(5,100).</a:t>
            </a:r>
            <a:endParaRPr sz="2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3313" y="728764"/>
            <a:ext cx="48044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1: </a:t>
            </a:r>
            <a:r>
              <a:rPr sz="3200" spc="-120" dirty="0"/>
              <a:t>Te</a:t>
            </a:r>
            <a:r>
              <a:rPr sz="3200" spc="-90" dirty="0"/>
              <a:t> </a:t>
            </a:r>
            <a:r>
              <a:rPr sz="3200" spc="-5" dirty="0"/>
              <a:t>Kauwhata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44500" y="4831422"/>
            <a:ext cx="5734685" cy="866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30" dirty="0">
                <a:latin typeface="Arial"/>
                <a:cs typeface="Arial"/>
              </a:rPr>
              <a:t>Kua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honoa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ngā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pūwāhi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ngā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takirua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raupapa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ki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80"/>
              </a:spcBef>
            </a:pPr>
            <a:r>
              <a:rPr sz="2100" spc="-40" dirty="0">
                <a:latin typeface="Arial"/>
                <a:cs typeface="Arial"/>
              </a:rPr>
              <a:t>rārangi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torotika.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6177457"/>
            <a:ext cx="6150610" cy="866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25" dirty="0">
                <a:latin typeface="Arial"/>
                <a:cs typeface="Arial"/>
              </a:rPr>
              <a:t>Ko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tā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rārangi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torotika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tohu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ana,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he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ōrite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piki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80"/>
              </a:spcBef>
            </a:pPr>
            <a:r>
              <a:rPr sz="2100" spc="-40" dirty="0">
                <a:latin typeface="Arial"/>
                <a:cs typeface="Arial"/>
              </a:rPr>
              <a:t>pūtea penapena </a:t>
            </a:r>
            <a:r>
              <a:rPr sz="2100" dirty="0">
                <a:latin typeface="Arial"/>
                <a:cs typeface="Arial"/>
              </a:rPr>
              <a:t>i </a:t>
            </a:r>
            <a:r>
              <a:rPr sz="2100" spc="-25" dirty="0">
                <a:latin typeface="Arial"/>
                <a:cs typeface="Arial"/>
              </a:rPr>
              <a:t>ia</a:t>
            </a:r>
            <a:r>
              <a:rPr sz="2100" spc="-265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wiki.</a:t>
            </a:r>
            <a:endParaRPr sz="2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35444" y="1703984"/>
            <a:ext cx="3399790" cy="4104640"/>
          </a:xfrm>
          <a:custGeom>
            <a:avLst/>
            <a:gdLst/>
            <a:ahLst/>
            <a:cxnLst/>
            <a:rect l="l" t="t" r="r" b="b"/>
            <a:pathLst>
              <a:path w="3399790" h="4104640">
                <a:moveTo>
                  <a:pt x="0" y="4104309"/>
                </a:moveTo>
                <a:lnTo>
                  <a:pt x="3399358" y="4104309"/>
                </a:lnTo>
                <a:lnTo>
                  <a:pt x="3399358" y="0"/>
                </a:lnTo>
                <a:lnTo>
                  <a:pt x="0" y="0"/>
                </a:lnTo>
                <a:lnTo>
                  <a:pt x="0" y="41043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37159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09967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82763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55571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28380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01176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37159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09967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582763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28380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701176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37159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09967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582763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55571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328380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701176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837159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09967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582763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55571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328380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701176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837159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209967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582763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955571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328380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701176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837159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209967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582763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955571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328380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073984" y="170571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446780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819588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073984" y="20785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446780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819588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073984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446780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819588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073984" y="28241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819588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073984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073984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446780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819588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837159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209967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582763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955571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328380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701176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837159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209967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582763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955571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328380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701176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837159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209967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582763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955571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328380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701176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837159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209967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582763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328380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701176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837159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209967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582763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955571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701176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073984" y="5433745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446780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819588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073984" y="506095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446780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819588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073984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446780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819588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073984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446780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819588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073984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446780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819588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955571" y="20785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  <a:close/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582775" y="2207552"/>
            <a:ext cx="0" cy="2853690"/>
          </a:xfrm>
          <a:custGeom>
            <a:avLst/>
            <a:gdLst/>
            <a:ahLst/>
            <a:cxnLst/>
            <a:rect l="l" t="t" r="r" b="b"/>
            <a:pathLst>
              <a:path h="2853690">
                <a:moveTo>
                  <a:pt x="0" y="2853397"/>
                </a:moveTo>
                <a:lnTo>
                  <a:pt x="0" y="0"/>
                </a:lnTo>
              </a:path>
            </a:pathLst>
          </a:custGeom>
          <a:ln w="138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557337" y="2145919"/>
            <a:ext cx="51435" cy="83820"/>
          </a:xfrm>
          <a:custGeom>
            <a:avLst/>
            <a:gdLst/>
            <a:ahLst/>
            <a:cxnLst/>
            <a:rect l="l" t="t" r="r" b="b"/>
            <a:pathLst>
              <a:path w="51434" h="83819">
                <a:moveTo>
                  <a:pt x="25438" y="0"/>
                </a:moveTo>
                <a:lnTo>
                  <a:pt x="16103" y="42392"/>
                </a:lnTo>
                <a:lnTo>
                  <a:pt x="0" y="82956"/>
                </a:lnTo>
                <a:lnTo>
                  <a:pt x="558" y="83794"/>
                </a:lnTo>
                <a:lnTo>
                  <a:pt x="25438" y="68681"/>
                </a:lnTo>
                <a:lnTo>
                  <a:pt x="45209" y="68681"/>
                </a:lnTo>
                <a:lnTo>
                  <a:pt x="34772" y="42392"/>
                </a:lnTo>
                <a:lnTo>
                  <a:pt x="25438" y="0"/>
                </a:lnTo>
                <a:close/>
              </a:path>
              <a:path w="51434" h="83819">
                <a:moveTo>
                  <a:pt x="45209" y="68681"/>
                </a:moveTo>
                <a:lnTo>
                  <a:pt x="25438" y="68681"/>
                </a:lnTo>
                <a:lnTo>
                  <a:pt x="50444" y="83794"/>
                </a:lnTo>
                <a:lnTo>
                  <a:pt x="50876" y="82956"/>
                </a:lnTo>
                <a:lnTo>
                  <a:pt x="45209" y="686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582775" y="5060950"/>
            <a:ext cx="2169160" cy="0"/>
          </a:xfrm>
          <a:custGeom>
            <a:avLst/>
            <a:gdLst/>
            <a:ahLst/>
            <a:cxnLst/>
            <a:rect l="l" t="t" r="r" b="b"/>
            <a:pathLst>
              <a:path w="2169159">
                <a:moveTo>
                  <a:pt x="0" y="0"/>
                </a:moveTo>
                <a:lnTo>
                  <a:pt x="2169045" y="0"/>
                </a:lnTo>
              </a:path>
            </a:pathLst>
          </a:custGeom>
          <a:ln w="138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9729660" y="5035512"/>
            <a:ext cx="83820" cy="51435"/>
          </a:xfrm>
          <a:custGeom>
            <a:avLst/>
            <a:gdLst/>
            <a:ahLst/>
            <a:cxnLst/>
            <a:rect l="l" t="t" r="r" b="b"/>
            <a:pathLst>
              <a:path w="83820" h="51435">
                <a:moveTo>
                  <a:pt x="838" y="0"/>
                </a:moveTo>
                <a:lnTo>
                  <a:pt x="0" y="558"/>
                </a:lnTo>
                <a:lnTo>
                  <a:pt x="15113" y="25438"/>
                </a:lnTo>
                <a:lnTo>
                  <a:pt x="0" y="50457"/>
                </a:lnTo>
                <a:lnTo>
                  <a:pt x="838" y="50876"/>
                </a:lnTo>
                <a:lnTo>
                  <a:pt x="41402" y="34772"/>
                </a:lnTo>
                <a:lnTo>
                  <a:pt x="83807" y="25438"/>
                </a:lnTo>
                <a:lnTo>
                  <a:pt x="41402" y="16103"/>
                </a:lnTo>
                <a:lnTo>
                  <a:pt x="8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7419962" y="4930654"/>
            <a:ext cx="110489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7334963" y="4569283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7334963" y="4187863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40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7334963" y="3819864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60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7334963" y="3438445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80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7249963" y="3077074"/>
            <a:ext cx="28067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100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7249963" y="2702282"/>
            <a:ext cx="28067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120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7211694" y="2080260"/>
            <a:ext cx="364490" cy="3695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Times New Roman"/>
              <a:cs typeface="Times New Roman"/>
            </a:endParaRPr>
          </a:p>
          <a:p>
            <a:pPr marL="50800">
              <a:lnSpc>
                <a:spcPts val="960"/>
              </a:lnSpc>
              <a:spcBef>
                <a:spcPts val="5"/>
              </a:spcBef>
            </a:pPr>
            <a:r>
              <a:rPr sz="1300" spc="-15" dirty="0">
                <a:latin typeface="Trebuchet MS"/>
                <a:cs typeface="Trebuchet MS"/>
              </a:rPr>
              <a:t>140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7527495" y="5069006"/>
            <a:ext cx="197485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5445" algn="l"/>
                <a:tab pos="758190" algn="l"/>
                <a:tab pos="1130935" algn="l"/>
                <a:tab pos="1503680" algn="l"/>
                <a:tab pos="1876425" algn="l"/>
              </a:tabLst>
            </a:pPr>
            <a:r>
              <a:rPr sz="1300" spc="-15" dirty="0">
                <a:latin typeface="Trebuchet MS"/>
                <a:cs typeface="Trebuchet MS"/>
              </a:rPr>
              <a:t>0	1	2	3	4	5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6985021" y="2315764"/>
            <a:ext cx="224790" cy="643255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300" spc="-35" dirty="0">
                <a:latin typeface="Trebuchet MS"/>
                <a:cs typeface="Trebuchet MS"/>
              </a:rPr>
              <a:t>putea</a:t>
            </a:r>
            <a:r>
              <a:rPr sz="1300" spc="-180" dirty="0">
                <a:latin typeface="Trebuchet MS"/>
                <a:cs typeface="Trebuchet MS"/>
              </a:rPr>
              <a:t> </a:t>
            </a:r>
            <a:r>
              <a:rPr sz="1300" spc="-80" dirty="0">
                <a:latin typeface="Trebuchet MS"/>
                <a:cs typeface="Trebuchet MS"/>
              </a:rPr>
              <a:t>($)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9168485" y="5255367"/>
            <a:ext cx="55689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45" dirty="0">
                <a:latin typeface="Trebuchet MS"/>
                <a:cs typeface="Trebuchet MS"/>
              </a:rPr>
              <a:t>wiki</a:t>
            </a:r>
            <a:r>
              <a:rPr sz="1300" spc="-180" dirty="0">
                <a:latin typeface="Trebuchet MS"/>
                <a:cs typeface="Trebuchet MS"/>
              </a:rPr>
              <a:t> </a:t>
            </a:r>
            <a:r>
              <a:rPr sz="1300" spc="-75" dirty="0">
                <a:latin typeface="Trebuchet MS"/>
                <a:cs typeface="Trebuchet MS"/>
              </a:rPr>
              <a:t>(w)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7589678" y="4689868"/>
            <a:ext cx="364490" cy="36449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ts val="869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7955571" y="4315339"/>
            <a:ext cx="373380" cy="373380"/>
          </a:xfrm>
          <a:prstGeom prst="rect">
            <a:avLst/>
          </a:prstGeom>
          <a:solidFill>
            <a:srgbClr val="FFFFFF"/>
          </a:solidFill>
          <a:ln w="3454">
            <a:solidFill>
              <a:srgbClr val="BCBEC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ts val="930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8328380" y="3942537"/>
            <a:ext cx="373380" cy="373380"/>
          </a:xfrm>
          <a:prstGeom prst="rect">
            <a:avLst/>
          </a:prstGeom>
          <a:solidFill>
            <a:srgbClr val="FFFFFF"/>
          </a:solidFill>
          <a:ln w="3467">
            <a:solidFill>
              <a:srgbClr val="BCBEC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ts val="955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8701182" y="3569728"/>
            <a:ext cx="373380" cy="373380"/>
          </a:xfrm>
          <a:prstGeom prst="rect">
            <a:avLst/>
          </a:prstGeom>
          <a:solidFill>
            <a:srgbClr val="FFFFFF"/>
          </a:solidFill>
          <a:ln w="3454">
            <a:solidFill>
              <a:srgbClr val="BCBEC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ts val="955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9024608" y="3438073"/>
            <a:ext cx="11176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9446786" y="2824130"/>
            <a:ext cx="373380" cy="373380"/>
          </a:xfrm>
          <a:prstGeom prst="rect">
            <a:avLst/>
          </a:prstGeom>
          <a:ln w="3454">
            <a:solidFill>
              <a:srgbClr val="BCBEC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ts val="940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7582775" y="3026270"/>
            <a:ext cx="2036445" cy="2035175"/>
          </a:xfrm>
          <a:custGeom>
            <a:avLst/>
            <a:gdLst/>
            <a:ahLst/>
            <a:cxnLst/>
            <a:rect l="l" t="t" r="r" b="b"/>
            <a:pathLst>
              <a:path w="2036445" h="2035175">
                <a:moveTo>
                  <a:pt x="0" y="2034679"/>
                </a:moveTo>
                <a:lnTo>
                  <a:pt x="2035962" y="0"/>
                </a:lnTo>
              </a:path>
            </a:pathLst>
          </a:custGeom>
          <a:ln w="13804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9326130" y="3374625"/>
            <a:ext cx="10096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300" spc="-35" dirty="0">
                <a:latin typeface="Trebuchet MS"/>
                <a:cs typeface="Trebuchet MS"/>
              </a:rPr>
              <a:t>P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9819588" y="3196926"/>
            <a:ext cx="394335" cy="373380"/>
          </a:xfrm>
          <a:prstGeom prst="rect">
            <a:avLst/>
          </a:prstGeom>
          <a:solidFill>
            <a:srgbClr val="FFFFFF"/>
          </a:solidFill>
          <a:ln w="3454">
            <a:solidFill>
              <a:srgbClr val="BCBEC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ts val="1430"/>
              </a:lnSpc>
            </a:pPr>
            <a:r>
              <a:rPr sz="1300" spc="-10" dirty="0">
                <a:latin typeface="Trebuchet MS"/>
                <a:cs typeface="Trebuchet MS"/>
              </a:rPr>
              <a:t>w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9446786" y="3196926"/>
            <a:ext cx="373380" cy="373380"/>
          </a:xfrm>
          <a:prstGeom prst="rect">
            <a:avLst/>
          </a:prstGeom>
          <a:ln w="3454">
            <a:solidFill>
              <a:srgbClr val="BCBEC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2540">
              <a:lnSpc>
                <a:spcPts val="1430"/>
              </a:lnSpc>
            </a:pPr>
            <a:r>
              <a:rPr sz="1300" spc="95" dirty="0">
                <a:latin typeface="Trebuchet MS"/>
                <a:cs typeface="Trebuchet MS"/>
              </a:rPr>
              <a:t>=</a:t>
            </a:r>
            <a:r>
              <a:rPr sz="1300" spc="-155" dirty="0">
                <a:latin typeface="Trebuchet MS"/>
                <a:cs typeface="Trebuchet MS"/>
              </a:rPr>
              <a:t> </a:t>
            </a:r>
            <a:r>
              <a:rPr sz="1300" spc="-15" dirty="0">
                <a:latin typeface="Trebuchet MS"/>
                <a:cs typeface="Trebuchet MS"/>
              </a:rPr>
              <a:t>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444500" y="1618754"/>
            <a:ext cx="6083935" cy="13191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latin typeface="Arial"/>
                <a:cs typeface="Arial"/>
              </a:rPr>
              <a:t>E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rua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30" dirty="0" err="1">
                <a:latin typeface="Arial"/>
                <a:cs typeface="Arial"/>
              </a:rPr>
              <a:t>ngā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808285"/>
                </a:solidFill>
                <a:latin typeface="Arial"/>
                <a:cs typeface="Arial"/>
              </a:rPr>
              <a:t>tuaka</a:t>
            </a:r>
            <a:r>
              <a:rPr lang="mi-NZ" sz="2100" dirty="0">
                <a:solidFill>
                  <a:srgbClr val="808285"/>
                </a:solidFill>
                <a:latin typeface="Arial"/>
                <a:cs typeface="Arial"/>
              </a:rPr>
              <a:t> </a:t>
            </a:r>
            <a:r>
              <a:rPr lang="mi-NZ" sz="2100" spc="-85" dirty="0">
                <a:latin typeface="Arial"/>
                <a:cs typeface="Arial"/>
              </a:rPr>
              <a:t>o </a:t>
            </a:r>
            <a:r>
              <a:rPr sz="2100" spc="-25" dirty="0" err="1">
                <a:latin typeface="Arial"/>
                <a:cs typeface="Arial"/>
              </a:rPr>
              <a:t>te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kauwhata.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Ko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tuaka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pae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</a:t>
            </a:r>
          </a:p>
          <a:p>
            <a:pPr marL="12700" marR="5080">
              <a:lnSpc>
                <a:spcPct val="162700"/>
              </a:lnSpc>
            </a:pPr>
            <a:r>
              <a:rPr sz="2100" spc="-40" dirty="0">
                <a:latin typeface="Arial"/>
                <a:cs typeface="Arial"/>
              </a:rPr>
              <a:t>whakaatu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ana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maha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ngā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wiki.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Ko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tuaka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pou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  </a:t>
            </a:r>
            <a:r>
              <a:rPr sz="2100" spc="-40" dirty="0">
                <a:latin typeface="Arial"/>
                <a:cs typeface="Arial"/>
              </a:rPr>
              <a:t>whakaatu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ana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rahi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pūtea.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444500" y="3485388"/>
            <a:ext cx="6174740" cy="8643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30" dirty="0">
                <a:latin typeface="Arial"/>
                <a:cs typeface="Arial"/>
              </a:rPr>
              <a:t>Kua </a:t>
            </a:r>
            <a:r>
              <a:rPr sz="2100" spc="-40" dirty="0">
                <a:latin typeface="Arial"/>
                <a:cs typeface="Arial"/>
              </a:rPr>
              <a:t>tohua </a:t>
            </a:r>
            <a:r>
              <a:rPr sz="2100" spc="-40" dirty="0" err="1">
                <a:latin typeface="Arial"/>
                <a:cs typeface="Arial"/>
              </a:rPr>
              <a:t>ngā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808285"/>
                </a:solidFill>
                <a:latin typeface="Arial"/>
                <a:cs typeface="Arial"/>
              </a:rPr>
              <a:t>takirua</a:t>
            </a:r>
            <a:r>
              <a:rPr lang="mi-NZ" sz="2100" dirty="0">
                <a:solidFill>
                  <a:srgbClr val="808285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808285"/>
                </a:solidFill>
                <a:latin typeface="Arial"/>
                <a:cs typeface="Arial"/>
              </a:rPr>
              <a:t>raupapa</a:t>
            </a:r>
            <a:r>
              <a:rPr sz="2100" dirty="0">
                <a:solidFill>
                  <a:srgbClr val="808285"/>
                </a:solidFill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roto i </a:t>
            </a:r>
            <a:r>
              <a:rPr sz="2100" spc="-25" dirty="0">
                <a:latin typeface="Arial"/>
                <a:cs typeface="Arial"/>
              </a:rPr>
              <a:t>te </a:t>
            </a:r>
            <a:r>
              <a:rPr sz="2100" spc="-40" dirty="0">
                <a:latin typeface="Arial"/>
                <a:cs typeface="Arial"/>
              </a:rPr>
              <a:t>tūtohi </a:t>
            </a:r>
            <a:r>
              <a:rPr sz="2100" spc="-25" dirty="0">
                <a:latin typeface="Arial"/>
                <a:cs typeface="Arial"/>
              </a:rPr>
              <a:t>ki te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80"/>
              </a:spcBef>
            </a:pPr>
            <a:r>
              <a:rPr sz="2100" spc="-40" dirty="0">
                <a:latin typeface="Arial"/>
                <a:cs typeface="Arial"/>
              </a:rPr>
              <a:t>kauwhata, </a:t>
            </a:r>
            <a:r>
              <a:rPr sz="2100" spc="-35" dirty="0">
                <a:latin typeface="Arial"/>
                <a:cs typeface="Arial"/>
              </a:rPr>
              <a:t>arā, </a:t>
            </a:r>
            <a:r>
              <a:rPr sz="2100" spc="-40" dirty="0">
                <a:latin typeface="Arial"/>
                <a:cs typeface="Arial"/>
              </a:rPr>
              <a:t>(0,0) (1,20) (2,40) (3,60) (4,80)</a:t>
            </a:r>
            <a:r>
              <a:rPr sz="2100" spc="-37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(5,100).</a:t>
            </a:r>
            <a:endParaRPr sz="2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05693" y="728764"/>
            <a:ext cx="20802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Arial"/>
                <a:cs typeface="Arial"/>
              </a:rPr>
              <a:t>Rapanga</a:t>
            </a:r>
            <a:r>
              <a:rPr sz="3200" b="1" spc="-9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2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1300" y="1524393"/>
            <a:ext cx="51663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latin typeface="Arial"/>
                <a:cs typeface="Arial"/>
              </a:rPr>
              <a:t>He </a:t>
            </a:r>
            <a:r>
              <a:rPr sz="2400" spc="-45" dirty="0">
                <a:latin typeface="Arial"/>
                <a:cs typeface="Arial"/>
              </a:rPr>
              <a:t>rapanga </a:t>
            </a:r>
            <a:r>
              <a:rPr sz="2400" spc="-35" dirty="0">
                <a:latin typeface="Arial"/>
                <a:cs typeface="Arial"/>
              </a:rPr>
              <a:t>hei āta </a:t>
            </a:r>
            <a:r>
              <a:rPr sz="2400" spc="-45" dirty="0">
                <a:latin typeface="Arial"/>
                <a:cs typeface="Arial"/>
              </a:rPr>
              <a:t>whakaaro </a:t>
            </a:r>
            <a:r>
              <a:rPr sz="2400" spc="-35" dirty="0">
                <a:latin typeface="Arial"/>
                <a:cs typeface="Arial"/>
              </a:rPr>
              <a:t>anō</a:t>
            </a:r>
            <a:r>
              <a:rPr sz="2400" spc="-46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māu: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05693" y="728764"/>
            <a:ext cx="20802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</a:t>
            </a:r>
            <a:r>
              <a:rPr sz="3200" spc="-90" dirty="0"/>
              <a:t> </a:t>
            </a:r>
            <a:r>
              <a:rPr sz="3200" dirty="0"/>
              <a:t>2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91300" y="1524393"/>
            <a:ext cx="9167495" cy="2016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latin typeface="Arial"/>
                <a:cs typeface="Arial"/>
              </a:rPr>
              <a:t>He </a:t>
            </a:r>
            <a:r>
              <a:rPr sz="2400" spc="-45" dirty="0">
                <a:latin typeface="Arial"/>
                <a:cs typeface="Arial"/>
              </a:rPr>
              <a:t>rapanga </a:t>
            </a:r>
            <a:r>
              <a:rPr sz="2400" spc="-35" dirty="0">
                <a:latin typeface="Arial"/>
                <a:cs typeface="Arial"/>
              </a:rPr>
              <a:t>hei āta </a:t>
            </a:r>
            <a:r>
              <a:rPr sz="2400" spc="-45" dirty="0">
                <a:latin typeface="Arial"/>
                <a:cs typeface="Arial"/>
              </a:rPr>
              <a:t>whakaaro </a:t>
            </a:r>
            <a:r>
              <a:rPr sz="2400" spc="-35" dirty="0">
                <a:latin typeface="Arial"/>
                <a:cs typeface="Arial"/>
              </a:rPr>
              <a:t>anō</a:t>
            </a:r>
            <a:r>
              <a:rPr sz="2400" spc="-42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māu: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 marR="5080">
              <a:lnSpc>
                <a:spcPct val="111100"/>
              </a:lnSpc>
            </a:pPr>
            <a:r>
              <a:rPr sz="2400" spc="-35" dirty="0">
                <a:latin typeface="Arial"/>
                <a:cs typeface="Arial"/>
              </a:rPr>
              <a:t>Kei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5" dirty="0">
                <a:latin typeface="Arial"/>
                <a:cs typeface="Arial"/>
              </a:rPr>
              <a:t>penapena </a:t>
            </a:r>
            <a:r>
              <a:rPr sz="2400" spc="-40" dirty="0">
                <a:latin typeface="Arial"/>
                <a:cs typeface="Arial"/>
              </a:rPr>
              <a:t>moni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45" dirty="0">
                <a:latin typeface="Arial"/>
                <a:cs typeface="Arial"/>
              </a:rPr>
              <a:t>Ihipa.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35" dirty="0">
                <a:latin typeface="Arial"/>
                <a:cs typeface="Arial"/>
              </a:rPr>
              <a:t>$40 kei </a:t>
            </a:r>
            <a:r>
              <a:rPr sz="2400" spc="-40" dirty="0">
                <a:latin typeface="Arial"/>
                <a:cs typeface="Arial"/>
              </a:rPr>
              <a:t>tana pūtea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5" dirty="0">
                <a:latin typeface="Arial"/>
                <a:cs typeface="Arial"/>
              </a:rPr>
              <a:t>tīmatanga. </a:t>
            </a:r>
            <a:r>
              <a:rPr sz="2400" spc="-25" dirty="0">
                <a:latin typeface="Arial"/>
                <a:cs typeface="Arial"/>
              </a:rPr>
              <a:t>Ia  </a:t>
            </a:r>
            <a:r>
              <a:rPr sz="2400" spc="-40" dirty="0">
                <a:latin typeface="Arial"/>
                <a:cs typeface="Arial"/>
              </a:rPr>
              <a:t>wiki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ka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whakaurua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$10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ki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tana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pūtea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penapena.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hiahia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ana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Ihipa  </a:t>
            </a:r>
            <a:r>
              <a:rPr sz="2400" spc="-35" dirty="0">
                <a:latin typeface="Arial"/>
                <a:cs typeface="Arial"/>
              </a:rPr>
              <a:t>kia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mōhio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rahi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āna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moni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penapena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paunga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wiki.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05693" y="728764"/>
            <a:ext cx="20802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</a:t>
            </a:r>
            <a:r>
              <a:rPr sz="3200" spc="-90" dirty="0"/>
              <a:t> </a:t>
            </a:r>
            <a:r>
              <a:rPr sz="3200" dirty="0"/>
              <a:t>2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91300" y="1524393"/>
            <a:ext cx="9167495" cy="5267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latin typeface="Arial"/>
                <a:cs typeface="Arial"/>
              </a:rPr>
              <a:t>He </a:t>
            </a:r>
            <a:r>
              <a:rPr sz="2400" spc="-45" dirty="0">
                <a:latin typeface="Arial"/>
                <a:cs typeface="Arial"/>
              </a:rPr>
              <a:t>rapanga </a:t>
            </a:r>
            <a:r>
              <a:rPr sz="2400" spc="-35" dirty="0">
                <a:latin typeface="Arial"/>
                <a:cs typeface="Arial"/>
              </a:rPr>
              <a:t>hei āta </a:t>
            </a:r>
            <a:r>
              <a:rPr sz="2400" spc="-45" dirty="0">
                <a:latin typeface="Arial"/>
                <a:cs typeface="Arial"/>
              </a:rPr>
              <a:t>whakaaro </a:t>
            </a:r>
            <a:r>
              <a:rPr sz="2400" spc="-35" dirty="0">
                <a:latin typeface="Arial"/>
                <a:cs typeface="Arial"/>
              </a:rPr>
              <a:t>anō</a:t>
            </a:r>
            <a:r>
              <a:rPr sz="2400" spc="-42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māu: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 marR="5080">
              <a:lnSpc>
                <a:spcPct val="111100"/>
              </a:lnSpc>
            </a:pPr>
            <a:r>
              <a:rPr sz="2400" spc="-35" dirty="0">
                <a:latin typeface="Arial"/>
                <a:cs typeface="Arial"/>
              </a:rPr>
              <a:t>Kei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5" dirty="0">
                <a:latin typeface="Arial"/>
                <a:cs typeface="Arial"/>
              </a:rPr>
              <a:t>penapena </a:t>
            </a:r>
            <a:r>
              <a:rPr sz="2400" spc="-40" dirty="0">
                <a:latin typeface="Arial"/>
                <a:cs typeface="Arial"/>
              </a:rPr>
              <a:t>moni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45" dirty="0">
                <a:latin typeface="Arial"/>
                <a:cs typeface="Arial"/>
              </a:rPr>
              <a:t>Ihipa.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35" dirty="0">
                <a:latin typeface="Arial"/>
                <a:cs typeface="Arial"/>
              </a:rPr>
              <a:t>$40 kei </a:t>
            </a:r>
            <a:r>
              <a:rPr sz="2400" spc="-40" dirty="0">
                <a:latin typeface="Arial"/>
                <a:cs typeface="Arial"/>
              </a:rPr>
              <a:t>tana pūtea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5" dirty="0">
                <a:latin typeface="Arial"/>
                <a:cs typeface="Arial"/>
              </a:rPr>
              <a:t>tīmatanga. </a:t>
            </a:r>
            <a:r>
              <a:rPr sz="2400" spc="-25" dirty="0">
                <a:latin typeface="Arial"/>
                <a:cs typeface="Arial"/>
              </a:rPr>
              <a:t>Ia  </a:t>
            </a:r>
            <a:r>
              <a:rPr sz="2400" spc="-40" dirty="0">
                <a:latin typeface="Arial"/>
                <a:cs typeface="Arial"/>
              </a:rPr>
              <a:t>wiki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ka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whakaurua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$10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ki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tana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pūtea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penapena.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hiahia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ana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Ihipa  </a:t>
            </a:r>
            <a:r>
              <a:rPr sz="2400" spc="-35" dirty="0">
                <a:latin typeface="Arial"/>
                <a:cs typeface="Arial"/>
              </a:rPr>
              <a:t>kia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mōhio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rahi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āna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moni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penapena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paunga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wiki.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35" dirty="0">
                <a:latin typeface="Arial"/>
                <a:cs typeface="Arial"/>
              </a:rPr>
              <a:t>Hei</a:t>
            </a:r>
            <a:r>
              <a:rPr sz="2400" b="1" spc="-105" dirty="0">
                <a:latin typeface="Arial"/>
                <a:cs typeface="Arial"/>
              </a:rPr>
              <a:t> </a:t>
            </a:r>
            <a:r>
              <a:rPr sz="2400" b="1" spc="-40" dirty="0">
                <a:latin typeface="Arial"/>
                <a:cs typeface="Arial"/>
              </a:rPr>
              <a:t>mahi: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2400" spc="-50" dirty="0">
                <a:latin typeface="Arial"/>
                <a:cs typeface="Arial"/>
              </a:rPr>
              <a:t>Whakaaturia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rahi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pūtea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wiki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ki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tētahi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tūtohi.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 marR="118745">
              <a:lnSpc>
                <a:spcPct val="111100"/>
              </a:lnSpc>
            </a:pPr>
            <a:r>
              <a:rPr sz="2400" spc="-60" dirty="0">
                <a:latin typeface="Arial"/>
                <a:cs typeface="Arial"/>
              </a:rPr>
              <a:t>Tuhia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he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whārite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hei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tātai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rahi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pūtea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me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whakamārama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anō  </a:t>
            </a:r>
            <a:r>
              <a:rPr sz="2400" spc="-40" dirty="0">
                <a:latin typeface="Arial"/>
                <a:cs typeface="Arial"/>
              </a:rPr>
              <a:t>hoki.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60" dirty="0">
                <a:latin typeface="Arial"/>
                <a:cs typeface="Arial"/>
              </a:rPr>
              <a:t>Tuhia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he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kauwhata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rārangi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hei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whakaatu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rahi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pūtea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wiki.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4299" y="728764"/>
            <a:ext cx="100761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60" dirty="0">
                <a:latin typeface="Arial"/>
                <a:cs typeface="Arial"/>
              </a:rPr>
              <a:t>Rapanga </a:t>
            </a:r>
            <a:r>
              <a:rPr sz="3200" b="1" spc="-35" dirty="0">
                <a:latin typeface="Arial"/>
                <a:cs typeface="Arial"/>
              </a:rPr>
              <a:t>2: </a:t>
            </a:r>
            <a:r>
              <a:rPr sz="3200" b="1" spc="-155" dirty="0">
                <a:latin typeface="Arial"/>
                <a:cs typeface="Arial"/>
              </a:rPr>
              <a:t>Te </a:t>
            </a:r>
            <a:r>
              <a:rPr sz="3200" b="1" spc="-60" dirty="0">
                <a:latin typeface="Arial"/>
                <a:cs typeface="Arial"/>
              </a:rPr>
              <a:t>Tūtohi, </a:t>
            </a:r>
            <a:r>
              <a:rPr sz="3200" b="1" spc="-35" dirty="0">
                <a:latin typeface="Arial"/>
                <a:cs typeface="Arial"/>
              </a:rPr>
              <a:t>te </a:t>
            </a:r>
            <a:r>
              <a:rPr sz="3200" b="1" spc="-60" dirty="0">
                <a:latin typeface="Arial"/>
                <a:cs typeface="Arial"/>
              </a:rPr>
              <a:t>Whārite </a:t>
            </a:r>
            <a:r>
              <a:rPr sz="3200" b="1" spc="-35" dirty="0">
                <a:latin typeface="Arial"/>
                <a:cs typeface="Arial"/>
              </a:rPr>
              <a:t>me te</a:t>
            </a:r>
            <a:r>
              <a:rPr sz="3200" b="1" spc="-580" dirty="0">
                <a:latin typeface="Arial"/>
                <a:cs typeface="Arial"/>
              </a:rPr>
              <a:t> </a:t>
            </a:r>
            <a:r>
              <a:rPr sz="3200" b="1" spc="-60" dirty="0">
                <a:latin typeface="Arial"/>
                <a:cs typeface="Arial"/>
              </a:rPr>
              <a:t>Whakamārama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1300" y="1531302"/>
            <a:ext cx="9173845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200" spc="-30" dirty="0">
                <a:latin typeface="Arial"/>
                <a:cs typeface="Arial"/>
              </a:rPr>
              <a:t>Kei </a:t>
            </a:r>
            <a:r>
              <a:rPr sz="2200" spc="-25" dirty="0">
                <a:latin typeface="Arial"/>
                <a:cs typeface="Arial"/>
              </a:rPr>
              <a:t>te </a:t>
            </a:r>
            <a:r>
              <a:rPr sz="2200" spc="-40" dirty="0">
                <a:latin typeface="Arial"/>
                <a:cs typeface="Arial"/>
              </a:rPr>
              <a:t>penapena </a:t>
            </a:r>
            <a:r>
              <a:rPr sz="2200" spc="-35" dirty="0">
                <a:latin typeface="Arial"/>
                <a:cs typeface="Arial"/>
              </a:rPr>
              <a:t>moni </a:t>
            </a:r>
            <a:r>
              <a:rPr sz="2200" dirty="0">
                <a:latin typeface="Arial"/>
                <a:cs typeface="Arial"/>
              </a:rPr>
              <a:t>a </a:t>
            </a:r>
            <a:r>
              <a:rPr sz="2200" spc="-40" dirty="0">
                <a:latin typeface="Arial"/>
                <a:cs typeface="Arial"/>
              </a:rPr>
              <a:t>Ihipa. </a:t>
            </a:r>
            <a:r>
              <a:rPr sz="2200" dirty="0">
                <a:latin typeface="Arial"/>
                <a:cs typeface="Arial"/>
              </a:rPr>
              <a:t>E </a:t>
            </a:r>
            <a:r>
              <a:rPr sz="2200" spc="-30" dirty="0">
                <a:latin typeface="Arial"/>
                <a:cs typeface="Arial"/>
              </a:rPr>
              <a:t>$40 kei </a:t>
            </a:r>
            <a:r>
              <a:rPr sz="2200" spc="-35" dirty="0">
                <a:latin typeface="Arial"/>
                <a:cs typeface="Arial"/>
              </a:rPr>
              <a:t>tana </a:t>
            </a:r>
            <a:r>
              <a:rPr sz="2200" spc="-40" dirty="0">
                <a:latin typeface="Arial"/>
                <a:cs typeface="Arial"/>
              </a:rPr>
              <a:t>pūtea </a:t>
            </a:r>
            <a:r>
              <a:rPr sz="2200" dirty="0">
                <a:latin typeface="Arial"/>
                <a:cs typeface="Arial"/>
              </a:rPr>
              <a:t>i </a:t>
            </a:r>
            <a:r>
              <a:rPr sz="2200" spc="-25" dirty="0">
                <a:latin typeface="Arial"/>
                <a:cs typeface="Arial"/>
              </a:rPr>
              <a:t>te </a:t>
            </a:r>
            <a:r>
              <a:rPr sz="2200" spc="-45" dirty="0">
                <a:latin typeface="Arial"/>
                <a:cs typeface="Arial"/>
              </a:rPr>
              <a:t>tīmatanga. </a:t>
            </a:r>
            <a:r>
              <a:rPr sz="2200" spc="-25" dirty="0">
                <a:latin typeface="Arial"/>
                <a:cs typeface="Arial"/>
              </a:rPr>
              <a:t>Ia </a:t>
            </a:r>
            <a:r>
              <a:rPr sz="2200" spc="-35" dirty="0">
                <a:latin typeface="Arial"/>
                <a:cs typeface="Arial"/>
              </a:rPr>
              <a:t>wiki </a:t>
            </a:r>
            <a:r>
              <a:rPr sz="2200" spc="-25" dirty="0">
                <a:latin typeface="Arial"/>
                <a:cs typeface="Arial"/>
              </a:rPr>
              <a:t>ka  </a:t>
            </a:r>
            <a:r>
              <a:rPr sz="2200" spc="-40" dirty="0">
                <a:latin typeface="Arial"/>
                <a:cs typeface="Arial"/>
              </a:rPr>
              <a:t>whakaurua</a:t>
            </a:r>
            <a:r>
              <a:rPr sz="2200" spc="-95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te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$10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ki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tana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pūtea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penapena.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hiahia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ana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Ihipa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kia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mōhio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te  </a:t>
            </a:r>
            <a:r>
              <a:rPr sz="2200" spc="-35" dirty="0">
                <a:latin typeface="Arial"/>
                <a:cs typeface="Arial"/>
              </a:rPr>
              <a:t>rahi</a:t>
            </a:r>
            <a:r>
              <a:rPr sz="2200" spc="-9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āna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moni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penapena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te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paunga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</a:t>
            </a:r>
            <a:r>
              <a:rPr sz="2200" spc="-95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ia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wiki.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2589" y="714959"/>
            <a:ext cx="71469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Ngā </a:t>
            </a:r>
            <a:r>
              <a:rPr sz="3600" dirty="0"/>
              <a:t>Whāinga </a:t>
            </a:r>
            <a:r>
              <a:rPr sz="3600" spc="-5" dirty="0"/>
              <a:t>mō tēnei</a:t>
            </a:r>
            <a:r>
              <a:rPr sz="3600" spc="-225" dirty="0"/>
              <a:t> </a:t>
            </a:r>
            <a:r>
              <a:rPr sz="3600" spc="-5" dirty="0"/>
              <a:t>Akoranga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174042" y="1621574"/>
            <a:ext cx="5482590" cy="1061829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2400" dirty="0">
                <a:latin typeface="Arial"/>
                <a:cs typeface="Arial"/>
              </a:rPr>
              <a:t>Kia mōhio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ki:</a:t>
            </a:r>
          </a:p>
          <a:p>
            <a:pPr marL="300355" indent="-287655">
              <a:lnSpc>
                <a:spcPct val="100000"/>
              </a:lnSpc>
              <a:spcBef>
                <a:spcPts val="1215"/>
              </a:spcBef>
              <a:buChar char="•"/>
              <a:tabLst>
                <a:tab pos="300355" algn="l"/>
                <a:tab pos="300990" algn="l"/>
              </a:tabLst>
            </a:pP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 err="1">
                <a:latin typeface="Arial"/>
                <a:cs typeface="Arial"/>
              </a:rPr>
              <a:t>whakaatu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808285"/>
                </a:solidFill>
                <a:latin typeface="Arial"/>
                <a:cs typeface="Arial"/>
              </a:rPr>
              <a:t>pānga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808285"/>
                </a:solidFill>
                <a:latin typeface="Arial"/>
                <a:cs typeface="Arial"/>
              </a:rPr>
              <a:t>rārangi</a:t>
            </a:r>
            <a:r>
              <a:rPr sz="2400" dirty="0">
                <a:latin typeface="Arial"/>
                <a:cs typeface="Arial"/>
              </a:rPr>
              <a:t> ki </a:t>
            </a:r>
            <a:r>
              <a:rPr sz="2400" dirty="0" err="1">
                <a:latin typeface="Arial"/>
                <a:cs typeface="Arial"/>
              </a:rPr>
              <a:t>te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808285"/>
                </a:solidFill>
                <a:latin typeface="Arial"/>
                <a:cs typeface="Arial"/>
              </a:rPr>
              <a:t>tūtohi</a:t>
            </a:r>
            <a:r>
              <a:rPr sz="2400" spc="-455" dirty="0"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299" y="728764"/>
            <a:ext cx="100761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60" dirty="0"/>
              <a:t>Rapanga </a:t>
            </a:r>
            <a:r>
              <a:rPr sz="3200" spc="-35" dirty="0"/>
              <a:t>2: </a:t>
            </a:r>
            <a:r>
              <a:rPr sz="3200" spc="-155" dirty="0"/>
              <a:t>Te </a:t>
            </a:r>
            <a:r>
              <a:rPr sz="3200" spc="-60" dirty="0"/>
              <a:t>Tūtohi, </a:t>
            </a:r>
            <a:r>
              <a:rPr sz="3200" spc="-35" dirty="0"/>
              <a:t>te </a:t>
            </a:r>
            <a:r>
              <a:rPr sz="3200" spc="-60" dirty="0"/>
              <a:t>Whārite </a:t>
            </a:r>
            <a:r>
              <a:rPr sz="3200" spc="-35" dirty="0"/>
              <a:t>me te</a:t>
            </a:r>
            <a:r>
              <a:rPr sz="3200" spc="-580" dirty="0"/>
              <a:t> </a:t>
            </a:r>
            <a:r>
              <a:rPr sz="3200" spc="-60" dirty="0"/>
              <a:t>Whakamārama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91300" y="1531302"/>
            <a:ext cx="9173845" cy="170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200" spc="-30" dirty="0">
                <a:latin typeface="Arial"/>
                <a:cs typeface="Arial"/>
              </a:rPr>
              <a:t>Kei </a:t>
            </a:r>
            <a:r>
              <a:rPr sz="2200" spc="-25" dirty="0">
                <a:latin typeface="Arial"/>
                <a:cs typeface="Arial"/>
              </a:rPr>
              <a:t>te </a:t>
            </a:r>
            <a:r>
              <a:rPr sz="2200" spc="-40" dirty="0">
                <a:latin typeface="Arial"/>
                <a:cs typeface="Arial"/>
              </a:rPr>
              <a:t>penapena </a:t>
            </a:r>
            <a:r>
              <a:rPr sz="2200" spc="-35" dirty="0">
                <a:latin typeface="Arial"/>
                <a:cs typeface="Arial"/>
              </a:rPr>
              <a:t>moni </a:t>
            </a:r>
            <a:r>
              <a:rPr sz="2200" dirty="0">
                <a:latin typeface="Arial"/>
                <a:cs typeface="Arial"/>
              </a:rPr>
              <a:t>a </a:t>
            </a:r>
            <a:r>
              <a:rPr sz="2200" spc="-40" dirty="0">
                <a:latin typeface="Arial"/>
                <a:cs typeface="Arial"/>
              </a:rPr>
              <a:t>Ihipa. </a:t>
            </a:r>
            <a:r>
              <a:rPr sz="2200" dirty="0">
                <a:latin typeface="Arial"/>
                <a:cs typeface="Arial"/>
              </a:rPr>
              <a:t>E </a:t>
            </a:r>
            <a:r>
              <a:rPr sz="2200" spc="-30" dirty="0">
                <a:latin typeface="Arial"/>
                <a:cs typeface="Arial"/>
              </a:rPr>
              <a:t>$40 kei </a:t>
            </a:r>
            <a:r>
              <a:rPr sz="2200" spc="-35" dirty="0">
                <a:latin typeface="Arial"/>
                <a:cs typeface="Arial"/>
              </a:rPr>
              <a:t>tana </a:t>
            </a:r>
            <a:r>
              <a:rPr sz="2200" spc="-40" dirty="0">
                <a:latin typeface="Arial"/>
                <a:cs typeface="Arial"/>
              </a:rPr>
              <a:t>pūtea </a:t>
            </a:r>
            <a:r>
              <a:rPr sz="2200" dirty="0">
                <a:latin typeface="Arial"/>
                <a:cs typeface="Arial"/>
              </a:rPr>
              <a:t>i </a:t>
            </a:r>
            <a:r>
              <a:rPr sz="2200" spc="-25" dirty="0">
                <a:latin typeface="Arial"/>
                <a:cs typeface="Arial"/>
              </a:rPr>
              <a:t>te </a:t>
            </a:r>
            <a:r>
              <a:rPr sz="2200" spc="-45" dirty="0">
                <a:latin typeface="Arial"/>
                <a:cs typeface="Arial"/>
              </a:rPr>
              <a:t>tīmatanga. </a:t>
            </a:r>
            <a:r>
              <a:rPr sz="2200" spc="-25" dirty="0">
                <a:latin typeface="Arial"/>
                <a:cs typeface="Arial"/>
              </a:rPr>
              <a:t>Ia </a:t>
            </a:r>
            <a:r>
              <a:rPr sz="2200" spc="-35" dirty="0">
                <a:latin typeface="Arial"/>
                <a:cs typeface="Arial"/>
              </a:rPr>
              <a:t>wiki </a:t>
            </a:r>
            <a:r>
              <a:rPr sz="2200" spc="-25" dirty="0">
                <a:latin typeface="Arial"/>
                <a:cs typeface="Arial"/>
              </a:rPr>
              <a:t>ka  </a:t>
            </a:r>
            <a:r>
              <a:rPr sz="2200" spc="-40" dirty="0">
                <a:latin typeface="Arial"/>
                <a:cs typeface="Arial"/>
              </a:rPr>
              <a:t>whakaurua</a:t>
            </a:r>
            <a:r>
              <a:rPr sz="2200" spc="-95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te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$10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ki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tana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pūtea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penapena.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hiahia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ana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Ihipa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kia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mōhio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te  </a:t>
            </a:r>
            <a:r>
              <a:rPr sz="2200" spc="-35" dirty="0">
                <a:latin typeface="Arial"/>
                <a:cs typeface="Arial"/>
              </a:rPr>
              <a:t>rahi</a:t>
            </a:r>
            <a:r>
              <a:rPr sz="2200" spc="-9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āna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moni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penapena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te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paunga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</a:t>
            </a:r>
            <a:r>
              <a:rPr sz="2200" spc="-95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ia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wiki.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b="1" spc="-25" dirty="0">
                <a:latin typeface="Arial"/>
                <a:cs typeface="Arial"/>
              </a:rPr>
              <a:t>Ko te </a:t>
            </a:r>
            <a:r>
              <a:rPr sz="2200" b="1" spc="-40" dirty="0">
                <a:latin typeface="Arial"/>
                <a:cs typeface="Arial"/>
              </a:rPr>
              <a:t>tūtohi </a:t>
            </a:r>
            <a:r>
              <a:rPr sz="2200" b="1" spc="-30" dirty="0">
                <a:latin typeface="Arial"/>
                <a:cs typeface="Arial"/>
              </a:rPr>
              <a:t>hei </a:t>
            </a:r>
            <a:r>
              <a:rPr sz="2200" b="1" spc="-40" dirty="0">
                <a:latin typeface="Arial"/>
                <a:cs typeface="Arial"/>
              </a:rPr>
              <a:t>whakaatu </a:t>
            </a:r>
            <a:r>
              <a:rPr sz="2200" b="1" dirty="0">
                <a:latin typeface="Arial"/>
                <a:cs typeface="Arial"/>
              </a:rPr>
              <a:t>i</a:t>
            </a:r>
            <a:r>
              <a:rPr sz="2200" b="1" spc="-450" dirty="0">
                <a:latin typeface="Arial"/>
                <a:cs typeface="Arial"/>
              </a:rPr>
              <a:t> </a:t>
            </a:r>
            <a:r>
              <a:rPr sz="2200" b="1" spc="-25" dirty="0">
                <a:latin typeface="Arial"/>
                <a:cs typeface="Arial"/>
              </a:rPr>
              <a:t>te </a:t>
            </a:r>
            <a:r>
              <a:rPr sz="2200" b="1" spc="-40" dirty="0">
                <a:latin typeface="Arial"/>
                <a:cs typeface="Arial"/>
              </a:rPr>
              <a:t>pānga:</a:t>
            </a:r>
            <a:endParaRPr sz="22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6475" y="3407994"/>
          <a:ext cx="8617584" cy="1037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8795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wiki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1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2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3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4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5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6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795"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pūtea</a:t>
                      </a:r>
                      <a:r>
                        <a:rPr sz="2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500" dirty="0">
                          <a:latin typeface="Arial"/>
                          <a:cs typeface="Arial"/>
                        </a:rPr>
                        <a:t>($)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40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50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60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70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80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90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100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299" y="728764"/>
            <a:ext cx="100761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60" dirty="0"/>
              <a:t>Rapanga </a:t>
            </a:r>
            <a:r>
              <a:rPr sz="3200" spc="-35" dirty="0"/>
              <a:t>2: </a:t>
            </a:r>
            <a:r>
              <a:rPr sz="3200" spc="-155" dirty="0"/>
              <a:t>Te </a:t>
            </a:r>
            <a:r>
              <a:rPr sz="3200" spc="-60" dirty="0"/>
              <a:t>Tūtohi, </a:t>
            </a:r>
            <a:r>
              <a:rPr sz="3200" spc="-35" dirty="0"/>
              <a:t>te </a:t>
            </a:r>
            <a:r>
              <a:rPr sz="3200" spc="-60" dirty="0"/>
              <a:t>Whārite </a:t>
            </a:r>
            <a:r>
              <a:rPr sz="3200" spc="-35" dirty="0"/>
              <a:t>me te</a:t>
            </a:r>
            <a:r>
              <a:rPr sz="3200" spc="-580" dirty="0"/>
              <a:t> </a:t>
            </a:r>
            <a:r>
              <a:rPr sz="3200" spc="-60" dirty="0"/>
              <a:t>Whakamārama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91300" y="1531302"/>
            <a:ext cx="9173845" cy="170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200" spc="-30" dirty="0">
                <a:latin typeface="Arial"/>
                <a:cs typeface="Arial"/>
              </a:rPr>
              <a:t>Kei </a:t>
            </a:r>
            <a:r>
              <a:rPr sz="2200" spc="-25" dirty="0">
                <a:latin typeface="Arial"/>
                <a:cs typeface="Arial"/>
              </a:rPr>
              <a:t>te </a:t>
            </a:r>
            <a:r>
              <a:rPr sz="2200" spc="-40" dirty="0">
                <a:latin typeface="Arial"/>
                <a:cs typeface="Arial"/>
              </a:rPr>
              <a:t>penapena </a:t>
            </a:r>
            <a:r>
              <a:rPr sz="2200" spc="-35" dirty="0">
                <a:latin typeface="Arial"/>
                <a:cs typeface="Arial"/>
              </a:rPr>
              <a:t>moni </a:t>
            </a:r>
            <a:r>
              <a:rPr sz="2200" dirty="0">
                <a:latin typeface="Arial"/>
                <a:cs typeface="Arial"/>
              </a:rPr>
              <a:t>a </a:t>
            </a:r>
            <a:r>
              <a:rPr sz="2200" spc="-40" dirty="0">
                <a:latin typeface="Arial"/>
                <a:cs typeface="Arial"/>
              </a:rPr>
              <a:t>Ihipa. </a:t>
            </a:r>
            <a:r>
              <a:rPr sz="2200" dirty="0">
                <a:latin typeface="Arial"/>
                <a:cs typeface="Arial"/>
              </a:rPr>
              <a:t>E </a:t>
            </a:r>
            <a:r>
              <a:rPr sz="2200" spc="-30" dirty="0">
                <a:latin typeface="Arial"/>
                <a:cs typeface="Arial"/>
              </a:rPr>
              <a:t>$40 kei </a:t>
            </a:r>
            <a:r>
              <a:rPr sz="2200" spc="-35" dirty="0">
                <a:latin typeface="Arial"/>
                <a:cs typeface="Arial"/>
              </a:rPr>
              <a:t>tana </a:t>
            </a:r>
            <a:r>
              <a:rPr sz="2200" spc="-40" dirty="0">
                <a:latin typeface="Arial"/>
                <a:cs typeface="Arial"/>
              </a:rPr>
              <a:t>pūtea </a:t>
            </a:r>
            <a:r>
              <a:rPr sz="2200" dirty="0">
                <a:latin typeface="Arial"/>
                <a:cs typeface="Arial"/>
              </a:rPr>
              <a:t>i </a:t>
            </a:r>
            <a:r>
              <a:rPr sz="2200" spc="-25" dirty="0">
                <a:latin typeface="Arial"/>
                <a:cs typeface="Arial"/>
              </a:rPr>
              <a:t>te </a:t>
            </a:r>
            <a:r>
              <a:rPr sz="2200" spc="-45" dirty="0">
                <a:latin typeface="Arial"/>
                <a:cs typeface="Arial"/>
              </a:rPr>
              <a:t>tīmatanga. </a:t>
            </a:r>
            <a:r>
              <a:rPr sz="2200" spc="-25" dirty="0">
                <a:latin typeface="Arial"/>
                <a:cs typeface="Arial"/>
              </a:rPr>
              <a:t>Ia </a:t>
            </a:r>
            <a:r>
              <a:rPr sz="2200" spc="-35" dirty="0">
                <a:latin typeface="Arial"/>
                <a:cs typeface="Arial"/>
              </a:rPr>
              <a:t>wiki </a:t>
            </a:r>
            <a:r>
              <a:rPr sz="2200" spc="-25" dirty="0">
                <a:latin typeface="Arial"/>
                <a:cs typeface="Arial"/>
              </a:rPr>
              <a:t>ka  </a:t>
            </a:r>
            <a:r>
              <a:rPr sz="2200" spc="-40" dirty="0">
                <a:latin typeface="Arial"/>
                <a:cs typeface="Arial"/>
              </a:rPr>
              <a:t>whakaurua</a:t>
            </a:r>
            <a:r>
              <a:rPr sz="2200" spc="-95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te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$10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ki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tana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pūtea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penapena.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hiahia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ana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Ihipa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kia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mōhio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te  </a:t>
            </a:r>
            <a:r>
              <a:rPr sz="2200" spc="-35" dirty="0">
                <a:latin typeface="Arial"/>
                <a:cs typeface="Arial"/>
              </a:rPr>
              <a:t>rahi</a:t>
            </a:r>
            <a:r>
              <a:rPr sz="2200" spc="-9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āna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moni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penapena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te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paunga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</a:t>
            </a:r>
            <a:r>
              <a:rPr sz="2200" spc="-95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ia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wiki.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b="1" spc="-25" dirty="0">
                <a:latin typeface="Arial"/>
                <a:cs typeface="Arial"/>
              </a:rPr>
              <a:t>Ko te </a:t>
            </a:r>
            <a:r>
              <a:rPr sz="2200" b="1" spc="-40" dirty="0">
                <a:latin typeface="Arial"/>
                <a:cs typeface="Arial"/>
              </a:rPr>
              <a:t>tūtohi </a:t>
            </a:r>
            <a:r>
              <a:rPr sz="2200" b="1" spc="-30" dirty="0">
                <a:latin typeface="Arial"/>
                <a:cs typeface="Arial"/>
              </a:rPr>
              <a:t>hei </a:t>
            </a:r>
            <a:r>
              <a:rPr sz="2200" b="1" spc="-40" dirty="0">
                <a:latin typeface="Arial"/>
                <a:cs typeface="Arial"/>
              </a:rPr>
              <a:t>whakaatu </a:t>
            </a:r>
            <a:r>
              <a:rPr sz="2200" b="1" dirty="0">
                <a:latin typeface="Arial"/>
                <a:cs typeface="Arial"/>
              </a:rPr>
              <a:t>i</a:t>
            </a:r>
            <a:r>
              <a:rPr sz="2200" b="1" spc="-450" dirty="0">
                <a:latin typeface="Arial"/>
                <a:cs typeface="Arial"/>
              </a:rPr>
              <a:t> </a:t>
            </a:r>
            <a:r>
              <a:rPr sz="2200" b="1" spc="-25" dirty="0">
                <a:latin typeface="Arial"/>
                <a:cs typeface="Arial"/>
              </a:rPr>
              <a:t>te </a:t>
            </a:r>
            <a:r>
              <a:rPr sz="2200" b="1" spc="-40" dirty="0">
                <a:latin typeface="Arial"/>
                <a:cs typeface="Arial"/>
              </a:rPr>
              <a:t>pānga: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1300" y="4658068"/>
            <a:ext cx="48806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25" dirty="0">
                <a:latin typeface="Arial"/>
                <a:cs typeface="Arial"/>
              </a:rPr>
              <a:t>Ko</a:t>
            </a:r>
            <a:r>
              <a:rPr sz="2200" b="1" spc="-100" dirty="0">
                <a:latin typeface="Arial"/>
                <a:cs typeface="Arial"/>
              </a:rPr>
              <a:t> </a:t>
            </a:r>
            <a:r>
              <a:rPr sz="2200" b="1" spc="-25" dirty="0">
                <a:latin typeface="Arial"/>
                <a:cs typeface="Arial"/>
              </a:rPr>
              <a:t>te</a:t>
            </a:r>
            <a:r>
              <a:rPr sz="2200" b="1" spc="-100" dirty="0">
                <a:latin typeface="Arial"/>
                <a:cs typeface="Arial"/>
              </a:rPr>
              <a:t> </a:t>
            </a:r>
            <a:r>
              <a:rPr sz="2200" b="1" spc="-40" dirty="0">
                <a:latin typeface="Arial"/>
                <a:cs typeface="Arial"/>
              </a:rPr>
              <a:t>whārite</a:t>
            </a:r>
            <a:r>
              <a:rPr sz="2200" b="1" spc="-95" dirty="0">
                <a:latin typeface="Arial"/>
                <a:cs typeface="Arial"/>
              </a:rPr>
              <a:t> </a:t>
            </a:r>
            <a:r>
              <a:rPr sz="2200" b="1" spc="-30" dirty="0">
                <a:latin typeface="Arial"/>
                <a:cs typeface="Arial"/>
              </a:rPr>
              <a:t>hei</a:t>
            </a:r>
            <a:r>
              <a:rPr sz="2200" b="1" spc="-100" dirty="0">
                <a:latin typeface="Arial"/>
                <a:cs typeface="Arial"/>
              </a:rPr>
              <a:t> </a:t>
            </a:r>
            <a:r>
              <a:rPr sz="2200" b="1" spc="-40" dirty="0">
                <a:latin typeface="Arial"/>
                <a:cs typeface="Arial"/>
              </a:rPr>
              <a:t>whakaatu</a:t>
            </a:r>
            <a:r>
              <a:rPr sz="2200" b="1" spc="-9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i</a:t>
            </a:r>
            <a:r>
              <a:rPr sz="2200" b="1" spc="-100" dirty="0">
                <a:latin typeface="Arial"/>
                <a:cs typeface="Arial"/>
              </a:rPr>
              <a:t> </a:t>
            </a:r>
            <a:r>
              <a:rPr sz="2200" b="1" spc="-25" dirty="0">
                <a:latin typeface="Arial"/>
                <a:cs typeface="Arial"/>
              </a:rPr>
              <a:t>te</a:t>
            </a:r>
            <a:r>
              <a:rPr sz="2200" b="1" spc="-95" dirty="0">
                <a:latin typeface="Arial"/>
                <a:cs typeface="Arial"/>
              </a:rPr>
              <a:t> </a:t>
            </a:r>
            <a:r>
              <a:rPr sz="2200" b="1" spc="-40" dirty="0">
                <a:latin typeface="Arial"/>
                <a:cs typeface="Arial"/>
              </a:rPr>
              <a:t>pānga: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200" i="1" dirty="0">
                <a:latin typeface="Arial"/>
                <a:cs typeface="Arial"/>
              </a:rPr>
              <a:t>P </a:t>
            </a:r>
            <a:r>
              <a:rPr sz="2200" dirty="0">
                <a:latin typeface="Arial"/>
                <a:cs typeface="Arial"/>
              </a:rPr>
              <a:t>= </a:t>
            </a:r>
            <a:r>
              <a:rPr sz="2200" spc="-30" dirty="0">
                <a:latin typeface="Arial"/>
                <a:cs typeface="Arial"/>
              </a:rPr>
              <a:t>10</a:t>
            </a:r>
            <a:r>
              <a:rPr sz="2200" i="1" spc="-30" dirty="0">
                <a:latin typeface="Arial"/>
                <a:cs typeface="Arial"/>
              </a:rPr>
              <a:t>w </a:t>
            </a:r>
            <a:r>
              <a:rPr sz="2200" dirty="0">
                <a:latin typeface="Arial"/>
                <a:cs typeface="Arial"/>
              </a:rPr>
              <a:t>+</a:t>
            </a:r>
            <a:r>
              <a:rPr sz="2200" spc="-34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40</a:t>
            </a:r>
            <a:endParaRPr sz="2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36475" y="3407994"/>
          <a:ext cx="8617584" cy="1037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8795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wiki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1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2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3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4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5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6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795"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pūtea</a:t>
                      </a:r>
                      <a:r>
                        <a:rPr sz="2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500" dirty="0">
                          <a:latin typeface="Arial"/>
                          <a:cs typeface="Arial"/>
                        </a:rPr>
                        <a:t>($)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40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50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60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70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80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90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100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299" y="728764"/>
            <a:ext cx="100761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60" dirty="0"/>
              <a:t>Rapanga </a:t>
            </a:r>
            <a:r>
              <a:rPr sz="3200" spc="-35" dirty="0"/>
              <a:t>2: </a:t>
            </a:r>
            <a:r>
              <a:rPr sz="3200" spc="-155" dirty="0"/>
              <a:t>Te </a:t>
            </a:r>
            <a:r>
              <a:rPr sz="3200" spc="-60" dirty="0"/>
              <a:t>Tūtohi, </a:t>
            </a:r>
            <a:r>
              <a:rPr sz="3200" spc="-35" dirty="0"/>
              <a:t>te </a:t>
            </a:r>
            <a:r>
              <a:rPr sz="3200" spc="-60" dirty="0"/>
              <a:t>Whārite </a:t>
            </a:r>
            <a:r>
              <a:rPr sz="3200" spc="-35" dirty="0"/>
              <a:t>me te</a:t>
            </a:r>
            <a:r>
              <a:rPr sz="3200" spc="-580" dirty="0"/>
              <a:t> </a:t>
            </a:r>
            <a:r>
              <a:rPr sz="3200" spc="-60" dirty="0"/>
              <a:t>Whakamārama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91300" y="1531302"/>
            <a:ext cx="9173845" cy="170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200" spc="-30" dirty="0">
                <a:latin typeface="Arial"/>
                <a:cs typeface="Arial"/>
              </a:rPr>
              <a:t>Kei </a:t>
            </a:r>
            <a:r>
              <a:rPr sz="2200" spc="-25" dirty="0">
                <a:latin typeface="Arial"/>
                <a:cs typeface="Arial"/>
              </a:rPr>
              <a:t>te </a:t>
            </a:r>
            <a:r>
              <a:rPr sz="2200" spc="-40" dirty="0">
                <a:latin typeface="Arial"/>
                <a:cs typeface="Arial"/>
              </a:rPr>
              <a:t>penapena </a:t>
            </a:r>
            <a:r>
              <a:rPr sz="2200" spc="-35" dirty="0">
                <a:latin typeface="Arial"/>
                <a:cs typeface="Arial"/>
              </a:rPr>
              <a:t>moni </a:t>
            </a:r>
            <a:r>
              <a:rPr sz="2200" dirty="0">
                <a:latin typeface="Arial"/>
                <a:cs typeface="Arial"/>
              </a:rPr>
              <a:t>a </a:t>
            </a:r>
            <a:r>
              <a:rPr sz="2200" spc="-40" dirty="0">
                <a:latin typeface="Arial"/>
                <a:cs typeface="Arial"/>
              </a:rPr>
              <a:t>Ihipa. </a:t>
            </a:r>
            <a:r>
              <a:rPr sz="2200" dirty="0">
                <a:latin typeface="Arial"/>
                <a:cs typeface="Arial"/>
              </a:rPr>
              <a:t>E </a:t>
            </a:r>
            <a:r>
              <a:rPr sz="2200" spc="-30" dirty="0">
                <a:latin typeface="Arial"/>
                <a:cs typeface="Arial"/>
              </a:rPr>
              <a:t>$40 kei </a:t>
            </a:r>
            <a:r>
              <a:rPr sz="2200" spc="-35" dirty="0">
                <a:latin typeface="Arial"/>
                <a:cs typeface="Arial"/>
              </a:rPr>
              <a:t>tana </a:t>
            </a:r>
            <a:r>
              <a:rPr sz="2200" spc="-40" dirty="0">
                <a:latin typeface="Arial"/>
                <a:cs typeface="Arial"/>
              </a:rPr>
              <a:t>pūtea </a:t>
            </a:r>
            <a:r>
              <a:rPr sz="2200" dirty="0">
                <a:latin typeface="Arial"/>
                <a:cs typeface="Arial"/>
              </a:rPr>
              <a:t>i </a:t>
            </a:r>
            <a:r>
              <a:rPr sz="2200" spc="-25" dirty="0">
                <a:latin typeface="Arial"/>
                <a:cs typeface="Arial"/>
              </a:rPr>
              <a:t>te </a:t>
            </a:r>
            <a:r>
              <a:rPr sz="2200" spc="-45" dirty="0">
                <a:latin typeface="Arial"/>
                <a:cs typeface="Arial"/>
              </a:rPr>
              <a:t>tīmatanga. </a:t>
            </a:r>
            <a:r>
              <a:rPr sz="2200" spc="-25" dirty="0">
                <a:latin typeface="Arial"/>
                <a:cs typeface="Arial"/>
              </a:rPr>
              <a:t>Ia </a:t>
            </a:r>
            <a:r>
              <a:rPr sz="2200" spc="-35" dirty="0">
                <a:latin typeface="Arial"/>
                <a:cs typeface="Arial"/>
              </a:rPr>
              <a:t>wiki </a:t>
            </a:r>
            <a:r>
              <a:rPr sz="2200" spc="-25" dirty="0">
                <a:latin typeface="Arial"/>
                <a:cs typeface="Arial"/>
              </a:rPr>
              <a:t>ka  </a:t>
            </a:r>
            <a:r>
              <a:rPr sz="2200" spc="-40" dirty="0">
                <a:latin typeface="Arial"/>
                <a:cs typeface="Arial"/>
              </a:rPr>
              <a:t>whakaurua</a:t>
            </a:r>
            <a:r>
              <a:rPr sz="2200" spc="-95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te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$10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ki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tana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pūtea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penapena.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hiahia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ana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Ihipa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kia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mōhio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te  </a:t>
            </a:r>
            <a:r>
              <a:rPr sz="2200" spc="-35" dirty="0">
                <a:latin typeface="Arial"/>
                <a:cs typeface="Arial"/>
              </a:rPr>
              <a:t>rahi</a:t>
            </a:r>
            <a:r>
              <a:rPr sz="2200" spc="-9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āna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moni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penapena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te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paunga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</a:t>
            </a:r>
            <a:r>
              <a:rPr sz="2200" spc="-95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ia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wiki.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b="1" spc="-25" dirty="0">
                <a:latin typeface="Arial"/>
                <a:cs typeface="Arial"/>
              </a:rPr>
              <a:t>Ko te </a:t>
            </a:r>
            <a:r>
              <a:rPr sz="2200" b="1" spc="-40" dirty="0">
                <a:latin typeface="Arial"/>
                <a:cs typeface="Arial"/>
              </a:rPr>
              <a:t>tūtohi </a:t>
            </a:r>
            <a:r>
              <a:rPr sz="2200" b="1" spc="-30" dirty="0">
                <a:latin typeface="Arial"/>
                <a:cs typeface="Arial"/>
              </a:rPr>
              <a:t>hei </a:t>
            </a:r>
            <a:r>
              <a:rPr sz="2200" b="1" spc="-40" dirty="0">
                <a:latin typeface="Arial"/>
                <a:cs typeface="Arial"/>
              </a:rPr>
              <a:t>whakaatu </a:t>
            </a:r>
            <a:r>
              <a:rPr sz="2200" b="1" dirty="0">
                <a:latin typeface="Arial"/>
                <a:cs typeface="Arial"/>
              </a:rPr>
              <a:t>i</a:t>
            </a:r>
            <a:r>
              <a:rPr sz="2200" b="1" spc="-450" dirty="0">
                <a:latin typeface="Arial"/>
                <a:cs typeface="Arial"/>
              </a:rPr>
              <a:t> </a:t>
            </a:r>
            <a:r>
              <a:rPr sz="2200" b="1" spc="-25" dirty="0">
                <a:latin typeface="Arial"/>
                <a:cs typeface="Arial"/>
              </a:rPr>
              <a:t>te </a:t>
            </a:r>
            <a:r>
              <a:rPr sz="2200" b="1" spc="-40" dirty="0">
                <a:latin typeface="Arial"/>
                <a:cs typeface="Arial"/>
              </a:rPr>
              <a:t>pānga: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1300" y="4658068"/>
            <a:ext cx="8846185" cy="2372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25" dirty="0">
                <a:latin typeface="Arial"/>
                <a:cs typeface="Arial"/>
              </a:rPr>
              <a:t>Ko te </a:t>
            </a:r>
            <a:r>
              <a:rPr sz="2200" b="1" spc="-40" dirty="0">
                <a:latin typeface="Arial"/>
                <a:cs typeface="Arial"/>
              </a:rPr>
              <a:t>whārite </a:t>
            </a:r>
            <a:r>
              <a:rPr sz="2200" b="1" spc="-30" dirty="0">
                <a:latin typeface="Arial"/>
                <a:cs typeface="Arial"/>
              </a:rPr>
              <a:t>hei </a:t>
            </a:r>
            <a:r>
              <a:rPr sz="2200" b="1" spc="-40" dirty="0">
                <a:latin typeface="Arial"/>
                <a:cs typeface="Arial"/>
              </a:rPr>
              <a:t>whakaatu </a:t>
            </a:r>
            <a:r>
              <a:rPr sz="2200" b="1" dirty="0">
                <a:latin typeface="Arial"/>
                <a:cs typeface="Arial"/>
              </a:rPr>
              <a:t>i</a:t>
            </a:r>
            <a:r>
              <a:rPr sz="2200" b="1" spc="-455" dirty="0">
                <a:latin typeface="Arial"/>
                <a:cs typeface="Arial"/>
              </a:rPr>
              <a:t> </a:t>
            </a:r>
            <a:r>
              <a:rPr sz="2200" b="1" spc="-25" dirty="0">
                <a:latin typeface="Arial"/>
                <a:cs typeface="Arial"/>
              </a:rPr>
              <a:t>te </a:t>
            </a:r>
            <a:r>
              <a:rPr sz="2200" b="1" spc="-40" dirty="0">
                <a:latin typeface="Arial"/>
                <a:cs typeface="Arial"/>
              </a:rPr>
              <a:t>pānga: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200" i="1" dirty="0">
                <a:latin typeface="Arial"/>
                <a:cs typeface="Arial"/>
              </a:rPr>
              <a:t>P </a:t>
            </a:r>
            <a:r>
              <a:rPr sz="2200" dirty="0">
                <a:latin typeface="Arial"/>
                <a:cs typeface="Arial"/>
              </a:rPr>
              <a:t>= </a:t>
            </a:r>
            <a:r>
              <a:rPr sz="2200" spc="-30" dirty="0">
                <a:latin typeface="Arial"/>
                <a:cs typeface="Arial"/>
              </a:rPr>
              <a:t>10</a:t>
            </a:r>
            <a:r>
              <a:rPr sz="2200" i="1" spc="-30" dirty="0">
                <a:latin typeface="Arial"/>
                <a:cs typeface="Arial"/>
              </a:rPr>
              <a:t>w </a:t>
            </a:r>
            <a:r>
              <a:rPr sz="2200" dirty="0">
                <a:latin typeface="Arial"/>
                <a:cs typeface="Arial"/>
              </a:rPr>
              <a:t>+</a:t>
            </a:r>
            <a:r>
              <a:rPr sz="2200" spc="-335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40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b="1" spc="-25" dirty="0">
                <a:latin typeface="Arial"/>
                <a:cs typeface="Arial"/>
              </a:rPr>
              <a:t>Ko te</a:t>
            </a:r>
            <a:r>
              <a:rPr sz="2200" b="1" spc="-160" dirty="0">
                <a:latin typeface="Arial"/>
                <a:cs typeface="Arial"/>
              </a:rPr>
              <a:t> </a:t>
            </a:r>
            <a:r>
              <a:rPr sz="2200" b="1" spc="-45" dirty="0">
                <a:latin typeface="Arial"/>
                <a:cs typeface="Arial"/>
              </a:rPr>
              <a:t>whakamārama:</a:t>
            </a:r>
            <a:endParaRPr sz="2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200" spc="-45" dirty="0">
                <a:latin typeface="Arial"/>
                <a:cs typeface="Arial"/>
              </a:rPr>
              <a:t>Whakareatia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te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maha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ngā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wiki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penapena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moni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ana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Ihipa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ki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te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10,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ka  </a:t>
            </a:r>
            <a:r>
              <a:rPr sz="2200" spc="-40" dirty="0">
                <a:latin typeface="Arial"/>
                <a:cs typeface="Arial"/>
              </a:rPr>
              <a:t>tāpiri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ai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85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te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$40,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nā</a:t>
            </a:r>
            <a:r>
              <a:rPr sz="2200" spc="-85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te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mea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$10</a:t>
            </a:r>
            <a:r>
              <a:rPr sz="2200" spc="-85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ka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5" dirty="0">
                <a:latin typeface="Arial"/>
                <a:cs typeface="Arial"/>
              </a:rPr>
              <a:t>penapenahia</a:t>
            </a:r>
            <a:r>
              <a:rPr sz="2200" spc="-8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ia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wiki,</a:t>
            </a:r>
            <a:r>
              <a:rPr sz="2200" spc="-85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ā,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ko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te</a:t>
            </a:r>
            <a:r>
              <a:rPr sz="2200" spc="-85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$40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tana  </a:t>
            </a:r>
            <a:r>
              <a:rPr sz="2200" spc="-40" dirty="0">
                <a:latin typeface="Arial"/>
                <a:cs typeface="Arial"/>
              </a:rPr>
              <a:t>pūtea </a:t>
            </a:r>
            <a:r>
              <a:rPr sz="2200" dirty="0">
                <a:latin typeface="Arial"/>
                <a:cs typeface="Arial"/>
              </a:rPr>
              <a:t>i </a:t>
            </a:r>
            <a:r>
              <a:rPr sz="2200" spc="-25" dirty="0">
                <a:latin typeface="Arial"/>
                <a:cs typeface="Arial"/>
              </a:rPr>
              <a:t>te</a:t>
            </a:r>
            <a:r>
              <a:rPr sz="2200" spc="-235" dirty="0">
                <a:latin typeface="Arial"/>
                <a:cs typeface="Arial"/>
              </a:rPr>
              <a:t> </a:t>
            </a:r>
            <a:r>
              <a:rPr sz="2200" spc="-45" dirty="0">
                <a:latin typeface="Arial"/>
                <a:cs typeface="Arial"/>
              </a:rPr>
              <a:t>tīmatanga.</a:t>
            </a:r>
            <a:endParaRPr sz="2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36475" y="3407994"/>
          <a:ext cx="8617584" cy="1037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8795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wiki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1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2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3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4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5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dirty="0">
                          <a:latin typeface="Arial"/>
                          <a:cs typeface="Arial"/>
                        </a:rPr>
                        <a:t>6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795"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pūtea</a:t>
                      </a:r>
                      <a:r>
                        <a:rPr sz="2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500" dirty="0">
                          <a:latin typeface="Arial"/>
                          <a:cs typeface="Arial"/>
                        </a:rPr>
                        <a:t>($)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40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50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60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70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80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90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500" spc="-5" dirty="0">
                          <a:latin typeface="Arial"/>
                          <a:cs typeface="Arial"/>
                        </a:rPr>
                        <a:t>100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3313" y="728764"/>
            <a:ext cx="48044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2: </a:t>
            </a:r>
            <a:r>
              <a:rPr sz="3200" spc="-120" dirty="0"/>
              <a:t>Te</a:t>
            </a:r>
            <a:r>
              <a:rPr sz="3200" spc="-90" dirty="0"/>
              <a:t> </a:t>
            </a:r>
            <a:r>
              <a:rPr sz="3200" spc="-5" dirty="0"/>
              <a:t>Kauwhata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44500" y="1453552"/>
            <a:ext cx="5854700" cy="1066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23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Āta tirohia te kauwhata e </a:t>
            </a:r>
            <a:r>
              <a:rPr sz="2400" spc="-5" dirty="0">
                <a:latin typeface="Arial"/>
                <a:cs typeface="Arial"/>
              </a:rPr>
              <a:t>whakaatu ana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  </a:t>
            </a:r>
            <a:r>
              <a:rPr sz="2400" spc="-5" dirty="0">
                <a:latin typeface="Arial"/>
                <a:cs typeface="Arial"/>
              </a:rPr>
              <a:t>penapena </a:t>
            </a:r>
            <a:r>
              <a:rPr sz="2400" dirty="0">
                <a:latin typeface="Arial"/>
                <a:cs typeface="Arial"/>
              </a:rPr>
              <a:t>moni a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Ihipa.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2954388"/>
            <a:ext cx="4211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Tīmata </a:t>
            </a:r>
            <a:r>
              <a:rPr sz="2400" spc="-5" dirty="0">
                <a:latin typeface="Arial"/>
                <a:cs typeface="Arial"/>
              </a:rPr>
              <a:t>ana </a:t>
            </a:r>
            <a:r>
              <a:rPr sz="2400" dirty="0">
                <a:latin typeface="Arial"/>
                <a:cs typeface="Arial"/>
              </a:rPr>
              <a:t>te kauwhata 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hea?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35444" y="1703984"/>
            <a:ext cx="3399790" cy="4104640"/>
          </a:xfrm>
          <a:custGeom>
            <a:avLst/>
            <a:gdLst/>
            <a:ahLst/>
            <a:cxnLst/>
            <a:rect l="l" t="t" r="r" b="b"/>
            <a:pathLst>
              <a:path w="3399790" h="4104640">
                <a:moveTo>
                  <a:pt x="0" y="4104309"/>
                </a:moveTo>
                <a:lnTo>
                  <a:pt x="3399358" y="4104309"/>
                </a:lnTo>
                <a:lnTo>
                  <a:pt x="3399358" y="0"/>
                </a:lnTo>
                <a:lnTo>
                  <a:pt x="0" y="0"/>
                </a:lnTo>
                <a:lnTo>
                  <a:pt x="0" y="41043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37159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09967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82763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55571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28380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01176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37159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09967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582763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28380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701176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37159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09967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582763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55571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328380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701176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837159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09967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582763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55571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328380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701176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837159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209967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582763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955571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328380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701176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837159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209967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582763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955571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328380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701176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073984" y="170571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446780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819588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192398" y="1705724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80">
                <a:moveTo>
                  <a:pt x="42392" y="372795"/>
                </a:moveTo>
                <a:lnTo>
                  <a:pt x="0" y="372795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073984" y="20785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446780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819588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192398" y="2078532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80">
                <a:moveTo>
                  <a:pt x="42392" y="372795"/>
                </a:moveTo>
                <a:lnTo>
                  <a:pt x="0" y="372795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073984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446780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819588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192398" y="2451328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80">
                <a:moveTo>
                  <a:pt x="42392" y="372795"/>
                </a:moveTo>
                <a:lnTo>
                  <a:pt x="0" y="372795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073984" y="28241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446780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819588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92398" y="2824137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80">
                <a:moveTo>
                  <a:pt x="42392" y="372795"/>
                </a:moveTo>
                <a:lnTo>
                  <a:pt x="0" y="372795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073984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819588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192398" y="3196920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808"/>
                </a:moveTo>
                <a:lnTo>
                  <a:pt x="0" y="372808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073984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837159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209967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582763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955571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328380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701176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837159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209967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582763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955571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328380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701176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837159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209967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582763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955571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328380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701176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837159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209967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582763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955571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328380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701176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837159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209967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582763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955571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328380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701176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073984" y="5433745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446780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819588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0192398" y="5433771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783"/>
                </a:moveTo>
                <a:lnTo>
                  <a:pt x="0" y="372783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073984" y="506095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446780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819588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0192398" y="5060962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795"/>
                </a:moveTo>
                <a:lnTo>
                  <a:pt x="0" y="372795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073984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446780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819588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0192398" y="4688141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808"/>
                </a:moveTo>
                <a:lnTo>
                  <a:pt x="0" y="372808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073984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9446780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819588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0192398" y="4315333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808"/>
                </a:moveTo>
                <a:lnTo>
                  <a:pt x="0" y="372808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073984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446780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9819588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0192398" y="3942537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808"/>
                </a:moveTo>
                <a:lnTo>
                  <a:pt x="0" y="372808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955571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575486" y="2214460"/>
            <a:ext cx="0" cy="2853690"/>
          </a:xfrm>
          <a:custGeom>
            <a:avLst/>
            <a:gdLst/>
            <a:ahLst/>
            <a:cxnLst/>
            <a:rect l="l" t="t" r="r" b="b"/>
            <a:pathLst>
              <a:path h="2853690">
                <a:moveTo>
                  <a:pt x="0" y="2853397"/>
                </a:moveTo>
                <a:lnTo>
                  <a:pt x="0" y="0"/>
                </a:lnTo>
              </a:path>
            </a:pathLst>
          </a:custGeom>
          <a:ln w="138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550048" y="2152827"/>
            <a:ext cx="51435" cy="83820"/>
          </a:xfrm>
          <a:custGeom>
            <a:avLst/>
            <a:gdLst/>
            <a:ahLst/>
            <a:cxnLst/>
            <a:rect l="l" t="t" r="r" b="b"/>
            <a:pathLst>
              <a:path w="51434" h="83819">
                <a:moveTo>
                  <a:pt x="25438" y="0"/>
                </a:moveTo>
                <a:lnTo>
                  <a:pt x="16103" y="42392"/>
                </a:lnTo>
                <a:lnTo>
                  <a:pt x="0" y="82956"/>
                </a:lnTo>
                <a:lnTo>
                  <a:pt x="558" y="83794"/>
                </a:lnTo>
                <a:lnTo>
                  <a:pt x="25438" y="68681"/>
                </a:lnTo>
                <a:lnTo>
                  <a:pt x="45209" y="68681"/>
                </a:lnTo>
                <a:lnTo>
                  <a:pt x="34772" y="42392"/>
                </a:lnTo>
                <a:lnTo>
                  <a:pt x="25438" y="0"/>
                </a:lnTo>
                <a:close/>
              </a:path>
              <a:path w="51434" h="83819">
                <a:moveTo>
                  <a:pt x="45209" y="68681"/>
                </a:moveTo>
                <a:lnTo>
                  <a:pt x="25438" y="68681"/>
                </a:lnTo>
                <a:lnTo>
                  <a:pt x="50444" y="83794"/>
                </a:lnTo>
                <a:lnTo>
                  <a:pt x="50876" y="82956"/>
                </a:lnTo>
                <a:lnTo>
                  <a:pt x="45209" y="686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575486" y="5067858"/>
            <a:ext cx="2169160" cy="0"/>
          </a:xfrm>
          <a:custGeom>
            <a:avLst/>
            <a:gdLst/>
            <a:ahLst/>
            <a:cxnLst/>
            <a:rect l="l" t="t" r="r" b="b"/>
            <a:pathLst>
              <a:path w="2169159">
                <a:moveTo>
                  <a:pt x="0" y="0"/>
                </a:moveTo>
                <a:lnTo>
                  <a:pt x="2169045" y="0"/>
                </a:lnTo>
              </a:path>
            </a:pathLst>
          </a:custGeom>
          <a:ln w="138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722383" y="5042420"/>
            <a:ext cx="83820" cy="51435"/>
          </a:xfrm>
          <a:custGeom>
            <a:avLst/>
            <a:gdLst/>
            <a:ahLst/>
            <a:cxnLst/>
            <a:rect l="l" t="t" r="r" b="b"/>
            <a:pathLst>
              <a:path w="83820" h="51435">
                <a:moveTo>
                  <a:pt x="838" y="0"/>
                </a:moveTo>
                <a:lnTo>
                  <a:pt x="0" y="558"/>
                </a:lnTo>
                <a:lnTo>
                  <a:pt x="15113" y="25438"/>
                </a:lnTo>
                <a:lnTo>
                  <a:pt x="0" y="50457"/>
                </a:lnTo>
                <a:lnTo>
                  <a:pt x="838" y="50876"/>
                </a:lnTo>
                <a:lnTo>
                  <a:pt x="41389" y="34772"/>
                </a:lnTo>
                <a:lnTo>
                  <a:pt x="83794" y="25438"/>
                </a:lnTo>
                <a:lnTo>
                  <a:pt x="41389" y="16103"/>
                </a:lnTo>
                <a:lnTo>
                  <a:pt x="8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7412685" y="4937550"/>
            <a:ext cx="110489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7327686" y="3826760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60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7327686" y="3445341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80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7242686" y="3083970"/>
            <a:ext cx="28067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100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242686" y="2709178"/>
            <a:ext cx="28067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120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7211694" y="2080260"/>
            <a:ext cx="357505" cy="3695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Times New Roman"/>
              <a:cs typeface="Times New Roman"/>
            </a:endParaRPr>
          </a:p>
          <a:p>
            <a:pPr marL="43180">
              <a:lnSpc>
                <a:spcPts val="905"/>
              </a:lnSpc>
            </a:pPr>
            <a:r>
              <a:rPr sz="1300" spc="-15" dirty="0">
                <a:latin typeface="Trebuchet MS"/>
                <a:cs typeface="Trebuchet MS"/>
              </a:rPr>
              <a:t>140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7520218" y="5075902"/>
            <a:ext cx="197485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5445" algn="l"/>
                <a:tab pos="758190" algn="l"/>
                <a:tab pos="1130935" algn="l"/>
                <a:tab pos="1503680" algn="l"/>
                <a:tab pos="1876425" algn="l"/>
              </a:tabLst>
            </a:pPr>
            <a:r>
              <a:rPr sz="1300" spc="-15" dirty="0">
                <a:latin typeface="Trebuchet MS"/>
                <a:cs typeface="Trebuchet MS"/>
              </a:rPr>
              <a:t>0	1	2	3	4	5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6977744" y="2322660"/>
            <a:ext cx="224790" cy="643255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300" spc="-35" dirty="0">
                <a:latin typeface="Trebuchet MS"/>
                <a:cs typeface="Trebuchet MS"/>
              </a:rPr>
              <a:t>putea</a:t>
            </a:r>
            <a:r>
              <a:rPr sz="1300" spc="-180" dirty="0">
                <a:latin typeface="Trebuchet MS"/>
                <a:cs typeface="Trebuchet MS"/>
              </a:rPr>
              <a:t> </a:t>
            </a:r>
            <a:r>
              <a:rPr sz="1300" spc="-80" dirty="0">
                <a:latin typeface="Trebuchet MS"/>
                <a:cs typeface="Trebuchet MS"/>
              </a:rPr>
              <a:t>($)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9161208" y="5262264"/>
            <a:ext cx="55689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45" dirty="0">
                <a:latin typeface="Trebuchet MS"/>
                <a:cs typeface="Trebuchet MS"/>
              </a:rPr>
              <a:t>wiki</a:t>
            </a:r>
            <a:r>
              <a:rPr sz="1300" spc="-180" dirty="0">
                <a:latin typeface="Trebuchet MS"/>
                <a:cs typeface="Trebuchet MS"/>
              </a:rPr>
              <a:t> </a:t>
            </a:r>
            <a:r>
              <a:rPr sz="1300" spc="-75" dirty="0">
                <a:latin typeface="Trebuchet MS"/>
                <a:cs typeface="Trebuchet MS"/>
              </a:rPr>
              <a:t>(w)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7327686" y="3996553"/>
            <a:ext cx="690245" cy="803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300" spc="-15" dirty="0">
                <a:latin typeface="Trebuchet MS"/>
                <a:cs typeface="Trebuchet MS"/>
              </a:rPr>
              <a:t>40</a:t>
            </a:r>
            <a:r>
              <a:rPr sz="1300" spc="-275" dirty="0">
                <a:latin typeface="Trebuchet MS"/>
                <a:cs typeface="Trebuchet MS"/>
              </a:rPr>
              <a:t> </a:t>
            </a:r>
            <a:r>
              <a:rPr sz="1950" b="1" spc="22" baseline="4273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950" baseline="4273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1300" spc="-15" dirty="0">
                <a:latin typeface="Trebuchet MS"/>
                <a:cs typeface="Trebuchet MS"/>
              </a:rPr>
              <a:t>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8266314" y="3807666"/>
            <a:ext cx="12446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8639117" y="3624578"/>
            <a:ext cx="12446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9011921" y="3440827"/>
            <a:ext cx="12446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9446786" y="3196926"/>
            <a:ext cx="373380" cy="373380"/>
          </a:xfrm>
          <a:prstGeom prst="rect">
            <a:avLst/>
          </a:prstGeom>
          <a:ln w="3454">
            <a:solidFill>
              <a:srgbClr val="BCBEC0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7575486" y="3237941"/>
            <a:ext cx="2169160" cy="1087120"/>
          </a:xfrm>
          <a:custGeom>
            <a:avLst/>
            <a:gdLst/>
            <a:ahLst/>
            <a:cxnLst/>
            <a:rect l="l" t="t" r="r" b="b"/>
            <a:pathLst>
              <a:path w="2169159" h="1087120">
                <a:moveTo>
                  <a:pt x="0" y="1086599"/>
                </a:moveTo>
                <a:lnTo>
                  <a:pt x="2169045" y="0"/>
                </a:lnTo>
              </a:path>
            </a:pathLst>
          </a:custGeom>
          <a:ln w="13804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9248368" y="3527240"/>
            <a:ext cx="113664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35" dirty="0">
                <a:latin typeface="Trebuchet MS"/>
                <a:cs typeface="Trebuchet MS"/>
              </a:rPr>
              <a:t>P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9446786" y="3569728"/>
            <a:ext cx="373380" cy="373380"/>
          </a:xfrm>
          <a:prstGeom prst="rect">
            <a:avLst/>
          </a:prstGeom>
          <a:ln w="3454">
            <a:solidFill>
              <a:srgbClr val="BCBE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300" spc="95" dirty="0">
                <a:latin typeface="Trebuchet MS"/>
                <a:cs typeface="Trebuchet MS"/>
              </a:rPr>
              <a:t>=</a:t>
            </a:r>
            <a:r>
              <a:rPr sz="1300" spc="-190" dirty="0">
                <a:latin typeface="Trebuchet MS"/>
                <a:cs typeface="Trebuchet MS"/>
              </a:rPr>
              <a:t> </a:t>
            </a:r>
            <a:r>
              <a:rPr sz="1300" spc="-15" dirty="0">
                <a:latin typeface="Trebuchet MS"/>
                <a:cs typeface="Trebuchet MS"/>
              </a:rPr>
              <a:t>10w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9819588" y="3569728"/>
            <a:ext cx="394335" cy="373380"/>
          </a:xfrm>
          <a:prstGeom prst="rect">
            <a:avLst/>
          </a:prstGeom>
          <a:solidFill>
            <a:srgbClr val="FFFFFF"/>
          </a:solidFill>
          <a:ln w="3454">
            <a:solidFill>
              <a:srgbClr val="BCBE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30"/>
              </a:lnSpc>
            </a:pPr>
            <a:r>
              <a:rPr sz="1300" spc="95" dirty="0">
                <a:latin typeface="Trebuchet MS"/>
                <a:cs typeface="Trebuchet MS"/>
              </a:rPr>
              <a:t>+</a:t>
            </a:r>
            <a:r>
              <a:rPr sz="1300" spc="-155" dirty="0">
                <a:latin typeface="Trebuchet MS"/>
                <a:cs typeface="Trebuchet MS"/>
              </a:rPr>
              <a:t> </a:t>
            </a:r>
            <a:r>
              <a:rPr sz="1300" spc="-15" dirty="0">
                <a:latin typeface="Trebuchet MS"/>
                <a:cs typeface="Trebuchet MS"/>
              </a:rPr>
              <a:t>40</a:t>
            </a:r>
            <a:endParaRPr sz="13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3313" y="728764"/>
            <a:ext cx="48044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2: </a:t>
            </a:r>
            <a:r>
              <a:rPr sz="3200" spc="-120" dirty="0"/>
              <a:t>Te</a:t>
            </a:r>
            <a:r>
              <a:rPr sz="3200" spc="-90" dirty="0"/>
              <a:t> </a:t>
            </a:r>
            <a:r>
              <a:rPr sz="3200" spc="-5" dirty="0"/>
              <a:t>Kauwhata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44500" y="1453552"/>
            <a:ext cx="5854700" cy="1066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23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Āta tirohia te kauwhata e </a:t>
            </a:r>
            <a:r>
              <a:rPr sz="2400" spc="-5" dirty="0">
                <a:latin typeface="Arial"/>
                <a:cs typeface="Arial"/>
              </a:rPr>
              <a:t>whakaatu ana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  </a:t>
            </a:r>
            <a:r>
              <a:rPr sz="2400" spc="-5" dirty="0">
                <a:latin typeface="Arial"/>
                <a:cs typeface="Arial"/>
              </a:rPr>
              <a:t>penapena </a:t>
            </a:r>
            <a:r>
              <a:rPr sz="2400" dirty="0">
                <a:latin typeface="Arial"/>
                <a:cs typeface="Arial"/>
              </a:rPr>
              <a:t>moni a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Ihipa.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2954388"/>
            <a:ext cx="4211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Tīmata </a:t>
            </a:r>
            <a:r>
              <a:rPr sz="2400" spc="-5" dirty="0">
                <a:latin typeface="Arial"/>
                <a:cs typeface="Arial"/>
              </a:rPr>
              <a:t>ana </a:t>
            </a:r>
            <a:r>
              <a:rPr sz="2400" dirty="0">
                <a:latin typeface="Arial"/>
                <a:cs typeface="Arial"/>
              </a:rPr>
              <a:t>te kauwhata 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hea?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35444" y="1703984"/>
            <a:ext cx="3399790" cy="4104640"/>
          </a:xfrm>
          <a:custGeom>
            <a:avLst/>
            <a:gdLst/>
            <a:ahLst/>
            <a:cxnLst/>
            <a:rect l="l" t="t" r="r" b="b"/>
            <a:pathLst>
              <a:path w="3399790" h="4104640">
                <a:moveTo>
                  <a:pt x="0" y="4104309"/>
                </a:moveTo>
                <a:lnTo>
                  <a:pt x="3399358" y="4104309"/>
                </a:lnTo>
                <a:lnTo>
                  <a:pt x="3399358" y="0"/>
                </a:lnTo>
                <a:lnTo>
                  <a:pt x="0" y="0"/>
                </a:lnTo>
                <a:lnTo>
                  <a:pt x="0" y="41043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37159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09967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82763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55571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28380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01176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37159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09967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582763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28380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701176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37159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09967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582763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55571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328380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701176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837159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09967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582763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55571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328380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701176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837159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209967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582763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955571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328380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701176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837159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209967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582763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955571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328380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701176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073984" y="170571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446780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819588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192398" y="1705724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80">
                <a:moveTo>
                  <a:pt x="42392" y="372795"/>
                </a:moveTo>
                <a:lnTo>
                  <a:pt x="0" y="372795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073984" y="20785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446780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819588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192398" y="2078532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80">
                <a:moveTo>
                  <a:pt x="42392" y="372795"/>
                </a:moveTo>
                <a:lnTo>
                  <a:pt x="0" y="372795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073984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446780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819588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192398" y="2451328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80">
                <a:moveTo>
                  <a:pt x="42392" y="372795"/>
                </a:moveTo>
                <a:lnTo>
                  <a:pt x="0" y="372795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073984" y="28241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446780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819588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92398" y="2824137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80">
                <a:moveTo>
                  <a:pt x="42392" y="372795"/>
                </a:moveTo>
                <a:lnTo>
                  <a:pt x="0" y="372795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073984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819588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192398" y="3196920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808"/>
                </a:moveTo>
                <a:lnTo>
                  <a:pt x="0" y="372808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073984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837159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209967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582763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955571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328380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701176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837159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209967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582763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955571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328380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701176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837159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209967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582763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955571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328380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701176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837159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209967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582763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955571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328380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701176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837159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209967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582763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955571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701176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073984" y="5433745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446780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819588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0192398" y="5433771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783"/>
                </a:moveTo>
                <a:lnTo>
                  <a:pt x="0" y="372783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073984" y="506095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446780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819588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0192398" y="5060962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795"/>
                </a:moveTo>
                <a:lnTo>
                  <a:pt x="0" y="372795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073984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446780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819588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0192398" y="4688141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808"/>
                </a:moveTo>
                <a:lnTo>
                  <a:pt x="0" y="372808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9073984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446780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9819588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0192398" y="4315333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808"/>
                </a:moveTo>
                <a:lnTo>
                  <a:pt x="0" y="372808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073984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446780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819588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0192398" y="3942537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808"/>
                </a:moveTo>
                <a:lnTo>
                  <a:pt x="0" y="372808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955571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575486" y="2214460"/>
            <a:ext cx="0" cy="2853690"/>
          </a:xfrm>
          <a:custGeom>
            <a:avLst/>
            <a:gdLst/>
            <a:ahLst/>
            <a:cxnLst/>
            <a:rect l="l" t="t" r="r" b="b"/>
            <a:pathLst>
              <a:path h="2853690">
                <a:moveTo>
                  <a:pt x="0" y="2853397"/>
                </a:moveTo>
                <a:lnTo>
                  <a:pt x="0" y="0"/>
                </a:lnTo>
              </a:path>
            </a:pathLst>
          </a:custGeom>
          <a:ln w="138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550048" y="2152827"/>
            <a:ext cx="51435" cy="83820"/>
          </a:xfrm>
          <a:custGeom>
            <a:avLst/>
            <a:gdLst/>
            <a:ahLst/>
            <a:cxnLst/>
            <a:rect l="l" t="t" r="r" b="b"/>
            <a:pathLst>
              <a:path w="51434" h="83819">
                <a:moveTo>
                  <a:pt x="25438" y="0"/>
                </a:moveTo>
                <a:lnTo>
                  <a:pt x="16103" y="42392"/>
                </a:lnTo>
                <a:lnTo>
                  <a:pt x="0" y="82956"/>
                </a:lnTo>
                <a:lnTo>
                  <a:pt x="558" y="83794"/>
                </a:lnTo>
                <a:lnTo>
                  <a:pt x="25438" y="68681"/>
                </a:lnTo>
                <a:lnTo>
                  <a:pt x="45209" y="68681"/>
                </a:lnTo>
                <a:lnTo>
                  <a:pt x="34772" y="42392"/>
                </a:lnTo>
                <a:lnTo>
                  <a:pt x="25438" y="0"/>
                </a:lnTo>
                <a:close/>
              </a:path>
              <a:path w="51434" h="83819">
                <a:moveTo>
                  <a:pt x="45209" y="68681"/>
                </a:moveTo>
                <a:lnTo>
                  <a:pt x="25438" y="68681"/>
                </a:lnTo>
                <a:lnTo>
                  <a:pt x="50444" y="83794"/>
                </a:lnTo>
                <a:lnTo>
                  <a:pt x="50876" y="82956"/>
                </a:lnTo>
                <a:lnTo>
                  <a:pt x="45209" y="686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575486" y="5067858"/>
            <a:ext cx="2169160" cy="0"/>
          </a:xfrm>
          <a:custGeom>
            <a:avLst/>
            <a:gdLst/>
            <a:ahLst/>
            <a:cxnLst/>
            <a:rect l="l" t="t" r="r" b="b"/>
            <a:pathLst>
              <a:path w="2169159">
                <a:moveTo>
                  <a:pt x="0" y="0"/>
                </a:moveTo>
                <a:lnTo>
                  <a:pt x="2169045" y="0"/>
                </a:lnTo>
              </a:path>
            </a:pathLst>
          </a:custGeom>
          <a:ln w="138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9722383" y="5042420"/>
            <a:ext cx="83820" cy="51435"/>
          </a:xfrm>
          <a:custGeom>
            <a:avLst/>
            <a:gdLst/>
            <a:ahLst/>
            <a:cxnLst/>
            <a:rect l="l" t="t" r="r" b="b"/>
            <a:pathLst>
              <a:path w="83820" h="51435">
                <a:moveTo>
                  <a:pt x="838" y="0"/>
                </a:moveTo>
                <a:lnTo>
                  <a:pt x="0" y="558"/>
                </a:lnTo>
                <a:lnTo>
                  <a:pt x="15113" y="25438"/>
                </a:lnTo>
                <a:lnTo>
                  <a:pt x="0" y="50457"/>
                </a:lnTo>
                <a:lnTo>
                  <a:pt x="838" y="50876"/>
                </a:lnTo>
                <a:lnTo>
                  <a:pt x="41389" y="34772"/>
                </a:lnTo>
                <a:lnTo>
                  <a:pt x="83794" y="25438"/>
                </a:lnTo>
                <a:lnTo>
                  <a:pt x="41389" y="16103"/>
                </a:lnTo>
                <a:lnTo>
                  <a:pt x="8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7412685" y="4937550"/>
            <a:ext cx="110489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7327686" y="4576179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7327686" y="3826760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60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7327686" y="3445341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80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7242686" y="3083970"/>
            <a:ext cx="28067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100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242686" y="2709178"/>
            <a:ext cx="28067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120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7211694" y="2080260"/>
            <a:ext cx="357505" cy="3695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Times New Roman"/>
              <a:cs typeface="Times New Roman"/>
            </a:endParaRPr>
          </a:p>
          <a:p>
            <a:pPr marL="43180">
              <a:lnSpc>
                <a:spcPts val="905"/>
              </a:lnSpc>
            </a:pPr>
            <a:r>
              <a:rPr sz="1300" spc="-15" dirty="0">
                <a:latin typeface="Trebuchet MS"/>
                <a:cs typeface="Trebuchet MS"/>
              </a:rPr>
              <a:t>140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7520218" y="5075902"/>
            <a:ext cx="197485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5445" algn="l"/>
                <a:tab pos="758190" algn="l"/>
                <a:tab pos="1130935" algn="l"/>
                <a:tab pos="1503680" algn="l"/>
                <a:tab pos="1876425" algn="l"/>
              </a:tabLst>
            </a:pPr>
            <a:r>
              <a:rPr sz="1300" spc="-15" dirty="0">
                <a:latin typeface="Trebuchet MS"/>
                <a:cs typeface="Trebuchet MS"/>
              </a:rPr>
              <a:t>0	1	2	3	4	5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6977744" y="2322660"/>
            <a:ext cx="224790" cy="643255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300" spc="-35" dirty="0">
                <a:latin typeface="Trebuchet MS"/>
                <a:cs typeface="Trebuchet MS"/>
              </a:rPr>
              <a:t>putea</a:t>
            </a:r>
            <a:r>
              <a:rPr sz="1300" spc="-180" dirty="0">
                <a:latin typeface="Trebuchet MS"/>
                <a:cs typeface="Trebuchet MS"/>
              </a:rPr>
              <a:t> </a:t>
            </a:r>
            <a:r>
              <a:rPr sz="1300" spc="-80" dirty="0">
                <a:latin typeface="Trebuchet MS"/>
                <a:cs typeface="Trebuchet MS"/>
              </a:rPr>
              <a:t>($)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9161208" y="5262264"/>
            <a:ext cx="55689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45" dirty="0">
                <a:latin typeface="Trebuchet MS"/>
                <a:cs typeface="Trebuchet MS"/>
              </a:rPr>
              <a:t>wiki</a:t>
            </a:r>
            <a:r>
              <a:rPr sz="1300" spc="-180" dirty="0">
                <a:latin typeface="Trebuchet MS"/>
                <a:cs typeface="Trebuchet MS"/>
              </a:rPr>
              <a:t> </a:t>
            </a:r>
            <a:r>
              <a:rPr sz="1300" spc="-75" dirty="0">
                <a:latin typeface="Trebuchet MS"/>
                <a:cs typeface="Trebuchet MS"/>
              </a:rPr>
              <a:t>(w)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7327686" y="4194759"/>
            <a:ext cx="3098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40</a:t>
            </a:r>
            <a:r>
              <a:rPr sz="1300" spc="-325" dirty="0">
                <a:latin typeface="Trebuchet MS"/>
                <a:cs typeface="Trebuchet MS"/>
              </a:rPr>
              <a:t> </a:t>
            </a:r>
            <a:r>
              <a:rPr sz="1950" b="1" spc="22" baseline="4273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950" baseline="4273">
              <a:latin typeface="Trebuchet MS"/>
              <a:cs typeface="Trebuchet MS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7893510" y="3996553"/>
            <a:ext cx="12446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8328380" y="3942537"/>
            <a:ext cx="373380" cy="373380"/>
          </a:xfrm>
          <a:prstGeom prst="rect">
            <a:avLst/>
          </a:prstGeom>
          <a:solidFill>
            <a:srgbClr val="FFFFFF"/>
          </a:solidFill>
          <a:ln w="3467">
            <a:solidFill>
              <a:srgbClr val="BCBE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05"/>
              </a:lnSpc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8639117" y="3624578"/>
            <a:ext cx="12446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9011921" y="3440827"/>
            <a:ext cx="12446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9446786" y="3196926"/>
            <a:ext cx="373380" cy="373380"/>
          </a:xfrm>
          <a:prstGeom prst="rect">
            <a:avLst/>
          </a:prstGeom>
          <a:ln w="3454">
            <a:solidFill>
              <a:srgbClr val="BCBEC0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7575486" y="3237941"/>
            <a:ext cx="2169160" cy="1087120"/>
          </a:xfrm>
          <a:custGeom>
            <a:avLst/>
            <a:gdLst/>
            <a:ahLst/>
            <a:cxnLst/>
            <a:rect l="l" t="t" r="r" b="b"/>
            <a:pathLst>
              <a:path w="2169159" h="1087120">
                <a:moveTo>
                  <a:pt x="0" y="1086599"/>
                </a:moveTo>
                <a:lnTo>
                  <a:pt x="2169045" y="0"/>
                </a:lnTo>
              </a:path>
            </a:pathLst>
          </a:custGeom>
          <a:ln w="13804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9248368" y="3527240"/>
            <a:ext cx="113664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35" dirty="0">
                <a:latin typeface="Trebuchet MS"/>
                <a:cs typeface="Trebuchet MS"/>
              </a:rPr>
              <a:t>P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9446786" y="3569728"/>
            <a:ext cx="373380" cy="373380"/>
          </a:xfrm>
          <a:prstGeom prst="rect">
            <a:avLst/>
          </a:prstGeom>
          <a:ln w="3454">
            <a:solidFill>
              <a:srgbClr val="BCBE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300" spc="95" dirty="0">
                <a:latin typeface="Trebuchet MS"/>
                <a:cs typeface="Trebuchet MS"/>
              </a:rPr>
              <a:t>=</a:t>
            </a:r>
            <a:r>
              <a:rPr sz="1300" spc="-190" dirty="0">
                <a:latin typeface="Trebuchet MS"/>
                <a:cs typeface="Trebuchet MS"/>
              </a:rPr>
              <a:t> </a:t>
            </a:r>
            <a:r>
              <a:rPr sz="1300" spc="-15" dirty="0">
                <a:latin typeface="Trebuchet MS"/>
                <a:cs typeface="Trebuchet MS"/>
              </a:rPr>
              <a:t>10w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9819588" y="3569728"/>
            <a:ext cx="394335" cy="373380"/>
          </a:xfrm>
          <a:prstGeom prst="rect">
            <a:avLst/>
          </a:prstGeom>
          <a:solidFill>
            <a:srgbClr val="FFFFFF"/>
          </a:solidFill>
          <a:ln w="3454">
            <a:solidFill>
              <a:srgbClr val="BCBE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30"/>
              </a:lnSpc>
            </a:pPr>
            <a:r>
              <a:rPr sz="1300" spc="95" dirty="0">
                <a:latin typeface="Trebuchet MS"/>
                <a:cs typeface="Trebuchet MS"/>
              </a:rPr>
              <a:t>+</a:t>
            </a:r>
            <a:r>
              <a:rPr sz="1300" spc="-155" dirty="0">
                <a:latin typeface="Trebuchet MS"/>
                <a:cs typeface="Trebuchet MS"/>
              </a:rPr>
              <a:t> </a:t>
            </a:r>
            <a:r>
              <a:rPr sz="1300" spc="-15" dirty="0">
                <a:latin typeface="Trebuchet MS"/>
                <a:cs typeface="Trebuchet MS"/>
              </a:rPr>
              <a:t>40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444500" y="3624427"/>
            <a:ext cx="5717540" cy="2108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42300"/>
              </a:lnSpc>
              <a:spcBef>
                <a:spcPts val="105"/>
              </a:spcBef>
            </a:pPr>
            <a:r>
              <a:rPr sz="2400" dirty="0">
                <a:latin typeface="Arial"/>
                <a:cs typeface="Arial"/>
              </a:rPr>
              <a:t>Kāore i te </a:t>
            </a:r>
            <a:r>
              <a:rPr sz="2400" spc="-5" dirty="0">
                <a:latin typeface="Arial"/>
                <a:cs typeface="Arial"/>
              </a:rPr>
              <a:t>pērā </a:t>
            </a:r>
            <a:r>
              <a:rPr sz="2400" dirty="0">
                <a:latin typeface="Arial"/>
                <a:cs typeface="Arial"/>
              </a:rPr>
              <a:t>rawa te </a:t>
            </a:r>
            <a:r>
              <a:rPr sz="2400" spc="-5" dirty="0">
                <a:latin typeface="Arial"/>
                <a:cs typeface="Arial"/>
              </a:rPr>
              <a:t>piki haere </a:t>
            </a:r>
            <a:r>
              <a:rPr sz="2400" dirty="0">
                <a:latin typeface="Arial"/>
                <a:cs typeface="Arial"/>
              </a:rPr>
              <a:t>o te  kauwhata (</a:t>
            </a:r>
            <a:r>
              <a:rPr sz="2400" dirty="0" err="1">
                <a:latin typeface="Arial"/>
                <a:cs typeface="Arial"/>
              </a:rPr>
              <a:t>te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808285"/>
                </a:solidFill>
                <a:latin typeface="Arial"/>
                <a:cs typeface="Arial"/>
              </a:rPr>
              <a:t>rōnaki</a:t>
            </a:r>
            <a:r>
              <a:rPr lang="mi-NZ" sz="2400" dirty="0">
                <a:solidFill>
                  <a:srgbClr val="808285"/>
                </a:solidFill>
                <a:latin typeface="Arial"/>
                <a:cs typeface="Arial"/>
              </a:rPr>
              <a:t> </a:t>
            </a:r>
            <a:r>
              <a:rPr sz="2400" spc="-5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 te rārangi) i te  kauwhata tuatahi (te mea e </a:t>
            </a:r>
            <a:r>
              <a:rPr sz="2400" spc="-5" dirty="0">
                <a:latin typeface="Arial"/>
                <a:cs typeface="Arial"/>
              </a:rPr>
              <a:t>whakaatu ana  </a:t>
            </a:r>
            <a:r>
              <a:rPr sz="2400" dirty="0">
                <a:latin typeface="Arial"/>
                <a:cs typeface="Arial"/>
              </a:rPr>
              <a:t>i te </a:t>
            </a:r>
            <a:r>
              <a:rPr sz="2400" spc="-5" dirty="0">
                <a:latin typeface="Arial"/>
                <a:cs typeface="Arial"/>
              </a:rPr>
              <a:t>penapena </a:t>
            </a:r>
            <a:r>
              <a:rPr sz="2400" dirty="0">
                <a:latin typeface="Arial"/>
                <a:cs typeface="Arial"/>
              </a:rPr>
              <a:t>moni a Mākere). </a:t>
            </a:r>
            <a:r>
              <a:rPr sz="2400" spc="-5" dirty="0">
                <a:latin typeface="Arial"/>
                <a:cs typeface="Arial"/>
              </a:rPr>
              <a:t>He aha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ai?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3313" y="728764"/>
            <a:ext cx="48044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2: </a:t>
            </a:r>
            <a:r>
              <a:rPr sz="3200" spc="-120" dirty="0"/>
              <a:t>Te</a:t>
            </a:r>
            <a:r>
              <a:rPr sz="3200" spc="-90" dirty="0"/>
              <a:t> </a:t>
            </a:r>
            <a:r>
              <a:rPr sz="3200" spc="-5" dirty="0"/>
              <a:t>Kauwhata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6835444" y="1703984"/>
            <a:ext cx="3399790" cy="4104640"/>
          </a:xfrm>
          <a:custGeom>
            <a:avLst/>
            <a:gdLst/>
            <a:ahLst/>
            <a:cxnLst/>
            <a:rect l="l" t="t" r="r" b="b"/>
            <a:pathLst>
              <a:path w="3399790" h="4104640">
                <a:moveTo>
                  <a:pt x="0" y="4104309"/>
                </a:moveTo>
                <a:lnTo>
                  <a:pt x="3399358" y="4104309"/>
                </a:lnTo>
                <a:lnTo>
                  <a:pt x="3399358" y="0"/>
                </a:lnTo>
                <a:lnTo>
                  <a:pt x="0" y="0"/>
                </a:lnTo>
                <a:lnTo>
                  <a:pt x="0" y="41043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37159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09967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82763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55571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28380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01176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37159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09967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582763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28380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01176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37159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09967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582763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55571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28380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01176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37159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09967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82763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955571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28380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701176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837159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209967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82763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955571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328380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01176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837159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209967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582763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955571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328380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701176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073984" y="170571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446780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819588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192398" y="1705724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80">
                <a:moveTo>
                  <a:pt x="42392" y="372795"/>
                </a:moveTo>
                <a:lnTo>
                  <a:pt x="0" y="372795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073984" y="20785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446780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819588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192398" y="2078532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80">
                <a:moveTo>
                  <a:pt x="42392" y="372795"/>
                </a:moveTo>
                <a:lnTo>
                  <a:pt x="0" y="372795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073984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446780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819588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192398" y="2451328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80">
                <a:moveTo>
                  <a:pt x="42392" y="372795"/>
                </a:moveTo>
                <a:lnTo>
                  <a:pt x="0" y="372795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073984" y="28241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446780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819588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192398" y="2824137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80">
                <a:moveTo>
                  <a:pt x="42392" y="372795"/>
                </a:moveTo>
                <a:lnTo>
                  <a:pt x="0" y="372795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073984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819588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92398" y="3196920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808"/>
                </a:moveTo>
                <a:lnTo>
                  <a:pt x="0" y="372808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073984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837159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209967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582763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955571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328380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701176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837159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209967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582763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955571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328380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701176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837159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209967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582763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955571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328380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701176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837159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209967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582763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955571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328380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701176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837159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209967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582763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955571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328380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701176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073984" y="5433745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446780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819588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192398" y="5433771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783"/>
                </a:moveTo>
                <a:lnTo>
                  <a:pt x="0" y="372783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073984" y="506095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446780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819588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0192398" y="5060962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795"/>
                </a:moveTo>
                <a:lnTo>
                  <a:pt x="0" y="372795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073984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446780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819588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0192398" y="4688141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808"/>
                </a:moveTo>
                <a:lnTo>
                  <a:pt x="0" y="372808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073984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9446780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819588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0192398" y="4315333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808"/>
                </a:moveTo>
                <a:lnTo>
                  <a:pt x="0" y="372808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073984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446780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819588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0192398" y="3942537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808"/>
                </a:moveTo>
                <a:lnTo>
                  <a:pt x="0" y="372808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955571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575486" y="2214460"/>
            <a:ext cx="0" cy="2853690"/>
          </a:xfrm>
          <a:custGeom>
            <a:avLst/>
            <a:gdLst/>
            <a:ahLst/>
            <a:cxnLst/>
            <a:rect l="l" t="t" r="r" b="b"/>
            <a:pathLst>
              <a:path h="2853690">
                <a:moveTo>
                  <a:pt x="0" y="2853397"/>
                </a:moveTo>
                <a:lnTo>
                  <a:pt x="0" y="0"/>
                </a:lnTo>
              </a:path>
            </a:pathLst>
          </a:custGeom>
          <a:ln w="138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550048" y="2152827"/>
            <a:ext cx="51435" cy="83820"/>
          </a:xfrm>
          <a:custGeom>
            <a:avLst/>
            <a:gdLst/>
            <a:ahLst/>
            <a:cxnLst/>
            <a:rect l="l" t="t" r="r" b="b"/>
            <a:pathLst>
              <a:path w="51434" h="83819">
                <a:moveTo>
                  <a:pt x="25438" y="0"/>
                </a:moveTo>
                <a:lnTo>
                  <a:pt x="16103" y="42392"/>
                </a:lnTo>
                <a:lnTo>
                  <a:pt x="0" y="82956"/>
                </a:lnTo>
                <a:lnTo>
                  <a:pt x="558" y="83794"/>
                </a:lnTo>
                <a:lnTo>
                  <a:pt x="25438" y="68681"/>
                </a:lnTo>
                <a:lnTo>
                  <a:pt x="45209" y="68681"/>
                </a:lnTo>
                <a:lnTo>
                  <a:pt x="34772" y="42392"/>
                </a:lnTo>
                <a:lnTo>
                  <a:pt x="25438" y="0"/>
                </a:lnTo>
                <a:close/>
              </a:path>
              <a:path w="51434" h="83819">
                <a:moveTo>
                  <a:pt x="45209" y="68681"/>
                </a:moveTo>
                <a:lnTo>
                  <a:pt x="25438" y="68681"/>
                </a:lnTo>
                <a:lnTo>
                  <a:pt x="50444" y="83794"/>
                </a:lnTo>
                <a:lnTo>
                  <a:pt x="50876" y="82956"/>
                </a:lnTo>
                <a:lnTo>
                  <a:pt x="45209" y="686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575486" y="5067858"/>
            <a:ext cx="2169160" cy="0"/>
          </a:xfrm>
          <a:custGeom>
            <a:avLst/>
            <a:gdLst/>
            <a:ahLst/>
            <a:cxnLst/>
            <a:rect l="l" t="t" r="r" b="b"/>
            <a:pathLst>
              <a:path w="2169159">
                <a:moveTo>
                  <a:pt x="0" y="0"/>
                </a:moveTo>
                <a:lnTo>
                  <a:pt x="2169045" y="0"/>
                </a:lnTo>
              </a:path>
            </a:pathLst>
          </a:custGeom>
          <a:ln w="138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722383" y="5042420"/>
            <a:ext cx="83820" cy="51435"/>
          </a:xfrm>
          <a:custGeom>
            <a:avLst/>
            <a:gdLst/>
            <a:ahLst/>
            <a:cxnLst/>
            <a:rect l="l" t="t" r="r" b="b"/>
            <a:pathLst>
              <a:path w="83820" h="51435">
                <a:moveTo>
                  <a:pt x="838" y="0"/>
                </a:moveTo>
                <a:lnTo>
                  <a:pt x="0" y="558"/>
                </a:lnTo>
                <a:lnTo>
                  <a:pt x="15113" y="25438"/>
                </a:lnTo>
                <a:lnTo>
                  <a:pt x="0" y="50457"/>
                </a:lnTo>
                <a:lnTo>
                  <a:pt x="838" y="50876"/>
                </a:lnTo>
                <a:lnTo>
                  <a:pt x="41389" y="34772"/>
                </a:lnTo>
                <a:lnTo>
                  <a:pt x="83794" y="25438"/>
                </a:lnTo>
                <a:lnTo>
                  <a:pt x="41389" y="16103"/>
                </a:lnTo>
                <a:lnTo>
                  <a:pt x="8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7412685" y="4937550"/>
            <a:ext cx="110489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7327686" y="3826760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60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7327686" y="3445341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80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7242686" y="3083970"/>
            <a:ext cx="28067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100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7242686" y="2709178"/>
            <a:ext cx="28067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120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7211694" y="2080260"/>
            <a:ext cx="357505" cy="3695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Times New Roman"/>
              <a:cs typeface="Times New Roman"/>
            </a:endParaRPr>
          </a:p>
          <a:p>
            <a:pPr marL="43180">
              <a:lnSpc>
                <a:spcPts val="905"/>
              </a:lnSpc>
            </a:pPr>
            <a:r>
              <a:rPr sz="1300" spc="-15" dirty="0">
                <a:latin typeface="Trebuchet MS"/>
                <a:cs typeface="Trebuchet MS"/>
              </a:rPr>
              <a:t>140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520218" y="5075902"/>
            <a:ext cx="197485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5445" algn="l"/>
                <a:tab pos="758190" algn="l"/>
                <a:tab pos="1130935" algn="l"/>
                <a:tab pos="1503680" algn="l"/>
                <a:tab pos="1876425" algn="l"/>
              </a:tabLst>
            </a:pPr>
            <a:r>
              <a:rPr sz="1300" spc="-15" dirty="0">
                <a:latin typeface="Trebuchet MS"/>
                <a:cs typeface="Trebuchet MS"/>
              </a:rPr>
              <a:t>0	1	2	3	4	5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6977744" y="2322660"/>
            <a:ext cx="224790" cy="643255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300" spc="-35" dirty="0">
                <a:latin typeface="Trebuchet MS"/>
                <a:cs typeface="Trebuchet MS"/>
              </a:rPr>
              <a:t>putea</a:t>
            </a:r>
            <a:r>
              <a:rPr sz="1300" spc="-180" dirty="0">
                <a:latin typeface="Trebuchet MS"/>
                <a:cs typeface="Trebuchet MS"/>
              </a:rPr>
              <a:t> </a:t>
            </a:r>
            <a:r>
              <a:rPr sz="1300" spc="-80" dirty="0">
                <a:latin typeface="Trebuchet MS"/>
                <a:cs typeface="Trebuchet MS"/>
              </a:rPr>
              <a:t>($)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9161208" y="5262264"/>
            <a:ext cx="55689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45" dirty="0">
                <a:latin typeface="Trebuchet MS"/>
                <a:cs typeface="Trebuchet MS"/>
              </a:rPr>
              <a:t>wiki</a:t>
            </a:r>
            <a:r>
              <a:rPr sz="1300" spc="-180" dirty="0">
                <a:latin typeface="Trebuchet MS"/>
                <a:cs typeface="Trebuchet MS"/>
              </a:rPr>
              <a:t> </a:t>
            </a:r>
            <a:r>
              <a:rPr sz="1300" spc="-75" dirty="0">
                <a:latin typeface="Trebuchet MS"/>
                <a:cs typeface="Trebuchet MS"/>
              </a:rPr>
              <a:t>(w)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7327686" y="3996553"/>
            <a:ext cx="690245" cy="803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300" spc="-15" dirty="0">
                <a:latin typeface="Trebuchet MS"/>
                <a:cs typeface="Trebuchet MS"/>
              </a:rPr>
              <a:t>40</a:t>
            </a:r>
            <a:r>
              <a:rPr sz="1300" spc="-275" dirty="0">
                <a:latin typeface="Trebuchet MS"/>
                <a:cs typeface="Trebuchet MS"/>
              </a:rPr>
              <a:t> </a:t>
            </a:r>
            <a:r>
              <a:rPr sz="1950" b="1" spc="22" baseline="4273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950" baseline="4273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1300" spc="-15" dirty="0">
                <a:latin typeface="Trebuchet MS"/>
                <a:cs typeface="Trebuchet MS"/>
              </a:rPr>
              <a:t>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8266314" y="3807666"/>
            <a:ext cx="12446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8639117" y="3624578"/>
            <a:ext cx="12446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9011921" y="3440827"/>
            <a:ext cx="12446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9446786" y="3196926"/>
            <a:ext cx="373380" cy="373380"/>
          </a:xfrm>
          <a:prstGeom prst="rect">
            <a:avLst/>
          </a:prstGeom>
          <a:ln w="3454">
            <a:solidFill>
              <a:srgbClr val="BCBEC0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7575486" y="3237941"/>
            <a:ext cx="2169160" cy="1087120"/>
          </a:xfrm>
          <a:custGeom>
            <a:avLst/>
            <a:gdLst/>
            <a:ahLst/>
            <a:cxnLst/>
            <a:rect l="l" t="t" r="r" b="b"/>
            <a:pathLst>
              <a:path w="2169159" h="1087120">
                <a:moveTo>
                  <a:pt x="0" y="1086599"/>
                </a:moveTo>
                <a:lnTo>
                  <a:pt x="2169045" y="0"/>
                </a:lnTo>
              </a:path>
            </a:pathLst>
          </a:custGeom>
          <a:ln w="13804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9248368" y="3527240"/>
            <a:ext cx="113664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35" dirty="0">
                <a:latin typeface="Trebuchet MS"/>
                <a:cs typeface="Trebuchet MS"/>
              </a:rPr>
              <a:t>P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9446786" y="3569728"/>
            <a:ext cx="373380" cy="373380"/>
          </a:xfrm>
          <a:prstGeom prst="rect">
            <a:avLst/>
          </a:prstGeom>
          <a:ln w="3454">
            <a:solidFill>
              <a:srgbClr val="BCBE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300" spc="95" dirty="0">
                <a:latin typeface="Trebuchet MS"/>
                <a:cs typeface="Trebuchet MS"/>
              </a:rPr>
              <a:t>=</a:t>
            </a:r>
            <a:r>
              <a:rPr sz="1300" spc="-190" dirty="0">
                <a:latin typeface="Trebuchet MS"/>
                <a:cs typeface="Trebuchet MS"/>
              </a:rPr>
              <a:t> </a:t>
            </a:r>
            <a:r>
              <a:rPr sz="1300" spc="-15" dirty="0">
                <a:latin typeface="Trebuchet MS"/>
                <a:cs typeface="Trebuchet MS"/>
              </a:rPr>
              <a:t>10w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9819588" y="3569728"/>
            <a:ext cx="394335" cy="373380"/>
          </a:xfrm>
          <a:prstGeom prst="rect">
            <a:avLst/>
          </a:prstGeom>
          <a:solidFill>
            <a:srgbClr val="FFFFFF"/>
          </a:solidFill>
          <a:ln w="3454">
            <a:solidFill>
              <a:srgbClr val="BCBE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30"/>
              </a:lnSpc>
            </a:pPr>
            <a:r>
              <a:rPr sz="1300" spc="95" dirty="0">
                <a:latin typeface="Trebuchet MS"/>
                <a:cs typeface="Trebuchet MS"/>
              </a:rPr>
              <a:t>+</a:t>
            </a:r>
            <a:r>
              <a:rPr sz="1300" spc="-155" dirty="0">
                <a:latin typeface="Trebuchet MS"/>
                <a:cs typeface="Trebuchet MS"/>
              </a:rPr>
              <a:t> </a:t>
            </a:r>
            <a:r>
              <a:rPr sz="1300" spc="-15" dirty="0">
                <a:latin typeface="Trebuchet MS"/>
                <a:cs typeface="Trebuchet MS"/>
              </a:rPr>
              <a:t>40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444500" y="1430645"/>
            <a:ext cx="6010275" cy="15194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5300"/>
              </a:lnSpc>
              <a:spcBef>
                <a:spcPts val="95"/>
              </a:spcBef>
            </a:pPr>
            <a:r>
              <a:rPr sz="2200" spc="-60" dirty="0">
                <a:latin typeface="Arial"/>
                <a:cs typeface="Arial"/>
              </a:rPr>
              <a:t>Tīmata </a:t>
            </a:r>
            <a:r>
              <a:rPr sz="2200" spc="-50" dirty="0">
                <a:latin typeface="Arial"/>
                <a:cs typeface="Arial"/>
              </a:rPr>
              <a:t>ana </a:t>
            </a:r>
            <a:r>
              <a:rPr sz="2200" spc="-35" dirty="0">
                <a:latin typeface="Arial"/>
                <a:cs typeface="Arial"/>
              </a:rPr>
              <a:t>te </a:t>
            </a:r>
            <a:r>
              <a:rPr sz="2200" spc="-65" dirty="0">
                <a:latin typeface="Arial"/>
                <a:cs typeface="Arial"/>
              </a:rPr>
              <a:t>kauwhata </a:t>
            </a:r>
            <a:r>
              <a:rPr sz="2200" dirty="0">
                <a:latin typeface="Arial"/>
                <a:cs typeface="Arial"/>
              </a:rPr>
              <a:t>i </a:t>
            </a:r>
            <a:r>
              <a:rPr sz="2200" spc="-35" dirty="0" err="1">
                <a:latin typeface="Arial"/>
                <a:cs typeface="Arial"/>
              </a:rPr>
              <a:t>te</a:t>
            </a:r>
            <a:r>
              <a:rPr sz="2200" spc="-35" dirty="0"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808285"/>
                </a:solidFill>
                <a:latin typeface="Arial"/>
                <a:cs typeface="Arial"/>
              </a:rPr>
              <a:t>pūwāhi</a:t>
            </a:r>
            <a:r>
              <a:rPr sz="2200" spc="-135" dirty="0">
                <a:solidFill>
                  <a:srgbClr val="808285"/>
                </a:solidFill>
                <a:latin typeface="Arial"/>
                <a:cs typeface="Arial"/>
              </a:rPr>
              <a:t> </a:t>
            </a:r>
            <a:r>
              <a:rPr sz="2200" spc="-60" dirty="0">
                <a:latin typeface="Arial"/>
                <a:cs typeface="Arial"/>
              </a:rPr>
              <a:t>(0,40). Koirā </a:t>
            </a:r>
            <a:r>
              <a:rPr sz="2200" dirty="0">
                <a:latin typeface="Arial"/>
                <a:cs typeface="Arial"/>
              </a:rPr>
              <a:t>e  </a:t>
            </a:r>
            <a:r>
              <a:rPr sz="2200" spc="-55" dirty="0">
                <a:latin typeface="Arial"/>
                <a:cs typeface="Arial"/>
              </a:rPr>
              <a:t>tohu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50" dirty="0">
                <a:latin typeface="Arial"/>
                <a:cs typeface="Arial"/>
              </a:rPr>
              <a:t>ana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te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50" dirty="0">
                <a:latin typeface="Arial"/>
                <a:cs typeface="Arial"/>
              </a:rPr>
              <a:t>$40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55" dirty="0">
                <a:latin typeface="Arial"/>
                <a:cs typeface="Arial"/>
              </a:rPr>
              <a:t>roto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te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60" dirty="0">
                <a:latin typeface="Arial"/>
                <a:cs typeface="Arial"/>
              </a:rPr>
              <a:t>pūtea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60" dirty="0">
                <a:latin typeface="Arial"/>
                <a:cs typeface="Arial"/>
              </a:rPr>
              <a:t>Ihipa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50" dirty="0">
                <a:latin typeface="Arial"/>
                <a:cs typeface="Arial"/>
              </a:rPr>
              <a:t>mua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55" dirty="0">
                <a:latin typeface="Arial"/>
                <a:cs typeface="Arial"/>
              </a:rPr>
              <a:t>tana  </a:t>
            </a:r>
            <a:r>
              <a:rPr sz="2200" spc="-65" dirty="0">
                <a:latin typeface="Arial"/>
                <a:cs typeface="Arial"/>
              </a:rPr>
              <a:t>tīmatanga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ki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te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65" dirty="0">
                <a:latin typeface="Arial"/>
                <a:cs typeface="Arial"/>
              </a:rPr>
              <a:t>penapena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55" dirty="0">
                <a:latin typeface="Arial"/>
                <a:cs typeface="Arial"/>
              </a:rPr>
              <a:t>moni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60" dirty="0">
                <a:latin typeface="Arial"/>
                <a:cs typeface="Arial"/>
              </a:rPr>
              <a:t>(arā,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te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55" dirty="0">
                <a:latin typeface="Arial"/>
                <a:cs typeface="Arial"/>
              </a:rPr>
              <a:t>wiki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55" dirty="0">
                <a:latin typeface="Arial"/>
                <a:cs typeface="Arial"/>
              </a:rPr>
              <a:t>‘0’)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3313" y="728764"/>
            <a:ext cx="48044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2: </a:t>
            </a:r>
            <a:r>
              <a:rPr sz="3200" spc="-120" dirty="0"/>
              <a:t>Te</a:t>
            </a:r>
            <a:r>
              <a:rPr sz="3200" spc="-90" dirty="0"/>
              <a:t> </a:t>
            </a:r>
            <a:r>
              <a:rPr sz="3200" spc="-5" dirty="0"/>
              <a:t>Kauwhata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6835444" y="1703984"/>
            <a:ext cx="3399790" cy="4104640"/>
          </a:xfrm>
          <a:custGeom>
            <a:avLst/>
            <a:gdLst/>
            <a:ahLst/>
            <a:cxnLst/>
            <a:rect l="l" t="t" r="r" b="b"/>
            <a:pathLst>
              <a:path w="3399790" h="4104640">
                <a:moveTo>
                  <a:pt x="0" y="4104309"/>
                </a:moveTo>
                <a:lnTo>
                  <a:pt x="3399358" y="4104309"/>
                </a:lnTo>
                <a:lnTo>
                  <a:pt x="3399358" y="0"/>
                </a:lnTo>
                <a:lnTo>
                  <a:pt x="0" y="0"/>
                </a:lnTo>
                <a:lnTo>
                  <a:pt x="0" y="41043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37159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09967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82763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55571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28380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01176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37159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09967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582763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28380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01176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37159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09967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582763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55571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28380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01176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37159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09967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82763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955571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28380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701176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837159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209967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82763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955571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328380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01176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837159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209967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582763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955571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328380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701176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073984" y="170571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446780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819588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192398" y="1705724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80">
                <a:moveTo>
                  <a:pt x="42392" y="372795"/>
                </a:moveTo>
                <a:lnTo>
                  <a:pt x="0" y="372795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073984" y="20785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446780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819588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192398" y="2078532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80">
                <a:moveTo>
                  <a:pt x="42392" y="372795"/>
                </a:moveTo>
                <a:lnTo>
                  <a:pt x="0" y="372795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073984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446780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819588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192398" y="2451328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80">
                <a:moveTo>
                  <a:pt x="42392" y="372795"/>
                </a:moveTo>
                <a:lnTo>
                  <a:pt x="0" y="372795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073984" y="28241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446780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819588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192398" y="2824137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80">
                <a:moveTo>
                  <a:pt x="42392" y="372795"/>
                </a:moveTo>
                <a:lnTo>
                  <a:pt x="0" y="372795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073984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819588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92398" y="3196920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808"/>
                </a:moveTo>
                <a:lnTo>
                  <a:pt x="0" y="372808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073984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837159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209967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582763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955571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328380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701176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837159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209967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582763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955571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328380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701176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837159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209967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582763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955571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328380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701176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837159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209967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582763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955571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328380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701176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837159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209967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582763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955571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328380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701176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073984" y="5433745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446780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819588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192398" y="5433771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783"/>
                </a:moveTo>
                <a:lnTo>
                  <a:pt x="0" y="372783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073984" y="506095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446780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819588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0192398" y="5060962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795"/>
                </a:moveTo>
                <a:lnTo>
                  <a:pt x="0" y="372795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073984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446780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819588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0192398" y="4688141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808"/>
                </a:moveTo>
                <a:lnTo>
                  <a:pt x="0" y="372808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073984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9446780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819588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0192398" y="4315333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808"/>
                </a:moveTo>
                <a:lnTo>
                  <a:pt x="0" y="372808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073984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446780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819588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0192398" y="3942537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808"/>
                </a:moveTo>
                <a:lnTo>
                  <a:pt x="0" y="372808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955571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575486" y="2214460"/>
            <a:ext cx="0" cy="2853690"/>
          </a:xfrm>
          <a:custGeom>
            <a:avLst/>
            <a:gdLst/>
            <a:ahLst/>
            <a:cxnLst/>
            <a:rect l="l" t="t" r="r" b="b"/>
            <a:pathLst>
              <a:path h="2853690">
                <a:moveTo>
                  <a:pt x="0" y="2853397"/>
                </a:moveTo>
                <a:lnTo>
                  <a:pt x="0" y="0"/>
                </a:lnTo>
              </a:path>
            </a:pathLst>
          </a:custGeom>
          <a:ln w="138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550048" y="2152827"/>
            <a:ext cx="51435" cy="83820"/>
          </a:xfrm>
          <a:custGeom>
            <a:avLst/>
            <a:gdLst/>
            <a:ahLst/>
            <a:cxnLst/>
            <a:rect l="l" t="t" r="r" b="b"/>
            <a:pathLst>
              <a:path w="51434" h="83819">
                <a:moveTo>
                  <a:pt x="25438" y="0"/>
                </a:moveTo>
                <a:lnTo>
                  <a:pt x="16103" y="42392"/>
                </a:lnTo>
                <a:lnTo>
                  <a:pt x="0" y="82956"/>
                </a:lnTo>
                <a:lnTo>
                  <a:pt x="558" y="83794"/>
                </a:lnTo>
                <a:lnTo>
                  <a:pt x="25438" y="68681"/>
                </a:lnTo>
                <a:lnTo>
                  <a:pt x="45209" y="68681"/>
                </a:lnTo>
                <a:lnTo>
                  <a:pt x="34772" y="42392"/>
                </a:lnTo>
                <a:lnTo>
                  <a:pt x="25438" y="0"/>
                </a:lnTo>
                <a:close/>
              </a:path>
              <a:path w="51434" h="83819">
                <a:moveTo>
                  <a:pt x="45209" y="68681"/>
                </a:moveTo>
                <a:lnTo>
                  <a:pt x="25438" y="68681"/>
                </a:lnTo>
                <a:lnTo>
                  <a:pt x="50444" y="83794"/>
                </a:lnTo>
                <a:lnTo>
                  <a:pt x="50876" y="82956"/>
                </a:lnTo>
                <a:lnTo>
                  <a:pt x="45209" y="686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575486" y="5067858"/>
            <a:ext cx="2169160" cy="0"/>
          </a:xfrm>
          <a:custGeom>
            <a:avLst/>
            <a:gdLst/>
            <a:ahLst/>
            <a:cxnLst/>
            <a:rect l="l" t="t" r="r" b="b"/>
            <a:pathLst>
              <a:path w="2169159">
                <a:moveTo>
                  <a:pt x="0" y="0"/>
                </a:moveTo>
                <a:lnTo>
                  <a:pt x="2169045" y="0"/>
                </a:lnTo>
              </a:path>
            </a:pathLst>
          </a:custGeom>
          <a:ln w="138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722383" y="5042420"/>
            <a:ext cx="83820" cy="51435"/>
          </a:xfrm>
          <a:custGeom>
            <a:avLst/>
            <a:gdLst/>
            <a:ahLst/>
            <a:cxnLst/>
            <a:rect l="l" t="t" r="r" b="b"/>
            <a:pathLst>
              <a:path w="83820" h="51435">
                <a:moveTo>
                  <a:pt x="838" y="0"/>
                </a:moveTo>
                <a:lnTo>
                  <a:pt x="0" y="558"/>
                </a:lnTo>
                <a:lnTo>
                  <a:pt x="15113" y="25438"/>
                </a:lnTo>
                <a:lnTo>
                  <a:pt x="0" y="50457"/>
                </a:lnTo>
                <a:lnTo>
                  <a:pt x="838" y="50876"/>
                </a:lnTo>
                <a:lnTo>
                  <a:pt x="41389" y="34772"/>
                </a:lnTo>
                <a:lnTo>
                  <a:pt x="83794" y="25438"/>
                </a:lnTo>
                <a:lnTo>
                  <a:pt x="41389" y="16103"/>
                </a:lnTo>
                <a:lnTo>
                  <a:pt x="8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7412685" y="4937550"/>
            <a:ext cx="110489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7327686" y="4576179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7327686" y="3826760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60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7327686" y="3445341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80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7242686" y="3083970"/>
            <a:ext cx="28067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100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7242686" y="2709178"/>
            <a:ext cx="28067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120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211694" y="2080260"/>
            <a:ext cx="357505" cy="3695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Times New Roman"/>
              <a:cs typeface="Times New Roman"/>
            </a:endParaRPr>
          </a:p>
          <a:p>
            <a:pPr marL="43180">
              <a:lnSpc>
                <a:spcPts val="905"/>
              </a:lnSpc>
            </a:pPr>
            <a:r>
              <a:rPr sz="1300" spc="-15" dirty="0">
                <a:latin typeface="Trebuchet MS"/>
                <a:cs typeface="Trebuchet MS"/>
              </a:rPr>
              <a:t>140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7520218" y="5075902"/>
            <a:ext cx="197485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5445" algn="l"/>
                <a:tab pos="758190" algn="l"/>
                <a:tab pos="1130935" algn="l"/>
                <a:tab pos="1503680" algn="l"/>
                <a:tab pos="1876425" algn="l"/>
              </a:tabLst>
            </a:pPr>
            <a:r>
              <a:rPr sz="1300" spc="-15" dirty="0">
                <a:latin typeface="Trebuchet MS"/>
                <a:cs typeface="Trebuchet MS"/>
              </a:rPr>
              <a:t>0	1	2	3	4	5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6977744" y="2322660"/>
            <a:ext cx="224790" cy="643255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300" spc="-35" dirty="0">
                <a:latin typeface="Trebuchet MS"/>
                <a:cs typeface="Trebuchet MS"/>
              </a:rPr>
              <a:t>putea</a:t>
            </a:r>
            <a:r>
              <a:rPr sz="1300" spc="-180" dirty="0">
                <a:latin typeface="Trebuchet MS"/>
                <a:cs typeface="Trebuchet MS"/>
              </a:rPr>
              <a:t> </a:t>
            </a:r>
            <a:r>
              <a:rPr sz="1300" spc="-80" dirty="0">
                <a:latin typeface="Trebuchet MS"/>
                <a:cs typeface="Trebuchet MS"/>
              </a:rPr>
              <a:t>($)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9161208" y="5262264"/>
            <a:ext cx="55689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45" dirty="0">
                <a:latin typeface="Trebuchet MS"/>
                <a:cs typeface="Trebuchet MS"/>
              </a:rPr>
              <a:t>wiki</a:t>
            </a:r>
            <a:r>
              <a:rPr sz="1300" spc="-180" dirty="0">
                <a:latin typeface="Trebuchet MS"/>
                <a:cs typeface="Trebuchet MS"/>
              </a:rPr>
              <a:t> </a:t>
            </a:r>
            <a:r>
              <a:rPr sz="1300" spc="-75" dirty="0">
                <a:latin typeface="Trebuchet MS"/>
                <a:cs typeface="Trebuchet MS"/>
              </a:rPr>
              <a:t>(w)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7327686" y="4194759"/>
            <a:ext cx="3098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40</a:t>
            </a:r>
            <a:r>
              <a:rPr sz="1300" spc="-325" dirty="0">
                <a:latin typeface="Trebuchet MS"/>
                <a:cs typeface="Trebuchet MS"/>
              </a:rPr>
              <a:t> </a:t>
            </a:r>
            <a:r>
              <a:rPr sz="1950" b="1" spc="22" baseline="4273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950" baseline="4273">
              <a:latin typeface="Trebuchet MS"/>
              <a:cs typeface="Trebuchet MS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7893510" y="3996553"/>
            <a:ext cx="12446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8266314" y="3807666"/>
            <a:ext cx="12446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8639117" y="3624578"/>
            <a:ext cx="12446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9011921" y="3440827"/>
            <a:ext cx="12446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9446786" y="3196926"/>
            <a:ext cx="373380" cy="373380"/>
          </a:xfrm>
          <a:prstGeom prst="rect">
            <a:avLst/>
          </a:prstGeom>
          <a:ln w="3454">
            <a:solidFill>
              <a:srgbClr val="BCBEC0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7575486" y="3237941"/>
            <a:ext cx="2169160" cy="1087120"/>
          </a:xfrm>
          <a:custGeom>
            <a:avLst/>
            <a:gdLst/>
            <a:ahLst/>
            <a:cxnLst/>
            <a:rect l="l" t="t" r="r" b="b"/>
            <a:pathLst>
              <a:path w="2169159" h="1087120">
                <a:moveTo>
                  <a:pt x="0" y="1086599"/>
                </a:moveTo>
                <a:lnTo>
                  <a:pt x="2169045" y="0"/>
                </a:lnTo>
              </a:path>
            </a:pathLst>
          </a:custGeom>
          <a:ln w="13804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9248368" y="3527240"/>
            <a:ext cx="113664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35" dirty="0">
                <a:latin typeface="Trebuchet MS"/>
                <a:cs typeface="Trebuchet MS"/>
              </a:rPr>
              <a:t>P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9446786" y="3569728"/>
            <a:ext cx="373380" cy="373380"/>
          </a:xfrm>
          <a:prstGeom prst="rect">
            <a:avLst/>
          </a:prstGeom>
          <a:ln w="3454">
            <a:solidFill>
              <a:srgbClr val="BCBE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300" spc="95" dirty="0">
                <a:latin typeface="Trebuchet MS"/>
                <a:cs typeface="Trebuchet MS"/>
              </a:rPr>
              <a:t>=</a:t>
            </a:r>
            <a:r>
              <a:rPr sz="1300" spc="-190" dirty="0">
                <a:latin typeface="Trebuchet MS"/>
                <a:cs typeface="Trebuchet MS"/>
              </a:rPr>
              <a:t> </a:t>
            </a:r>
            <a:r>
              <a:rPr sz="1300" spc="-15" dirty="0">
                <a:latin typeface="Trebuchet MS"/>
                <a:cs typeface="Trebuchet MS"/>
              </a:rPr>
              <a:t>10w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9819588" y="3569728"/>
            <a:ext cx="394335" cy="373380"/>
          </a:xfrm>
          <a:prstGeom prst="rect">
            <a:avLst/>
          </a:prstGeom>
          <a:solidFill>
            <a:srgbClr val="FFFFFF"/>
          </a:solidFill>
          <a:ln w="3454">
            <a:solidFill>
              <a:srgbClr val="BCBE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30"/>
              </a:lnSpc>
            </a:pPr>
            <a:r>
              <a:rPr sz="1300" spc="95" dirty="0">
                <a:latin typeface="Trebuchet MS"/>
                <a:cs typeface="Trebuchet MS"/>
              </a:rPr>
              <a:t>+</a:t>
            </a:r>
            <a:r>
              <a:rPr sz="1300" spc="-155" dirty="0">
                <a:latin typeface="Trebuchet MS"/>
                <a:cs typeface="Trebuchet MS"/>
              </a:rPr>
              <a:t> </a:t>
            </a:r>
            <a:r>
              <a:rPr sz="1300" spc="-15" dirty="0">
                <a:latin typeface="Trebuchet MS"/>
                <a:cs typeface="Trebuchet MS"/>
              </a:rPr>
              <a:t>40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444500" y="3297008"/>
            <a:ext cx="6089650" cy="2108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5300"/>
              </a:lnSpc>
              <a:spcBef>
                <a:spcPts val="100"/>
              </a:spcBef>
            </a:pPr>
            <a:r>
              <a:rPr sz="2200" spc="-35" dirty="0">
                <a:latin typeface="Arial"/>
                <a:cs typeface="Arial"/>
              </a:rPr>
              <a:t>He </a:t>
            </a:r>
            <a:r>
              <a:rPr sz="2200" spc="-55" dirty="0">
                <a:latin typeface="Arial"/>
                <a:cs typeface="Arial"/>
              </a:rPr>
              <a:t>āhua māmā </a:t>
            </a:r>
            <a:r>
              <a:rPr sz="2200" spc="-50" dirty="0">
                <a:latin typeface="Arial"/>
                <a:cs typeface="Arial"/>
              </a:rPr>
              <a:t>ake </a:t>
            </a:r>
            <a:r>
              <a:rPr sz="2200" spc="-35" dirty="0">
                <a:latin typeface="Arial"/>
                <a:cs typeface="Arial"/>
              </a:rPr>
              <a:t>te </a:t>
            </a:r>
            <a:r>
              <a:rPr sz="2200" spc="-60" dirty="0">
                <a:latin typeface="Arial"/>
                <a:cs typeface="Arial"/>
              </a:rPr>
              <a:t>rōnaki </a:t>
            </a:r>
            <a:r>
              <a:rPr sz="2200" dirty="0">
                <a:latin typeface="Arial"/>
                <a:cs typeface="Arial"/>
              </a:rPr>
              <a:t>o </a:t>
            </a:r>
            <a:r>
              <a:rPr sz="2200" spc="-60" dirty="0">
                <a:latin typeface="Arial"/>
                <a:cs typeface="Arial"/>
              </a:rPr>
              <a:t>tēnei </a:t>
            </a:r>
            <a:r>
              <a:rPr sz="2200" spc="-65" dirty="0">
                <a:latin typeface="Arial"/>
                <a:cs typeface="Arial"/>
              </a:rPr>
              <a:t>kauwhata </a:t>
            </a:r>
            <a:r>
              <a:rPr sz="2200" spc="-35" dirty="0">
                <a:latin typeface="Arial"/>
                <a:cs typeface="Arial"/>
              </a:rPr>
              <a:t>nā  te</a:t>
            </a:r>
            <a:r>
              <a:rPr sz="2200" spc="-140" dirty="0">
                <a:latin typeface="Arial"/>
                <a:cs typeface="Arial"/>
              </a:rPr>
              <a:t> </a:t>
            </a:r>
            <a:r>
              <a:rPr sz="2200" spc="-50" dirty="0">
                <a:latin typeface="Arial"/>
                <a:cs typeface="Arial"/>
              </a:rPr>
              <a:t>mea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he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50" dirty="0">
                <a:latin typeface="Arial"/>
                <a:cs typeface="Arial"/>
              </a:rPr>
              <a:t>iti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50" dirty="0">
                <a:latin typeface="Arial"/>
                <a:cs typeface="Arial"/>
              </a:rPr>
              <a:t>ake</a:t>
            </a:r>
            <a:r>
              <a:rPr sz="2200" spc="-140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te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55" dirty="0">
                <a:latin typeface="Arial"/>
                <a:cs typeface="Arial"/>
              </a:rPr>
              <a:t>moni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65" dirty="0">
                <a:latin typeface="Arial"/>
                <a:cs typeface="Arial"/>
              </a:rPr>
              <a:t>penapenahia</a:t>
            </a:r>
            <a:r>
              <a:rPr sz="2200" spc="-140" dirty="0">
                <a:latin typeface="Arial"/>
                <a:cs typeface="Arial"/>
              </a:rPr>
              <a:t> </a:t>
            </a:r>
            <a:r>
              <a:rPr sz="2200" spc="-50" dirty="0">
                <a:latin typeface="Arial"/>
                <a:cs typeface="Arial"/>
              </a:rPr>
              <a:t>ana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60" dirty="0">
                <a:latin typeface="Arial"/>
                <a:cs typeface="Arial"/>
              </a:rPr>
              <a:t>Ihipa  </a:t>
            </a:r>
            <a:r>
              <a:rPr sz="2200" spc="-55" dirty="0">
                <a:latin typeface="Arial"/>
                <a:cs typeface="Arial"/>
              </a:rPr>
              <a:t>($10</a:t>
            </a:r>
            <a:r>
              <a:rPr sz="2200" spc="-14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te</a:t>
            </a:r>
            <a:r>
              <a:rPr sz="2200" spc="-140" dirty="0">
                <a:latin typeface="Arial"/>
                <a:cs typeface="Arial"/>
              </a:rPr>
              <a:t> </a:t>
            </a:r>
            <a:r>
              <a:rPr sz="2200" spc="-60" dirty="0">
                <a:latin typeface="Arial"/>
                <a:cs typeface="Arial"/>
              </a:rPr>
              <a:t>wiki)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40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te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55" dirty="0">
                <a:latin typeface="Arial"/>
                <a:cs typeface="Arial"/>
              </a:rPr>
              <a:t>moni</a:t>
            </a:r>
            <a:r>
              <a:rPr sz="2200" spc="-14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65" dirty="0">
                <a:latin typeface="Arial"/>
                <a:cs typeface="Arial"/>
              </a:rPr>
              <a:t>penapenahia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50" dirty="0">
                <a:latin typeface="Arial"/>
                <a:cs typeface="Arial"/>
              </a:rPr>
              <a:t>ana</a:t>
            </a:r>
            <a:r>
              <a:rPr sz="2200" spc="-14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60" dirty="0">
                <a:latin typeface="Arial"/>
                <a:cs typeface="Arial"/>
              </a:rPr>
              <a:t>Mākere  </a:t>
            </a:r>
            <a:r>
              <a:rPr sz="2200" spc="-35" dirty="0">
                <a:latin typeface="Arial"/>
                <a:cs typeface="Arial"/>
              </a:rPr>
              <a:t>(e </a:t>
            </a:r>
            <a:r>
              <a:rPr sz="2200" spc="-50" dirty="0">
                <a:latin typeface="Arial"/>
                <a:cs typeface="Arial"/>
              </a:rPr>
              <a:t>$20 </a:t>
            </a:r>
            <a:r>
              <a:rPr sz="2200" dirty="0">
                <a:latin typeface="Arial"/>
                <a:cs typeface="Arial"/>
              </a:rPr>
              <a:t>i </a:t>
            </a:r>
            <a:r>
              <a:rPr sz="2200" spc="-35" dirty="0">
                <a:latin typeface="Arial"/>
                <a:cs typeface="Arial"/>
              </a:rPr>
              <a:t>te</a:t>
            </a:r>
            <a:r>
              <a:rPr sz="2200" spc="-459" dirty="0">
                <a:latin typeface="Arial"/>
                <a:cs typeface="Arial"/>
              </a:rPr>
              <a:t> </a:t>
            </a:r>
            <a:r>
              <a:rPr sz="2200" spc="-60" dirty="0">
                <a:latin typeface="Arial"/>
                <a:cs typeface="Arial"/>
              </a:rPr>
              <a:t>wiki).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444500" y="1430645"/>
            <a:ext cx="6010275" cy="15194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5300"/>
              </a:lnSpc>
              <a:spcBef>
                <a:spcPts val="95"/>
              </a:spcBef>
            </a:pPr>
            <a:r>
              <a:rPr lang="pl-PL" sz="2200" spc="-60" dirty="0">
                <a:latin typeface="Arial"/>
                <a:cs typeface="Arial"/>
              </a:rPr>
              <a:t>Tīmata </a:t>
            </a:r>
            <a:r>
              <a:rPr lang="pl-PL" sz="2200" spc="-50" dirty="0">
                <a:latin typeface="Arial"/>
                <a:cs typeface="Arial"/>
              </a:rPr>
              <a:t>ana </a:t>
            </a:r>
            <a:r>
              <a:rPr lang="pl-PL" sz="2200" spc="-35" dirty="0">
                <a:latin typeface="Arial"/>
                <a:cs typeface="Arial"/>
              </a:rPr>
              <a:t>te </a:t>
            </a:r>
            <a:r>
              <a:rPr lang="pl-PL" sz="2200" spc="-65" dirty="0">
                <a:latin typeface="Arial"/>
                <a:cs typeface="Arial"/>
              </a:rPr>
              <a:t>kauwhata </a:t>
            </a:r>
            <a:r>
              <a:rPr lang="pl-PL" sz="2200" dirty="0">
                <a:latin typeface="Arial"/>
                <a:cs typeface="Arial"/>
              </a:rPr>
              <a:t>i </a:t>
            </a:r>
            <a:r>
              <a:rPr lang="pl-PL" sz="2200" spc="-35" dirty="0">
                <a:latin typeface="Arial"/>
                <a:cs typeface="Arial"/>
              </a:rPr>
              <a:t>te </a:t>
            </a:r>
            <a:r>
              <a:rPr lang="pl-PL" sz="2200" dirty="0">
                <a:solidFill>
                  <a:srgbClr val="808285"/>
                </a:solidFill>
                <a:latin typeface="Arial"/>
                <a:cs typeface="Arial"/>
              </a:rPr>
              <a:t>pūwāhi</a:t>
            </a:r>
            <a:r>
              <a:rPr lang="pl-PL" sz="2200" spc="-135" dirty="0">
                <a:solidFill>
                  <a:srgbClr val="808285"/>
                </a:solidFill>
                <a:latin typeface="Arial"/>
                <a:cs typeface="Arial"/>
              </a:rPr>
              <a:t> </a:t>
            </a:r>
            <a:r>
              <a:rPr lang="pl-PL" sz="2200" spc="-60" dirty="0">
                <a:latin typeface="Arial"/>
                <a:cs typeface="Arial"/>
              </a:rPr>
              <a:t>(0,40). Koirā </a:t>
            </a:r>
            <a:r>
              <a:rPr lang="pl-PL" sz="2200" dirty="0">
                <a:latin typeface="Arial"/>
                <a:cs typeface="Arial"/>
              </a:rPr>
              <a:t>e  </a:t>
            </a:r>
            <a:r>
              <a:rPr lang="pl-PL" sz="2200" spc="-55" dirty="0">
                <a:latin typeface="Arial"/>
                <a:cs typeface="Arial"/>
              </a:rPr>
              <a:t>tohu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50" dirty="0">
                <a:latin typeface="Arial"/>
                <a:cs typeface="Arial"/>
              </a:rPr>
              <a:t>ana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dirty="0">
                <a:latin typeface="Arial"/>
                <a:cs typeface="Arial"/>
              </a:rPr>
              <a:t>i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35" dirty="0">
                <a:latin typeface="Arial"/>
                <a:cs typeface="Arial"/>
              </a:rPr>
              <a:t>te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50" dirty="0">
                <a:latin typeface="Arial"/>
                <a:cs typeface="Arial"/>
              </a:rPr>
              <a:t>$40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dirty="0">
                <a:latin typeface="Arial"/>
                <a:cs typeface="Arial"/>
              </a:rPr>
              <a:t>i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55" dirty="0">
                <a:latin typeface="Arial"/>
                <a:cs typeface="Arial"/>
              </a:rPr>
              <a:t>roto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dirty="0">
                <a:latin typeface="Arial"/>
                <a:cs typeface="Arial"/>
              </a:rPr>
              <a:t>i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35" dirty="0">
                <a:latin typeface="Arial"/>
                <a:cs typeface="Arial"/>
              </a:rPr>
              <a:t>te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60" dirty="0">
                <a:latin typeface="Arial"/>
                <a:cs typeface="Arial"/>
              </a:rPr>
              <a:t>pūtea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dirty="0">
                <a:latin typeface="Arial"/>
                <a:cs typeface="Arial"/>
              </a:rPr>
              <a:t>a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60" dirty="0">
                <a:latin typeface="Arial"/>
                <a:cs typeface="Arial"/>
              </a:rPr>
              <a:t>Ihipa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dirty="0">
                <a:latin typeface="Arial"/>
                <a:cs typeface="Arial"/>
              </a:rPr>
              <a:t>i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50" dirty="0">
                <a:latin typeface="Arial"/>
                <a:cs typeface="Arial"/>
              </a:rPr>
              <a:t>mua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dirty="0">
                <a:latin typeface="Arial"/>
                <a:cs typeface="Arial"/>
              </a:rPr>
              <a:t>i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55" dirty="0">
                <a:latin typeface="Arial"/>
                <a:cs typeface="Arial"/>
              </a:rPr>
              <a:t>tana  </a:t>
            </a:r>
            <a:r>
              <a:rPr lang="pl-PL" sz="2200" spc="-65" dirty="0">
                <a:latin typeface="Arial"/>
                <a:cs typeface="Arial"/>
              </a:rPr>
              <a:t>tīmatanga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35" dirty="0">
                <a:latin typeface="Arial"/>
                <a:cs typeface="Arial"/>
              </a:rPr>
              <a:t>ki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35" dirty="0">
                <a:latin typeface="Arial"/>
                <a:cs typeface="Arial"/>
              </a:rPr>
              <a:t>te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65" dirty="0">
                <a:latin typeface="Arial"/>
                <a:cs typeface="Arial"/>
              </a:rPr>
              <a:t>penapena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55" dirty="0">
                <a:latin typeface="Arial"/>
                <a:cs typeface="Arial"/>
              </a:rPr>
              <a:t>moni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60" dirty="0">
                <a:latin typeface="Arial"/>
                <a:cs typeface="Arial"/>
              </a:rPr>
              <a:t>(arā,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35" dirty="0">
                <a:latin typeface="Arial"/>
                <a:cs typeface="Arial"/>
              </a:rPr>
              <a:t>te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55" dirty="0">
                <a:latin typeface="Arial"/>
                <a:cs typeface="Arial"/>
              </a:rPr>
              <a:t>wiki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55" dirty="0">
                <a:latin typeface="Arial"/>
                <a:cs typeface="Arial"/>
              </a:rPr>
              <a:t>‘0’)</a:t>
            </a:r>
            <a:endParaRPr lang="pl-PL"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3313" y="728764"/>
            <a:ext cx="48044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2: </a:t>
            </a:r>
            <a:r>
              <a:rPr sz="3200" spc="-120" dirty="0"/>
              <a:t>Te</a:t>
            </a:r>
            <a:r>
              <a:rPr sz="3200" spc="-90" dirty="0"/>
              <a:t> </a:t>
            </a:r>
            <a:r>
              <a:rPr sz="3200" spc="-5" dirty="0"/>
              <a:t>Kauwhata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6835444" y="1703984"/>
            <a:ext cx="3399790" cy="4104640"/>
          </a:xfrm>
          <a:custGeom>
            <a:avLst/>
            <a:gdLst/>
            <a:ahLst/>
            <a:cxnLst/>
            <a:rect l="l" t="t" r="r" b="b"/>
            <a:pathLst>
              <a:path w="3399790" h="4104640">
                <a:moveTo>
                  <a:pt x="0" y="4104309"/>
                </a:moveTo>
                <a:lnTo>
                  <a:pt x="3399358" y="4104309"/>
                </a:lnTo>
                <a:lnTo>
                  <a:pt x="3399358" y="0"/>
                </a:lnTo>
                <a:lnTo>
                  <a:pt x="0" y="0"/>
                </a:lnTo>
                <a:lnTo>
                  <a:pt x="0" y="41043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37159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09967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82763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55571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28380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01176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37159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09967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582763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28380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01176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37159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09967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582763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55571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28380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01176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37159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09967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82763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955571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28380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701176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837159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209967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82763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955571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328380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01176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837159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209967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582763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955571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328380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701176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073984" y="170571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446780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819588" y="17057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192398" y="1705724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80">
                <a:moveTo>
                  <a:pt x="42392" y="372795"/>
                </a:moveTo>
                <a:lnTo>
                  <a:pt x="0" y="372795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073984" y="20785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446780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819588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192398" y="2078532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80">
                <a:moveTo>
                  <a:pt x="42392" y="372795"/>
                </a:moveTo>
                <a:lnTo>
                  <a:pt x="0" y="372795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073984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446780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819588" y="24513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192398" y="2451328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80">
                <a:moveTo>
                  <a:pt x="42392" y="372795"/>
                </a:moveTo>
                <a:lnTo>
                  <a:pt x="0" y="372795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073984" y="282412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446780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819588" y="28241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192398" y="2824137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80">
                <a:moveTo>
                  <a:pt x="42392" y="372795"/>
                </a:moveTo>
                <a:lnTo>
                  <a:pt x="0" y="372795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073984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819588" y="319692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92398" y="3196920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808"/>
                </a:moveTo>
                <a:lnTo>
                  <a:pt x="0" y="372808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073984" y="3569728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837159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209967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582763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955571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328380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701176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837159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209967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582763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955571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328380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701176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837159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209967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582763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955571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328380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701176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837159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209967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582763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955571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328380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701176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837159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209967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582763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955571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328380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701176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073984" y="5433745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446780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819588" y="543377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83"/>
                </a:moveTo>
                <a:lnTo>
                  <a:pt x="0" y="372783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83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192398" y="5433771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783"/>
                </a:moveTo>
                <a:lnTo>
                  <a:pt x="0" y="372783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073984" y="506095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446780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819588" y="506096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0192398" y="5060962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795"/>
                </a:moveTo>
                <a:lnTo>
                  <a:pt x="0" y="372795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073984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446780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819588" y="468814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0192398" y="4688141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808"/>
                </a:moveTo>
                <a:lnTo>
                  <a:pt x="0" y="372808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073984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9446780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819588" y="431533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0192398" y="4315333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808"/>
                </a:moveTo>
                <a:lnTo>
                  <a:pt x="0" y="372808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073984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446780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819588" y="3942537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372808" y="372808"/>
                </a:moveTo>
                <a:lnTo>
                  <a:pt x="0" y="372808"/>
                </a:lnTo>
                <a:lnTo>
                  <a:pt x="0" y="0"/>
                </a:lnTo>
                <a:lnTo>
                  <a:pt x="372808" y="0"/>
                </a:lnTo>
                <a:lnTo>
                  <a:pt x="372808" y="372808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0192398" y="3942537"/>
            <a:ext cx="42545" cy="373380"/>
          </a:xfrm>
          <a:custGeom>
            <a:avLst/>
            <a:gdLst/>
            <a:ahLst/>
            <a:cxnLst/>
            <a:rect l="l" t="t" r="r" b="b"/>
            <a:pathLst>
              <a:path w="42545" h="373379">
                <a:moveTo>
                  <a:pt x="42392" y="372808"/>
                </a:moveTo>
                <a:lnTo>
                  <a:pt x="0" y="372808"/>
                </a:lnTo>
                <a:lnTo>
                  <a:pt x="0" y="0"/>
                </a:lnTo>
                <a:lnTo>
                  <a:pt x="42392" y="0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955571" y="2078532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372808" y="372795"/>
                </a:moveTo>
                <a:lnTo>
                  <a:pt x="0" y="372795"/>
                </a:lnTo>
                <a:lnTo>
                  <a:pt x="0" y="0"/>
                </a:lnTo>
                <a:lnTo>
                  <a:pt x="372808" y="0"/>
                </a:lnTo>
                <a:lnTo>
                  <a:pt x="372808" y="372795"/>
                </a:lnTo>
              </a:path>
            </a:pathLst>
          </a:custGeom>
          <a:ln w="3454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575486" y="2214460"/>
            <a:ext cx="0" cy="2853690"/>
          </a:xfrm>
          <a:custGeom>
            <a:avLst/>
            <a:gdLst/>
            <a:ahLst/>
            <a:cxnLst/>
            <a:rect l="l" t="t" r="r" b="b"/>
            <a:pathLst>
              <a:path h="2853690">
                <a:moveTo>
                  <a:pt x="0" y="2853397"/>
                </a:moveTo>
                <a:lnTo>
                  <a:pt x="0" y="0"/>
                </a:lnTo>
              </a:path>
            </a:pathLst>
          </a:custGeom>
          <a:ln w="138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550048" y="2152827"/>
            <a:ext cx="51435" cy="83820"/>
          </a:xfrm>
          <a:custGeom>
            <a:avLst/>
            <a:gdLst/>
            <a:ahLst/>
            <a:cxnLst/>
            <a:rect l="l" t="t" r="r" b="b"/>
            <a:pathLst>
              <a:path w="51434" h="83819">
                <a:moveTo>
                  <a:pt x="25438" y="0"/>
                </a:moveTo>
                <a:lnTo>
                  <a:pt x="16103" y="42392"/>
                </a:lnTo>
                <a:lnTo>
                  <a:pt x="0" y="82956"/>
                </a:lnTo>
                <a:lnTo>
                  <a:pt x="558" y="83794"/>
                </a:lnTo>
                <a:lnTo>
                  <a:pt x="25438" y="68681"/>
                </a:lnTo>
                <a:lnTo>
                  <a:pt x="45209" y="68681"/>
                </a:lnTo>
                <a:lnTo>
                  <a:pt x="34772" y="42392"/>
                </a:lnTo>
                <a:lnTo>
                  <a:pt x="25438" y="0"/>
                </a:lnTo>
                <a:close/>
              </a:path>
              <a:path w="51434" h="83819">
                <a:moveTo>
                  <a:pt x="45209" y="68681"/>
                </a:moveTo>
                <a:lnTo>
                  <a:pt x="25438" y="68681"/>
                </a:lnTo>
                <a:lnTo>
                  <a:pt x="50444" y="83794"/>
                </a:lnTo>
                <a:lnTo>
                  <a:pt x="50876" y="82956"/>
                </a:lnTo>
                <a:lnTo>
                  <a:pt x="45209" y="686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575486" y="5067858"/>
            <a:ext cx="2169160" cy="0"/>
          </a:xfrm>
          <a:custGeom>
            <a:avLst/>
            <a:gdLst/>
            <a:ahLst/>
            <a:cxnLst/>
            <a:rect l="l" t="t" r="r" b="b"/>
            <a:pathLst>
              <a:path w="2169159">
                <a:moveTo>
                  <a:pt x="0" y="0"/>
                </a:moveTo>
                <a:lnTo>
                  <a:pt x="2169045" y="0"/>
                </a:lnTo>
              </a:path>
            </a:pathLst>
          </a:custGeom>
          <a:ln w="138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722383" y="5042420"/>
            <a:ext cx="83820" cy="51435"/>
          </a:xfrm>
          <a:custGeom>
            <a:avLst/>
            <a:gdLst/>
            <a:ahLst/>
            <a:cxnLst/>
            <a:rect l="l" t="t" r="r" b="b"/>
            <a:pathLst>
              <a:path w="83820" h="51435">
                <a:moveTo>
                  <a:pt x="838" y="0"/>
                </a:moveTo>
                <a:lnTo>
                  <a:pt x="0" y="558"/>
                </a:lnTo>
                <a:lnTo>
                  <a:pt x="15113" y="25438"/>
                </a:lnTo>
                <a:lnTo>
                  <a:pt x="0" y="50457"/>
                </a:lnTo>
                <a:lnTo>
                  <a:pt x="838" y="50876"/>
                </a:lnTo>
                <a:lnTo>
                  <a:pt x="41389" y="34772"/>
                </a:lnTo>
                <a:lnTo>
                  <a:pt x="83794" y="25438"/>
                </a:lnTo>
                <a:lnTo>
                  <a:pt x="41389" y="16103"/>
                </a:lnTo>
                <a:lnTo>
                  <a:pt x="8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7412685" y="4937550"/>
            <a:ext cx="110489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7327686" y="4576179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7327686" y="3826760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60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7327686" y="3445341"/>
            <a:ext cx="1955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80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7242686" y="3083970"/>
            <a:ext cx="28067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100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7242686" y="2709178"/>
            <a:ext cx="28067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120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211694" y="2080260"/>
            <a:ext cx="357505" cy="3695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Times New Roman"/>
              <a:cs typeface="Times New Roman"/>
            </a:endParaRPr>
          </a:p>
          <a:p>
            <a:pPr marL="43180">
              <a:lnSpc>
                <a:spcPts val="905"/>
              </a:lnSpc>
            </a:pPr>
            <a:r>
              <a:rPr sz="1300" spc="-15" dirty="0">
                <a:latin typeface="Trebuchet MS"/>
                <a:cs typeface="Trebuchet MS"/>
              </a:rPr>
              <a:t>140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7520218" y="5075902"/>
            <a:ext cx="197485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5445" algn="l"/>
                <a:tab pos="758190" algn="l"/>
                <a:tab pos="1130935" algn="l"/>
                <a:tab pos="1503680" algn="l"/>
                <a:tab pos="1876425" algn="l"/>
              </a:tabLst>
            </a:pPr>
            <a:r>
              <a:rPr sz="1300" spc="-15" dirty="0">
                <a:latin typeface="Trebuchet MS"/>
                <a:cs typeface="Trebuchet MS"/>
              </a:rPr>
              <a:t>0	1	2	3	4	5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6977744" y="2322660"/>
            <a:ext cx="224790" cy="643255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300" spc="-35" dirty="0">
                <a:latin typeface="Trebuchet MS"/>
                <a:cs typeface="Trebuchet MS"/>
              </a:rPr>
              <a:t>putea</a:t>
            </a:r>
            <a:r>
              <a:rPr sz="1300" spc="-180" dirty="0">
                <a:latin typeface="Trebuchet MS"/>
                <a:cs typeface="Trebuchet MS"/>
              </a:rPr>
              <a:t> </a:t>
            </a:r>
            <a:r>
              <a:rPr sz="1300" spc="-80" dirty="0">
                <a:latin typeface="Trebuchet MS"/>
                <a:cs typeface="Trebuchet MS"/>
              </a:rPr>
              <a:t>($)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9161208" y="5262264"/>
            <a:ext cx="55689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45" dirty="0">
                <a:latin typeface="Trebuchet MS"/>
                <a:cs typeface="Trebuchet MS"/>
              </a:rPr>
              <a:t>wiki</a:t>
            </a:r>
            <a:r>
              <a:rPr sz="1300" spc="-180" dirty="0">
                <a:latin typeface="Trebuchet MS"/>
                <a:cs typeface="Trebuchet MS"/>
              </a:rPr>
              <a:t> </a:t>
            </a:r>
            <a:r>
              <a:rPr sz="1300" spc="-75" dirty="0">
                <a:latin typeface="Trebuchet MS"/>
                <a:cs typeface="Trebuchet MS"/>
              </a:rPr>
              <a:t>(w)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7327686" y="4194759"/>
            <a:ext cx="3098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15" dirty="0">
                <a:latin typeface="Trebuchet MS"/>
                <a:cs typeface="Trebuchet MS"/>
              </a:rPr>
              <a:t>40</a:t>
            </a:r>
            <a:r>
              <a:rPr sz="1300" spc="-325" dirty="0">
                <a:latin typeface="Trebuchet MS"/>
                <a:cs typeface="Trebuchet MS"/>
              </a:rPr>
              <a:t> </a:t>
            </a:r>
            <a:r>
              <a:rPr sz="1950" b="1" spc="22" baseline="4273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950" baseline="4273">
              <a:latin typeface="Trebuchet MS"/>
              <a:cs typeface="Trebuchet MS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7893510" y="3996553"/>
            <a:ext cx="12446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8266314" y="3807666"/>
            <a:ext cx="12446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8639117" y="3624578"/>
            <a:ext cx="12446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9011921" y="3440827"/>
            <a:ext cx="12446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9446786" y="3196926"/>
            <a:ext cx="373380" cy="373380"/>
          </a:xfrm>
          <a:prstGeom prst="rect">
            <a:avLst/>
          </a:prstGeom>
          <a:ln w="3454">
            <a:solidFill>
              <a:srgbClr val="BCBEC0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5"/>
              </a:spcBef>
            </a:pPr>
            <a:r>
              <a:rPr sz="130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7575486" y="3237941"/>
            <a:ext cx="2169160" cy="1087120"/>
          </a:xfrm>
          <a:custGeom>
            <a:avLst/>
            <a:gdLst/>
            <a:ahLst/>
            <a:cxnLst/>
            <a:rect l="l" t="t" r="r" b="b"/>
            <a:pathLst>
              <a:path w="2169159" h="1087120">
                <a:moveTo>
                  <a:pt x="0" y="1086599"/>
                </a:moveTo>
                <a:lnTo>
                  <a:pt x="2169045" y="0"/>
                </a:lnTo>
              </a:path>
            </a:pathLst>
          </a:custGeom>
          <a:ln w="13804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9248368" y="3527240"/>
            <a:ext cx="113664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-35" dirty="0">
                <a:latin typeface="Trebuchet MS"/>
                <a:cs typeface="Trebuchet MS"/>
              </a:rPr>
              <a:t>P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9446786" y="3569728"/>
            <a:ext cx="373380" cy="373380"/>
          </a:xfrm>
          <a:prstGeom prst="rect">
            <a:avLst/>
          </a:prstGeom>
          <a:ln w="3454">
            <a:solidFill>
              <a:srgbClr val="BCBE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300" spc="95" dirty="0">
                <a:latin typeface="Trebuchet MS"/>
                <a:cs typeface="Trebuchet MS"/>
              </a:rPr>
              <a:t>=</a:t>
            </a:r>
            <a:r>
              <a:rPr sz="1300" spc="-190" dirty="0">
                <a:latin typeface="Trebuchet MS"/>
                <a:cs typeface="Trebuchet MS"/>
              </a:rPr>
              <a:t> </a:t>
            </a:r>
            <a:r>
              <a:rPr sz="1300" spc="-15" dirty="0">
                <a:latin typeface="Trebuchet MS"/>
                <a:cs typeface="Trebuchet MS"/>
              </a:rPr>
              <a:t>10w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9819588" y="3569728"/>
            <a:ext cx="394335" cy="373380"/>
          </a:xfrm>
          <a:prstGeom prst="rect">
            <a:avLst/>
          </a:prstGeom>
          <a:solidFill>
            <a:srgbClr val="FFFFFF"/>
          </a:solidFill>
          <a:ln w="3454">
            <a:solidFill>
              <a:srgbClr val="BCBE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30"/>
              </a:lnSpc>
            </a:pPr>
            <a:r>
              <a:rPr sz="1300" spc="95" dirty="0">
                <a:latin typeface="Trebuchet MS"/>
                <a:cs typeface="Trebuchet MS"/>
              </a:rPr>
              <a:t>+</a:t>
            </a:r>
            <a:r>
              <a:rPr sz="1300" spc="-155" dirty="0">
                <a:latin typeface="Trebuchet MS"/>
                <a:cs typeface="Trebuchet MS"/>
              </a:rPr>
              <a:t> </a:t>
            </a:r>
            <a:r>
              <a:rPr sz="1300" spc="-15" dirty="0">
                <a:latin typeface="Trebuchet MS"/>
                <a:cs typeface="Trebuchet MS"/>
              </a:rPr>
              <a:t>40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444500" y="3297008"/>
            <a:ext cx="6089650" cy="2108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5300"/>
              </a:lnSpc>
              <a:spcBef>
                <a:spcPts val="100"/>
              </a:spcBef>
            </a:pPr>
            <a:r>
              <a:rPr sz="2200" spc="-35" dirty="0">
                <a:latin typeface="Arial"/>
                <a:cs typeface="Arial"/>
              </a:rPr>
              <a:t>He </a:t>
            </a:r>
            <a:r>
              <a:rPr sz="2200" spc="-55" dirty="0">
                <a:latin typeface="Arial"/>
                <a:cs typeface="Arial"/>
              </a:rPr>
              <a:t>āhua māmā </a:t>
            </a:r>
            <a:r>
              <a:rPr sz="2200" spc="-50" dirty="0">
                <a:latin typeface="Arial"/>
                <a:cs typeface="Arial"/>
              </a:rPr>
              <a:t>ake </a:t>
            </a:r>
            <a:r>
              <a:rPr sz="2200" spc="-35" dirty="0">
                <a:latin typeface="Arial"/>
                <a:cs typeface="Arial"/>
              </a:rPr>
              <a:t>te </a:t>
            </a:r>
            <a:r>
              <a:rPr sz="2200" spc="-60" dirty="0">
                <a:latin typeface="Arial"/>
                <a:cs typeface="Arial"/>
              </a:rPr>
              <a:t>rōnaki </a:t>
            </a:r>
            <a:r>
              <a:rPr sz="2200" dirty="0">
                <a:latin typeface="Arial"/>
                <a:cs typeface="Arial"/>
              </a:rPr>
              <a:t>o </a:t>
            </a:r>
            <a:r>
              <a:rPr sz="2200" spc="-60" dirty="0">
                <a:latin typeface="Arial"/>
                <a:cs typeface="Arial"/>
              </a:rPr>
              <a:t>tēnei </a:t>
            </a:r>
            <a:r>
              <a:rPr sz="2200" spc="-65" dirty="0">
                <a:latin typeface="Arial"/>
                <a:cs typeface="Arial"/>
              </a:rPr>
              <a:t>kauwhata </a:t>
            </a:r>
            <a:r>
              <a:rPr sz="2200" spc="-35" dirty="0">
                <a:latin typeface="Arial"/>
                <a:cs typeface="Arial"/>
              </a:rPr>
              <a:t>nā  te</a:t>
            </a:r>
            <a:r>
              <a:rPr sz="2200" spc="-140" dirty="0">
                <a:latin typeface="Arial"/>
                <a:cs typeface="Arial"/>
              </a:rPr>
              <a:t> </a:t>
            </a:r>
            <a:r>
              <a:rPr sz="2200" spc="-50" dirty="0">
                <a:latin typeface="Arial"/>
                <a:cs typeface="Arial"/>
              </a:rPr>
              <a:t>mea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he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50" dirty="0">
                <a:latin typeface="Arial"/>
                <a:cs typeface="Arial"/>
              </a:rPr>
              <a:t>iti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50" dirty="0">
                <a:latin typeface="Arial"/>
                <a:cs typeface="Arial"/>
              </a:rPr>
              <a:t>ake</a:t>
            </a:r>
            <a:r>
              <a:rPr sz="2200" spc="-140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te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55" dirty="0">
                <a:latin typeface="Arial"/>
                <a:cs typeface="Arial"/>
              </a:rPr>
              <a:t>moni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65" dirty="0">
                <a:latin typeface="Arial"/>
                <a:cs typeface="Arial"/>
              </a:rPr>
              <a:t>penapenahia</a:t>
            </a:r>
            <a:r>
              <a:rPr sz="2200" spc="-140" dirty="0">
                <a:latin typeface="Arial"/>
                <a:cs typeface="Arial"/>
              </a:rPr>
              <a:t> </a:t>
            </a:r>
            <a:r>
              <a:rPr sz="2200" spc="-50" dirty="0">
                <a:latin typeface="Arial"/>
                <a:cs typeface="Arial"/>
              </a:rPr>
              <a:t>ana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60" dirty="0">
                <a:latin typeface="Arial"/>
                <a:cs typeface="Arial"/>
              </a:rPr>
              <a:t>Ihipa  </a:t>
            </a:r>
            <a:r>
              <a:rPr sz="2200" spc="-55" dirty="0">
                <a:latin typeface="Arial"/>
                <a:cs typeface="Arial"/>
              </a:rPr>
              <a:t>($10</a:t>
            </a:r>
            <a:r>
              <a:rPr sz="2200" spc="-14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te</a:t>
            </a:r>
            <a:r>
              <a:rPr sz="2200" spc="-140" dirty="0">
                <a:latin typeface="Arial"/>
                <a:cs typeface="Arial"/>
              </a:rPr>
              <a:t> </a:t>
            </a:r>
            <a:r>
              <a:rPr sz="2200" spc="-60" dirty="0">
                <a:latin typeface="Arial"/>
                <a:cs typeface="Arial"/>
              </a:rPr>
              <a:t>wiki)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40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te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55" dirty="0">
                <a:latin typeface="Arial"/>
                <a:cs typeface="Arial"/>
              </a:rPr>
              <a:t>moni</a:t>
            </a:r>
            <a:r>
              <a:rPr sz="2200" spc="-14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65" dirty="0">
                <a:latin typeface="Arial"/>
                <a:cs typeface="Arial"/>
              </a:rPr>
              <a:t>penapenahia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50" dirty="0">
                <a:latin typeface="Arial"/>
                <a:cs typeface="Arial"/>
              </a:rPr>
              <a:t>ana</a:t>
            </a:r>
            <a:r>
              <a:rPr sz="2200" spc="-14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60" dirty="0">
                <a:latin typeface="Arial"/>
                <a:cs typeface="Arial"/>
              </a:rPr>
              <a:t>Mākere  </a:t>
            </a:r>
            <a:r>
              <a:rPr sz="2200" spc="-35" dirty="0">
                <a:latin typeface="Arial"/>
                <a:cs typeface="Arial"/>
              </a:rPr>
              <a:t>(e </a:t>
            </a:r>
            <a:r>
              <a:rPr sz="2200" spc="-50" dirty="0">
                <a:latin typeface="Arial"/>
                <a:cs typeface="Arial"/>
              </a:rPr>
              <a:t>$20 </a:t>
            </a:r>
            <a:r>
              <a:rPr sz="2200" dirty="0">
                <a:latin typeface="Arial"/>
                <a:cs typeface="Arial"/>
              </a:rPr>
              <a:t>i </a:t>
            </a:r>
            <a:r>
              <a:rPr sz="2200" spc="-35" dirty="0">
                <a:latin typeface="Arial"/>
                <a:cs typeface="Arial"/>
              </a:rPr>
              <a:t>te</a:t>
            </a:r>
            <a:r>
              <a:rPr sz="2200" spc="-459" dirty="0">
                <a:latin typeface="Arial"/>
                <a:cs typeface="Arial"/>
              </a:rPr>
              <a:t> </a:t>
            </a:r>
            <a:r>
              <a:rPr sz="2200" spc="-60" dirty="0">
                <a:latin typeface="Arial"/>
                <a:cs typeface="Arial"/>
              </a:rPr>
              <a:t>wiki).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444500" y="1430645"/>
            <a:ext cx="6010275" cy="15194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5300"/>
              </a:lnSpc>
              <a:spcBef>
                <a:spcPts val="95"/>
              </a:spcBef>
            </a:pPr>
            <a:r>
              <a:rPr lang="pl-PL" sz="2200" spc="-60" dirty="0">
                <a:latin typeface="Arial"/>
                <a:cs typeface="Arial"/>
              </a:rPr>
              <a:t>Tīmata </a:t>
            </a:r>
            <a:r>
              <a:rPr lang="pl-PL" sz="2200" spc="-50" dirty="0">
                <a:latin typeface="Arial"/>
                <a:cs typeface="Arial"/>
              </a:rPr>
              <a:t>ana </a:t>
            </a:r>
            <a:r>
              <a:rPr lang="pl-PL" sz="2200" spc="-35" dirty="0">
                <a:latin typeface="Arial"/>
                <a:cs typeface="Arial"/>
              </a:rPr>
              <a:t>te </a:t>
            </a:r>
            <a:r>
              <a:rPr lang="pl-PL" sz="2200" spc="-65" dirty="0">
                <a:latin typeface="Arial"/>
                <a:cs typeface="Arial"/>
              </a:rPr>
              <a:t>kauwhata </a:t>
            </a:r>
            <a:r>
              <a:rPr lang="pl-PL" sz="2200" dirty="0">
                <a:latin typeface="Arial"/>
                <a:cs typeface="Arial"/>
              </a:rPr>
              <a:t>i </a:t>
            </a:r>
            <a:r>
              <a:rPr lang="pl-PL" sz="2200" spc="-35" dirty="0">
                <a:latin typeface="Arial"/>
                <a:cs typeface="Arial"/>
              </a:rPr>
              <a:t>te </a:t>
            </a:r>
            <a:r>
              <a:rPr lang="pl-PL" sz="2200" dirty="0">
                <a:solidFill>
                  <a:srgbClr val="808285"/>
                </a:solidFill>
                <a:latin typeface="Arial"/>
                <a:cs typeface="Arial"/>
              </a:rPr>
              <a:t>pūwāhi</a:t>
            </a:r>
            <a:r>
              <a:rPr lang="pl-PL" sz="2200" spc="-135" dirty="0">
                <a:solidFill>
                  <a:srgbClr val="808285"/>
                </a:solidFill>
                <a:latin typeface="Arial"/>
                <a:cs typeface="Arial"/>
              </a:rPr>
              <a:t> </a:t>
            </a:r>
            <a:r>
              <a:rPr lang="pl-PL" sz="2200" spc="-60" dirty="0">
                <a:latin typeface="Arial"/>
                <a:cs typeface="Arial"/>
              </a:rPr>
              <a:t>(0,40). Koirā </a:t>
            </a:r>
            <a:r>
              <a:rPr lang="pl-PL" sz="2200" dirty="0">
                <a:latin typeface="Arial"/>
                <a:cs typeface="Arial"/>
              </a:rPr>
              <a:t>e  </a:t>
            </a:r>
            <a:r>
              <a:rPr lang="pl-PL" sz="2200" spc="-55" dirty="0">
                <a:latin typeface="Arial"/>
                <a:cs typeface="Arial"/>
              </a:rPr>
              <a:t>tohu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50" dirty="0">
                <a:latin typeface="Arial"/>
                <a:cs typeface="Arial"/>
              </a:rPr>
              <a:t>ana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dirty="0">
                <a:latin typeface="Arial"/>
                <a:cs typeface="Arial"/>
              </a:rPr>
              <a:t>i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35" dirty="0">
                <a:latin typeface="Arial"/>
                <a:cs typeface="Arial"/>
              </a:rPr>
              <a:t>te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50" dirty="0">
                <a:latin typeface="Arial"/>
                <a:cs typeface="Arial"/>
              </a:rPr>
              <a:t>$40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dirty="0">
                <a:latin typeface="Arial"/>
                <a:cs typeface="Arial"/>
              </a:rPr>
              <a:t>i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55" dirty="0">
                <a:latin typeface="Arial"/>
                <a:cs typeface="Arial"/>
              </a:rPr>
              <a:t>roto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dirty="0">
                <a:latin typeface="Arial"/>
                <a:cs typeface="Arial"/>
              </a:rPr>
              <a:t>i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35" dirty="0">
                <a:latin typeface="Arial"/>
                <a:cs typeface="Arial"/>
              </a:rPr>
              <a:t>te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60" dirty="0">
                <a:latin typeface="Arial"/>
                <a:cs typeface="Arial"/>
              </a:rPr>
              <a:t>pūtea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dirty="0">
                <a:latin typeface="Arial"/>
                <a:cs typeface="Arial"/>
              </a:rPr>
              <a:t>a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60" dirty="0">
                <a:latin typeface="Arial"/>
                <a:cs typeface="Arial"/>
              </a:rPr>
              <a:t>Ihipa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dirty="0">
                <a:latin typeface="Arial"/>
                <a:cs typeface="Arial"/>
              </a:rPr>
              <a:t>i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50" dirty="0">
                <a:latin typeface="Arial"/>
                <a:cs typeface="Arial"/>
              </a:rPr>
              <a:t>mua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dirty="0">
                <a:latin typeface="Arial"/>
                <a:cs typeface="Arial"/>
              </a:rPr>
              <a:t>i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55" dirty="0">
                <a:latin typeface="Arial"/>
                <a:cs typeface="Arial"/>
              </a:rPr>
              <a:t>tana  </a:t>
            </a:r>
            <a:r>
              <a:rPr lang="pl-PL" sz="2200" spc="-65" dirty="0">
                <a:latin typeface="Arial"/>
                <a:cs typeface="Arial"/>
              </a:rPr>
              <a:t>tīmatanga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35" dirty="0">
                <a:latin typeface="Arial"/>
                <a:cs typeface="Arial"/>
              </a:rPr>
              <a:t>ki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35" dirty="0">
                <a:latin typeface="Arial"/>
                <a:cs typeface="Arial"/>
              </a:rPr>
              <a:t>te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65" dirty="0">
                <a:latin typeface="Arial"/>
                <a:cs typeface="Arial"/>
              </a:rPr>
              <a:t>penapena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55" dirty="0">
                <a:latin typeface="Arial"/>
                <a:cs typeface="Arial"/>
              </a:rPr>
              <a:t>moni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60" dirty="0">
                <a:latin typeface="Arial"/>
                <a:cs typeface="Arial"/>
              </a:rPr>
              <a:t>(arā,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35" dirty="0">
                <a:latin typeface="Arial"/>
                <a:cs typeface="Arial"/>
              </a:rPr>
              <a:t>te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55" dirty="0">
                <a:latin typeface="Arial"/>
                <a:cs typeface="Arial"/>
              </a:rPr>
              <a:t>wiki</a:t>
            </a:r>
            <a:r>
              <a:rPr lang="pl-PL" sz="2200" spc="-135" dirty="0">
                <a:latin typeface="Arial"/>
                <a:cs typeface="Arial"/>
              </a:rPr>
              <a:t> </a:t>
            </a:r>
            <a:r>
              <a:rPr lang="pl-PL" sz="2200" spc="-55" dirty="0">
                <a:latin typeface="Arial"/>
                <a:cs typeface="Arial"/>
              </a:rPr>
              <a:t>‘0’)</a:t>
            </a:r>
            <a:endParaRPr lang="pl-PL" sz="2200" dirty="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444500" y="5685040"/>
            <a:ext cx="5804535" cy="9953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5300"/>
              </a:lnSpc>
              <a:spcBef>
                <a:spcPts val="100"/>
              </a:spcBef>
            </a:pPr>
            <a:r>
              <a:rPr sz="2200" spc="-35" dirty="0">
                <a:latin typeface="Arial"/>
                <a:cs typeface="Arial"/>
              </a:rPr>
              <a:t>He</a:t>
            </a:r>
            <a:r>
              <a:rPr sz="2200" spc="-140" dirty="0">
                <a:latin typeface="Arial"/>
                <a:cs typeface="Arial"/>
              </a:rPr>
              <a:t> </a:t>
            </a:r>
            <a:r>
              <a:rPr sz="2200" spc="-65" dirty="0">
                <a:latin typeface="Arial"/>
                <a:cs typeface="Arial"/>
              </a:rPr>
              <a:t>torotika</a:t>
            </a:r>
            <a:r>
              <a:rPr sz="2200" spc="-140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te</a:t>
            </a:r>
            <a:r>
              <a:rPr sz="2200" spc="-140" dirty="0">
                <a:latin typeface="Arial"/>
                <a:cs typeface="Arial"/>
              </a:rPr>
              <a:t> </a:t>
            </a:r>
            <a:r>
              <a:rPr sz="2200" spc="-60" dirty="0">
                <a:latin typeface="Arial"/>
                <a:cs typeface="Arial"/>
              </a:rPr>
              <a:t>rārangi</a:t>
            </a:r>
            <a:r>
              <a:rPr sz="2200" spc="-140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nā</a:t>
            </a:r>
            <a:r>
              <a:rPr sz="2200" spc="-135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te</a:t>
            </a:r>
            <a:r>
              <a:rPr sz="2200" spc="-140" dirty="0">
                <a:latin typeface="Arial"/>
                <a:cs typeface="Arial"/>
              </a:rPr>
              <a:t> </a:t>
            </a:r>
            <a:r>
              <a:rPr sz="2200" spc="-50" dirty="0">
                <a:latin typeface="Arial"/>
                <a:cs typeface="Arial"/>
              </a:rPr>
              <a:t>mea</a:t>
            </a:r>
            <a:r>
              <a:rPr sz="2200" spc="-140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he</a:t>
            </a:r>
            <a:r>
              <a:rPr sz="2200" spc="-140" dirty="0"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808285"/>
                </a:solidFill>
                <a:latin typeface="Arial"/>
                <a:cs typeface="Arial"/>
              </a:rPr>
              <a:t>pūmau</a:t>
            </a:r>
            <a:r>
              <a:rPr sz="2200" spc="-140" dirty="0">
                <a:solidFill>
                  <a:srgbClr val="808285"/>
                </a:solidFill>
                <a:latin typeface="Arial"/>
                <a:cs typeface="Arial"/>
              </a:rPr>
              <a:t> </a:t>
            </a:r>
            <a:r>
              <a:rPr sz="2200" spc="-55" dirty="0">
                <a:latin typeface="Arial"/>
                <a:cs typeface="Arial"/>
              </a:rPr>
              <a:t>tonu</a:t>
            </a:r>
            <a:r>
              <a:rPr sz="2200" spc="-140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te  </a:t>
            </a:r>
            <a:r>
              <a:rPr sz="2200" spc="-55" dirty="0">
                <a:latin typeface="Arial"/>
                <a:cs typeface="Arial"/>
              </a:rPr>
              <a:t>moni </a:t>
            </a:r>
            <a:r>
              <a:rPr sz="2200" spc="-65" dirty="0">
                <a:latin typeface="Arial"/>
                <a:cs typeface="Arial"/>
              </a:rPr>
              <a:t>penapena </a:t>
            </a:r>
            <a:r>
              <a:rPr sz="2200" dirty="0">
                <a:latin typeface="Arial"/>
                <a:cs typeface="Arial"/>
              </a:rPr>
              <a:t>i </a:t>
            </a:r>
            <a:r>
              <a:rPr sz="2200" spc="-35" dirty="0">
                <a:latin typeface="Arial"/>
                <a:cs typeface="Arial"/>
              </a:rPr>
              <a:t>ia</a:t>
            </a:r>
            <a:r>
              <a:rPr sz="2200" spc="-425" dirty="0">
                <a:latin typeface="Arial"/>
                <a:cs typeface="Arial"/>
              </a:rPr>
              <a:t> </a:t>
            </a:r>
            <a:r>
              <a:rPr sz="2200" spc="-60" dirty="0">
                <a:latin typeface="Arial"/>
                <a:cs typeface="Arial"/>
              </a:rPr>
              <a:t>wiki.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05693" y="728764"/>
            <a:ext cx="20802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Arial"/>
                <a:cs typeface="Arial"/>
              </a:rPr>
              <a:t>Rapanga</a:t>
            </a:r>
            <a:r>
              <a:rPr sz="3200" b="1" spc="-9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3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1524393"/>
            <a:ext cx="53784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He </a:t>
            </a:r>
            <a:r>
              <a:rPr sz="2400" dirty="0">
                <a:latin typeface="Arial"/>
                <a:cs typeface="Arial"/>
              </a:rPr>
              <a:t>rapanga </a:t>
            </a:r>
            <a:r>
              <a:rPr sz="2400" spc="-5" dirty="0">
                <a:latin typeface="Arial"/>
                <a:cs typeface="Arial"/>
              </a:rPr>
              <a:t>hei āta whakaaro anō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māu: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05693" y="728764"/>
            <a:ext cx="20802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</a:t>
            </a:r>
            <a:r>
              <a:rPr sz="3200" spc="-90" dirty="0"/>
              <a:t> </a:t>
            </a:r>
            <a:r>
              <a:rPr sz="3200" dirty="0"/>
              <a:t>3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44500" y="1524393"/>
            <a:ext cx="9735185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He </a:t>
            </a:r>
            <a:r>
              <a:rPr sz="2400" dirty="0">
                <a:latin typeface="Arial"/>
                <a:cs typeface="Arial"/>
              </a:rPr>
              <a:t>rapanga </a:t>
            </a:r>
            <a:r>
              <a:rPr sz="2400" spc="-5" dirty="0">
                <a:latin typeface="Arial"/>
                <a:cs typeface="Arial"/>
              </a:rPr>
              <a:t>hei āta whakaaro anō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māu: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Kei te </a:t>
            </a:r>
            <a:r>
              <a:rPr sz="2400" spc="-5" dirty="0">
                <a:latin typeface="Arial"/>
                <a:cs typeface="Arial"/>
              </a:rPr>
              <a:t>penapena </a:t>
            </a:r>
            <a:r>
              <a:rPr sz="2400" dirty="0">
                <a:latin typeface="Arial"/>
                <a:cs typeface="Arial"/>
              </a:rPr>
              <a:t>moni a Poihipi. E </a:t>
            </a:r>
            <a:r>
              <a:rPr sz="2400" spc="-5" dirty="0">
                <a:latin typeface="Arial"/>
                <a:cs typeface="Arial"/>
              </a:rPr>
              <a:t>$60 </a:t>
            </a:r>
            <a:r>
              <a:rPr sz="2400" dirty="0">
                <a:latin typeface="Arial"/>
                <a:cs typeface="Arial"/>
              </a:rPr>
              <a:t>te tarepa (te </a:t>
            </a:r>
            <a:r>
              <a:rPr sz="2400" spc="-5" dirty="0">
                <a:latin typeface="Arial"/>
                <a:cs typeface="Arial"/>
              </a:rPr>
              <a:t>whero) </a:t>
            </a:r>
            <a:r>
              <a:rPr sz="2400" dirty="0">
                <a:latin typeface="Arial"/>
                <a:cs typeface="Arial"/>
              </a:rPr>
              <a:t>o tana </a:t>
            </a:r>
            <a:r>
              <a:rPr sz="2400" spc="-5" dirty="0">
                <a:latin typeface="Arial"/>
                <a:cs typeface="Arial"/>
              </a:rPr>
              <a:t>pūtea  </a:t>
            </a:r>
            <a:r>
              <a:rPr sz="2400" dirty="0">
                <a:latin typeface="Arial"/>
                <a:cs typeface="Arial"/>
              </a:rPr>
              <a:t>i te tīmatanga. Ia </a:t>
            </a:r>
            <a:r>
              <a:rPr sz="2400" spc="-5" dirty="0">
                <a:latin typeface="Arial"/>
                <a:cs typeface="Arial"/>
              </a:rPr>
              <a:t>wiki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whakaurua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$40 </a:t>
            </a:r>
            <a:r>
              <a:rPr sz="2400" dirty="0">
                <a:latin typeface="Arial"/>
                <a:cs typeface="Arial"/>
              </a:rPr>
              <a:t>ki tana </a:t>
            </a:r>
            <a:r>
              <a:rPr sz="2400" spc="-5" dirty="0">
                <a:latin typeface="Arial"/>
                <a:cs typeface="Arial"/>
              </a:rPr>
              <a:t>pūtea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penapena.</a:t>
            </a:r>
            <a:endParaRPr sz="2400">
              <a:latin typeface="Arial"/>
              <a:cs typeface="Arial"/>
            </a:endParaRPr>
          </a:p>
          <a:p>
            <a:pPr marL="12700" marR="581025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hiahia ana </a:t>
            </a:r>
            <a:r>
              <a:rPr sz="2400" dirty="0">
                <a:latin typeface="Arial"/>
                <a:cs typeface="Arial"/>
              </a:rPr>
              <a:t>a Poihipi kia mōhio i te rahi o tana </a:t>
            </a:r>
            <a:r>
              <a:rPr sz="2400" spc="-5" dirty="0">
                <a:latin typeface="Arial"/>
                <a:cs typeface="Arial"/>
              </a:rPr>
              <a:t>pūtea penapena </a:t>
            </a:r>
            <a:r>
              <a:rPr sz="2400" dirty="0">
                <a:latin typeface="Arial"/>
                <a:cs typeface="Arial"/>
              </a:rPr>
              <a:t>i te  </a:t>
            </a:r>
            <a:r>
              <a:rPr sz="2400" spc="-5" dirty="0">
                <a:latin typeface="Arial"/>
                <a:cs typeface="Arial"/>
              </a:rPr>
              <a:t>paunga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ia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wiki.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2589" y="714959"/>
            <a:ext cx="71469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Ngā </a:t>
            </a:r>
            <a:r>
              <a:rPr sz="3600" dirty="0"/>
              <a:t>Whāinga </a:t>
            </a:r>
            <a:r>
              <a:rPr sz="3600" spc="-5" dirty="0"/>
              <a:t>mō tēnei</a:t>
            </a:r>
            <a:r>
              <a:rPr sz="3600" spc="-225" dirty="0"/>
              <a:t> </a:t>
            </a:r>
            <a:r>
              <a:rPr sz="3600" spc="-5" dirty="0"/>
              <a:t>Akoranga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174042" y="1621574"/>
            <a:ext cx="6142990" cy="1585049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2400" dirty="0">
                <a:latin typeface="Arial"/>
                <a:cs typeface="Arial"/>
              </a:rPr>
              <a:t>Kia mōhio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ki:</a:t>
            </a:r>
          </a:p>
          <a:p>
            <a:pPr marL="300355" indent="-287655">
              <a:lnSpc>
                <a:spcPct val="100000"/>
              </a:lnSpc>
              <a:spcBef>
                <a:spcPts val="1215"/>
              </a:spcBef>
              <a:buChar char="•"/>
              <a:tabLst>
                <a:tab pos="300355" algn="l"/>
                <a:tab pos="300990" algn="l"/>
              </a:tabLst>
            </a:pPr>
            <a:r>
              <a:rPr lang="fi-FI" sz="2400" dirty="0">
                <a:latin typeface="Arial"/>
                <a:cs typeface="Arial"/>
              </a:rPr>
              <a:t>te </a:t>
            </a:r>
            <a:r>
              <a:rPr lang="fi-FI" sz="2400" spc="-5" dirty="0">
                <a:latin typeface="Arial"/>
                <a:cs typeface="Arial"/>
              </a:rPr>
              <a:t>whakaatu </a:t>
            </a:r>
            <a:r>
              <a:rPr lang="fi-FI" sz="2400" dirty="0">
                <a:solidFill>
                  <a:srgbClr val="808285"/>
                </a:solidFill>
                <a:latin typeface="Arial"/>
                <a:cs typeface="Arial"/>
              </a:rPr>
              <a:t>pānga</a:t>
            </a:r>
            <a:r>
              <a:rPr lang="fi-FI" sz="2400" dirty="0">
                <a:latin typeface="Arial"/>
                <a:cs typeface="Arial"/>
              </a:rPr>
              <a:t> </a:t>
            </a:r>
            <a:r>
              <a:rPr lang="fi-FI" sz="2400" dirty="0">
                <a:solidFill>
                  <a:srgbClr val="808285"/>
                </a:solidFill>
                <a:latin typeface="Arial"/>
                <a:cs typeface="Arial"/>
              </a:rPr>
              <a:t>rārangi</a:t>
            </a:r>
            <a:r>
              <a:rPr lang="fi-FI" sz="2400" dirty="0">
                <a:latin typeface="Arial"/>
                <a:cs typeface="Arial"/>
              </a:rPr>
              <a:t> ki te </a:t>
            </a:r>
            <a:r>
              <a:rPr lang="fi-FI" sz="2400" dirty="0">
                <a:solidFill>
                  <a:srgbClr val="808285"/>
                </a:solidFill>
                <a:latin typeface="Arial"/>
                <a:cs typeface="Arial"/>
              </a:rPr>
              <a:t>tūtohi</a:t>
            </a:r>
            <a:r>
              <a:rPr lang="fi-FI" sz="2400" spc="-455" dirty="0">
                <a:latin typeface="Arial"/>
                <a:cs typeface="Arial"/>
              </a:rPr>
              <a:t>;</a:t>
            </a:r>
            <a:endParaRPr lang="fi-FI" sz="2400" dirty="0">
              <a:latin typeface="Arial"/>
              <a:cs typeface="Arial"/>
            </a:endParaRPr>
          </a:p>
          <a:p>
            <a:pPr marL="300355" indent="-287655">
              <a:lnSpc>
                <a:spcPct val="100000"/>
              </a:lnSpc>
              <a:spcBef>
                <a:spcPts val="1220"/>
              </a:spcBef>
              <a:buChar char="•"/>
              <a:tabLst>
                <a:tab pos="300355" algn="l"/>
                <a:tab pos="300990" algn="l"/>
              </a:tabLst>
            </a:pPr>
            <a:r>
              <a:rPr sz="2400" dirty="0" err="1">
                <a:latin typeface="Arial"/>
                <a:cs typeface="Arial"/>
              </a:rPr>
              <a:t>te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dirty="0" err="1">
                <a:latin typeface="Arial"/>
                <a:cs typeface="Arial"/>
              </a:rPr>
              <a:t>tuhi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808285"/>
                </a:solidFill>
                <a:latin typeface="Arial"/>
                <a:cs typeface="Arial"/>
              </a:rPr>
              <a:t>whārite</a:t>
            </a:r>
            <a:r>
              <a:rPr lang="mi-NZ" sz="2400" dirty="0">
                <a:solidFill>
                  <a:srgbClr val="808285"/>
                </a:solidFill>
                <a:latin typeface="Arial"/>
                <a:cs typeface="Arial"/>
              </a:rPr>
              <a:t> </a:t>
            </a:r>
            <a:r>
              <a:rPr sz="2400" spc="-5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hei whakaatu pānga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rārangi;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05693" y="728764"/>
            <a:ext cx="20802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</a:t>
            </a:r>
            <a:r>
              <a:rPr sz="3200" spc="-90" dirty="0"/>
              <a:t> </a:t>
            </a:r>
            <a:r>
              <a:rPr sz="3200" dirty="0"/>
              <a:t>3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44500" y="1524393"/>
            <a:ext cx="9735185" cy="5146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He </a:t>
            </a:r>
            <a:r>
              <a:rPr sz="2400" dirty="0">
                <a:latin typeface="Arial"/>
                <a:cs typeface="Arial"/>
              </a:rPr>
              <a:t>rapanga </a:t>
            </a:r>
            <a:r>
              <a:rPr sz="2400" spc="-5" dirty="0">
                <a:latin typeface="Arial"/>
                <a:cs typeface="Arial"/>
              </a:rPr>
              <a:t>hei āta whakaaro anō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māu: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Kei te </a:t>
            </a:r>
            <a:r>
              <a:rPr sz="2400" spc="-5" dirty="0">
                <a:latin typeface="Arial"/>
                <a:cs typeface="Arial"/>
              </a:rPr>
              <a:t>penapena </a:t>
            </a:r>
            <a:r>
              <a:rPr sz="2400" dirty="0">
                <a:latin typeface="Arial"/>
                <a:cs typeface="Arial"/>
              </a:rPr>
              <a:t>moni a Poihipi. E </a:t>
            </a:r>
            <a:r>
              <a:rPr sz="2400" spc="-5" dirty="0">
                <a:latin typeface="Arial"/>
                <a:cs typeface="Arial"/>
              </a:rPr>
              <a:t>$60 </a:t>
            </a:r>
            <a:r>
              <a:rPr sz="2400" dirty="0">
                <a:latin typeface="Arial"/>
                <a:cs typeface="Arial"/>
              </a:rPr>
              <a:t>te tarepa (te </a:t>
            </a:r>
            <a:r>
              <a:rPr sz="2400" spc="-5" dirty="0">
                <a:latin typeface="Arial"/>
                <a:cs typeface="Arial"/>
              </a:rPr>
              <a:t>whero) </a:t>
            </a:r>
            <a:r>
              <a:rPr sz="2400" dirty="0">
                <a:latin typeface="Arial"/>
                <a:cs typeface="Arial"/>
              </a:rPr>
              <a:t>o tana </a:t>
            </a:r>
            <a:r>
              <a:rPr sz="2400" spc="-5" dirty="0">
                <a:latin typeface="Arial"/>
                <a:cs typeface="Arial"/>
              </a:rPr>
              <a:t>pūtea  </a:t>
            </a:r>
            <a:r>
              <a:rPr sz="2400" dirty="0">
                <a:latin typeface="Arial"/>
                <a:cs typeface="Arial"/>
              </a:rPr>
              <a:t>i te tīmatanga. Ia </a:t>
            </a:r>
            <a:r>
              <a:rPr sz="2400" spc="-5" dirty="0">
                <a:latin typeface="Arial"/>
                <a:cs typeface="Arial"/>
              </a:rPr>
              <a:t>wiki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whakaurua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$40 </a:t>
            </a:r>
            <a:r>
              <a:rPr sz="2400" dirty="0">
                <a:latin typeface="Arial"/>
                <a:cs typeface="Arial"/>
              </a:rPr>
              <a:t>ki tana </a:t>
            </a:r>
            <a:r>
              <a:rPr sz="2400" spc="-5" dirty="0">
                <a:latin typeface="Arial"/>
                <a:cs typeface="Arial"/>
              </a:rPr>
              <a:t>pūtea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penapena.</a:t>
            </a:r>
            <a:endParaRPr sz="2400">
              <a:latin typeface="Arial"/>
              <a:cs typeface="Arial"/>
            </a:endParaRPr>
          </a:p>
          <a:p>
            <a:pPr marL="12700" marR="581025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hiahia ana </a:t>
            </a:r>
            <a:r>
              <a:rPr sz="2400" dirty="0">
                <a:latin typeface="Arial"/>
                <a:cs typeface="Arial"/>
              </a:rPr>
              <a:t>a Poihipi kia mōhio i te rahi o tana </a:t>
            </a:r>
            <a:r>
              <a:rPr sz="2400" spc="-5" dirty="0">
                <a:latin typeface="Arial"/>
                <a:cs typeface="Arial"/>
              </a:rPr>
              <a:t>pūtea penapena </a:t>
            </a:r>
            <a:r>
              <a:rPr sz="2400" dirty="0">
                <a:latin typeface="Arial"/>
                <a:cs typeface="Arial"/>
              </a:rPr>
              <a:t>i te  </a:t>
            </a:r>
            <a:r>
              <a:rPr sz="2400" spc="-5" dirty="0">
                <a:latin typeface="Arial"/>
                <a:cs typeface="Arial"/>
              </a:rPr>
              <a:t>paunga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ia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wiki.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Hei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mahi: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Whakaaturia te rahi o te </a:t>
            </a:r>
            <a:r>
              <a:rPr sz="2400" spc="-5" dirty="0">
                <a:latin typeface="Arial"/>
                <a:cs typeface="Arial"/>
              </a:rPr>
              <a:t>pūtea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ia wiki </a:t>
            </a:r>
            <a:r>
              <a:rPr sz="2400" dirty="0">
                <a:latin typeface="Arial"/>
                <a:cs typeface="Arial"/>
              </a:rPr>
              <a:t>ki tētahi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tūtohi.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273050">
              <a:lnSpc>
                <a:spcPct val="100000"/>
              </a:lnSpc>
            </a:pPr>
            <a:r>
              <a:rPr sz="2400" spc="-25" dirty="0">
                <a:latin typeface="Arial"/>
                <a:cs typeface="Arial"/>
              </a:rPr>
              <a:t>Tuhia </a:t>
            </a:r>
            <a:r>
              <a:rPr sz="2400" spc="-5" dirty="0">
                <a:latin typeface="Arial"/>
                <a:cs typeface="Arial"/>
              </a:rPr>
              <a:t>he whārite hei </a:t>
            </a:r>
            <a:r>
              <a:rPr sz="2400" dirty="0">
                <a:latin typeface="Arial"/>
                <a:cs typeface="Arial"/>
              </a:rPr>
              <a:t>tātai i te rahi o te </a:t>
            </a:r>
            <a:r>
              <a:rPr sz="2400" spc="-5" dirty="0">
                <a:latin typeface="Arial"/>
                <a:cs typeface="Arial"/>
              </a:rPr>
              <a:t>pūtea </a:t>
            </a:r>
            <a:r>
              <a:rPr sz="2400" dirty="0">
                <a:latin typeface="Arial"/>
                <a:cs typeface="Arial"/>
              </a:rPr>
              <a:t>me te </a:t>
            </a:r>
            <a:r>
              <a:rPr sz="2400" spc="-5" dirty="0">
                <a:latin typeface="Arial"/>
                <a:cs typeface="Arial"/>
              </a:rPr>
              <a:t>whakamārama anō  hoki.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25" dirty="0">
                <a:latin typeface="Arial"/>
                <a:cs typeface="Arial"/>
              </a:rPr>
              <a:t>Tuhia </a:t>
            </a:r>
            <a:r>
              <a:rPr sz="2400" spc="-5" dirty="0">
                <a:latin typeface="Arial"/>
                <a:cs typeface="Arial"/>
              </a:rPr>
              <a:t>he </a:t>
            </a:r>
            <a:r>
              <a:rPr sz="2400" dirty="0">
                <a:latin typeface="Arial"/>
                <a:cs typeface="Arial"/>
              </a:rPr>
              <a:t>kauwhata rārangi </a:t>
            </a:r>
            <a:r>
              <a:rPr sz="2400" spc="-5" dirty="0">
                <a:latin typeface="Arial"/>
                <a:cs typeface="Arial"/>
              </a:rPr>
              <a:t>hei whakaatu </a:t>
            </a:r>
            <a:r>
              <a:rPr sz="2400" dirty="0">
                <a:latin typeface="Arial"/>
                <a:cs typeface="Arial"/>
              </a:rPr>
              <a:t>i te rahi o te </a:t>
            </a:r>
            <a:r>
              <a:rPr sz="2400" spc="-5" dirty="0">
                <a:latin typeface="Arial"/>
                <a:cs typeface="Arial"/>
              </a:rPr>
              <a:t>pūtea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ia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wiki.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Rapanga 3: </a:t>
            </a:r>
            <a:r>
              <a:rPr spc="-90" dirty="0"/>
              <a:t>Te </a:t>
            </a:r>
            <a:r>
              <a:rPr dirty="0"/>
              <a:t>Tūtohi, te Whārite </a:t>
            </a:r>
            <a:r>
              <a:rPr spc="-5" dirty="0"/>
              <a:t>me </a:t>
            </a:r>
            <a:r>
              <a:rPr dirty="0"/>
              <a:t>te Whakamārama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016342"/>
            <a:ext cx="9825990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7000"/>
              </a:lnSpc>
              <a:spcBef>
                <a:spcPts val="100"/>
              </a:spcBef>
            </a:pPr>
            <a:r>
              <a:rPr sz="2100" spc="-30" dirty="0">
                <a:latin typeface="Arial"/>
                <a:cs typeface="Arial"/>
              </a:rPr>
              <a:t>Kei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penapena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moni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Poihipi.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$60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spc="-25" dirty="0" err="1">
                <a:latin typeface="Arial"/>
                <a:cs typeface="Arial"/>
              </a:rPr>
              <a:t>te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808285"/>
                </a:solidFill>
                <a:latin typeface="Arial"/>
                <a:cs typeface="Arial"/>
              </a:rPr>
              <a:t>tarepa</a:t>
            </a:r>
            <a:r>
              <a:rPr sz="2100" spc="-475" dirty="0">
                <a:solidFill>
                  <a:srgbClr val="808285"/>
                </a:solidFill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(te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whero)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tana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pūtea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spc="-45" dirty="0">
                <a:latin typeface="Arial"/>
                <a:cs typeface="Arial"/>
              </a:rPr>
              <a:t>tīmatanga.  </a:t>
            </a:r>
            <a:r>
              <a:rPr sz="2100" spc="-25" dirty="0">
                <a:latin typeface="Arial"/>
                <a:cs typeface="Arial"/>
              </a:rPr>
              <a:t>Ia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wiki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ka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whakaurua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$40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ki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tana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pūtea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penapena.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hiahia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ana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Poihipi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kia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mōhio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 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rahi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tana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pūtea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penapena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paunga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ia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wiki.</a:t>
            </a:r>
            <a:endParaRPr sz="2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Rapanga 3: </a:t>
            </a:r>
            <a:r>
              <a:rPr spc="-90" dirty="0"/>
              <a:t>Te </a:t>
            </a:r>
            <a:r>
              <a:rPr dirty="0"/>
              <a:t>Tūtohi, te Whārite </a:t>
            </a:r>
            <a:r>
              <a:rPr spc="-5" dirty="0"/>
              <a:t>me </a:t>
            </a:r>
            <a:r>
              <a:rPr dirty="0"/>
              <a:t>te Whakamārama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10206" y="3109785"/>
          <a:ext cx="8617584" cy="94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wiki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pūtea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($)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725" spc="-7" baseline="314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60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725" spc="-7" baseline="314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20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20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60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140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180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44500" y="1016342"/>
            <a:ext cx="9825990" cy="1956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7000"/>
              </a:lnSpc>
              <a:spcBef>
                <a:spcPts val="100"/>
              </a:spcBef>
            </a:pPr>
            <a:r>
              <a:rPr lang="en-NZ" sz="2100" spc="-30" dirty="0">
                <a:latin typeface="Arial"/>
                <a:cs typeface="Arial"/>
              </a:rPr>
              <a:t>Kei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25" dirty="0" err="1">
                <a:latin typeface="Arial"/>
                <a:cs typeface="Arial"/>
              </a:rPr>
              <a:t>te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penapena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35" dirty="0" err="1">
                <a:latin typeface="Arial"/>
                <a:cs typeface="Arial"/>
              </a:rPr>
              <a:t>moni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a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Poihipi</a:t>
            </a:r>
            <a:r>
              <a:rPr lang="en-NZ" sz="2100" spc="-40" dirty="0">
                <a:latin typeface="Arial"/>
                <a:cs typeface="Arial"/>
              </a:rPr>
              <a:t>.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E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30" dirty="0">
                <a:latin typeface="Arial"/>
                <a:cs typeface="Arial"/>
              </a:rPr>
              <a:t>$60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25" dirty="0" err="1">
                <a:latin typeface="Arial"/>
                <a:cs typeface="Arial"/>
              </a:rPr>
              <a:t>te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dirty="0" err="1">
                <a:solidFill>
                  <a:srgbClr val="808285"/>
                </a:solidFill>
                <a:latin typeface="Arial"/>
                <a:cs typeface="Arial"/>
              </a:rPr>
              <a:t>tarepa</a:t>
            </a:r>
            <a:r>
              <a:rPr lang="en-NZ" sz="2100" spc="-475" dirty="0">
                <a:solidFill>
                  <a:srgbClr val="808285"/>
                </a:solidFill>
                <a:latin typeface="Arial"/>
                <a:cs typeface="Arial"/>
              </a:rPr>
              <a:t> </a:t>
            </a:r>
            <a:r>
              <a:rPr lang="en-NZ" sz="2100" spc="-30" dirty="0">
                <a:latin typeface="Arial"/>
                <a:cs typeface="Arial"/>
              </a:rPr>
              <a:t>(</a:t>
            </a:r>
            <a:r>
              <a:rPr lang="en-NZ" sz="2100" spc="-30" dirty="0" err="1">
                <a:latin typeface="Arial"/>
                <a:cs typeface="Arial"/>
              </a:rPr>
              <a:t>te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whero</a:t>
            </a:r>
            <a:r>
              <a:rPr lang="en-NZ" sz="2100" spc="-40" dirty="0">
                <a:latin typeface="Arial"/>
                <a:cs typeface="Arial"/>
              </a:rPr>
              <a:t>)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o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35" dirty="0">
                <a:latin typeface="Arial"/>
                <a:cs typeface="Arial"/>
              </a:rPr>
              <a:t>tana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pūtea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i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25" dirty="0" err="1">
                <a:latin typeface="Arial"/>
                <a:cs typeface="Arial"/>
              </a:rPr>
              <a:t>te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45" dirty="0" err="1">
                <a:latin typeface="Arial"/>
                <a:cs typeface="Arial"/>
              </a:rPr>
              <a:t>tīmatanga</a:t>
            </a:r>
            <a:r>
              <a:rPr lang="en-NZ" sz="2100" spc="-45" dirty="0">
                <a:latin typeface="Arial"/>
                <a:cs typeface="Arial"/>
              </a:rPr>
              <a:t>.  </a:t>
            </a:r>
            <a:r>
              <a:rPr lang="en-NZ" sz="2100" spc="-25" dirty="0" err="1">
                <a:latin typeface="Arial"/>
                <a:cs typeface="Arial"/>
              </a:rPr>
              <a:t>Ia</a:t>
            </a:r>
            <a:r>
              <a:rPr lang="en-NZ" sz="2100" spc="-90" dirty="0">
                <a:latin typeface="Arial"/>
                <a:cs typeface="Arial"/>
              </a:rPr>
              <a:t> </a:t>
            </a:r>
            <a:r>
              <a:rPr lang="en-NZ" sz="2100" spc="-35" dirty="0">
                <a:latin typeface="Arial"/>
                <a:cs typeface="Arial"/>
              </a:rPr>
              <a:t>wiki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25" dirty="0">
                <a:latin typeface="Arial"/>
                <a:cs typeface="Arial"/>
              </a:rPr>
              <a:t>ka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whakaurua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25" dirty="0" err="1">
                <a:latin typeface="Arial"/>
                <a:cs typeface="Arial"/>
              </a:rPr>
              <a:t>te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30" dirty="0">
                <a:latin typeface="Arial"/>
                <a:cs typeface="Arial"/>
              </a:rPr>
              <a:t>$40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25" dirty="0" err="1">
                <a:latin typeface="Arial"/>
                <a:cs typeface="Arial"/>
              </a:rPr>
              <a:t>ki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35" dirty="0">
                <a:latin typeface="Arial"/>
                <a:cs typeface="Arial"/>
              </a:rPr>
              <a:t>tana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pūtea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penapena</a:t>
            </a:r>
            <a:r>
              <a:rPr lang="en-NZ" sz="2100" spc="-40" dirty="0">
                <a:latin typeface="Arial"/>
                <a:cs typeface="Arial"/>
              </a:rPr>
              <a:t>.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E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hiahia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30" dirty="0" err="1">
                <a:latin typeface="Arial"/>
                <a:cs typeface="Arial"/>
              </a:rPr>
              <a:t>ana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Poihipi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30" dirty="0" err="1">
                <a:latin typeface="Arial"/>
                <a:cs typeface="Arial"/>
              </a:rPr>
              <a:t>kia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mōhio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i  </a:t>
            </a:r>
            <a:r>
              <a:rPr lang="en-NZ" sz="2100" spc="-25" dirty="0" err="1">
                <a:latin typeface="Arial"/>
                <a:cs typeface="Arial"/>
              </a:rPr>
              <a:t>te</a:t>
            </a:r>
            <a:r>
              <a:rPr lang="en-NZ" sz="2100" spc="-90" dirty="0">
                <a:latin typeface="Arial"/>
                <a:cs typeface="Arial"/>
              </a:rPr>
              <a:t> </a:t>
            </a:r>
            <a:r>
              <a:rPr lang="en-NZ" sz="2100" spc="-35" dirty="0" err="1">
                <a:latin typeface="Arial"/>
                <a:cs typeface="Arial"/>
              </a:rPr>
              <a:t>rahi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o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35" dirty="0">
                <a:latin typeface="Arial"/>
                <a:cs typeface="Arial"/>
              </a:rPr>
              <a:t>tana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pūtea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penapena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i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25" dirty="0" err="1">
                <a:latin typeface="Arial"/>
                <a:cs typeface="Arial"/>
              </a:rPr>
              <a:t>te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paunga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o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25" dirty="0" err="1">
                <a:latin typeface="Arial"/>
                <a:cs typeface="Arial"/>
              </a:rPr>
              <a:t>ia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>
                <a:latin typeface="Arial"/>
                <a:cs typeface="Arial"/>
              </a:rPr>
              <a:t>wiki.</a:t>
            </a:r>
            <a:endParaRPr lang="en-NZ" sz="2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100" spc="-25" dirty="0">
                <a:latin typeface="Arial"/>
                <a:cs typeface="Arial"/>
              </a:rPr>
              <a:t>Ko te </a:t>
            </a:r>
            <a:r>
              <a:rPr sz="2100" spc="-40" dirty="0">
                <a:latin typeface="Arial"/>
                <a:cs typeface="Arial"/>
              </a:rPr>
              <a:t>tūtohi </a:t>
            </a:r>
            <a:r>
              <a:rPr sz="2100" spc="-30" dirty="0">
                <a:latin typeface="Arial"/>
                <a:cs typeface="Arial"/>
              </a:rPr>
              <a:t>hei </a:t>
            </a:r>
            <a:r>
              <a:rPr sz="2100" spc="-40" dirty="0">
                <a:latin typeface="Arial"/>
                <a:cs typeface="Arial"/>
              </a:rPr>
              <a:t>whakaatu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41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 </a:t>
            </a:r>
            <a:r>
              <a:rPr sz="2100" spc="-40" dirty="0">
                <a:latin typeface="Arial"/>
                <a:cs typeface="Arial"/>
              </a:rPr>
              <a:t>pānga:</a:t>
            </a:r>
            <a:endParaRPr sz="2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Rapanga 3: </a:t>
            </a:r>
            <a:r>
              <a:rPr spc="-90" dirty="0"/>
              <a:t>Te </a:t>
            </a:r>
            <a:r>
              <a:rPr dirty="0"/>
              <a:t>Tūtohi, te Whārite </a:t>
            </a:r>
            <a:r>
              <a:rPr spc="-5" dirty="0"/>
              <a:t>me </a:t>
            </a:r>
            <a:r>
              <a:rPr dirty="0"/>
              <a:t>te Whakamārama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4191330"/>
            <a:ext cx="4349750" cy="83883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2100" spc="-25" dirty="0">
                <a:latin typeface="Arial"/>
                <a:cs typeface="Arial"/>
              </a:rPr>
              <a:t>Ko</a:t>
            </a:r>
            <a:r>
              <a:rPr sz="2100" spc="-9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whārite</a:t>
            </a:r>
            <a:r>
              <a:rPr sz="2100" spc="-95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hei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whakaatu</a:t>
            </a:r>
            <a:r>
              <a:rPr sz="2100" spc="-9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95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pānga: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100" i="1" dirty="0">
                <a:latin typeface="Arial"/>
                <a:cs typeface="Arial"/>
              </a:rPr>
              <a:t>P </a:t>
            </a:r>
            <a:r>
              <a:rPr sz="2100" dirty="0">
                <a:latin typeface="Arial"/>
                <a:cs typeface="Arial"/>
              </a:rPr>
              <a:t>= </a:t>
            </a:r>
            <a:r>
              <a:rPr sz="2100" spc="-30" dirty="0">
                <a:latin typeface="Arial"/>
                <a:cs typeface="Arial"/>
              </a:rPr>
              <a:t>40</a:t>
            </a:r>
            <a:r>
              <a:rPr sz="2100" i="1" spc="-30" dirty="0">
                <a:latin typeface="Arial"/>
                <a:cs typeface="Arial"/>
              </a:rPr>
              <a:t>w </a:t>
            </a:r>
            <a:r>
              <a:rPr sz="2100" dirty="0">
                <a:latin typeface="Arial"/>
                <a:cs typeface="Arial"/>
              </a:rPr>
              <a:t>–</a:t>
            </a:r>
            <a:r>
              <a:rPr sz="2100" spc="-32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60</a:t>
            </a:r>
            <a:endParaRPr sz="2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10206" y="3109810"/>
          <a:ext cx="8617584" cy="94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wiki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pūtea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($)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725" spc="-7" baseline="314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60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725" spc="-7" baseline="314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20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20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60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140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180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500" y="1016368"/>
            <a:ext cx="9825990" cy="1956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7000"/>
              </a:lnSpc>
              <a:spcBef>
                <a:spcPts val="100"/>
              </a:spcBef>
            </a:pPr>
            <a:r>
              <a:rPr lang="en-NZ" sz="2100" spc="-30" dirty="0">
                <a:latin typeface="Arial"/>
                <a:cs typeface="Arial"/>
              </a:rPr>
              <a:t>Kei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25" dirty="0" err="1">
                <a:latin typeface="Arial"/>
                <a:cs typeface="Arial"/>
              </a:rPr>
              <a:t>te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penapena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35" dirty="0" err="1">
                <a:latin typeface="Arial"/>
                <a:cs typeface="Arial"/>
              </a:rPr>
              <a:t>moni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a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Poihipi</a:t>
            </a:r>
            <a:r>
              <a:rPr lang="en-NZ" sz="2100" spc="-40" dirty="0">
                <a:latin typeface="Arial"/>
                <a:cs typeface="Arial"/>
              </a:rPr>
              <a:t>.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E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30" dirty="0">
                <a:latin typeface="Arial"/>
                <a:cs typeface="Arial"/>
              </a:rPr>
              <a:t>$60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25" dirty="0" err="1">
                <a:latin typeface="Arial"/>
                <a:cs typeface="Arial"/>
              </a:rPr>
              <a:t>te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dirty="0" err="1">
                <a:solidFill>
                  <a:srgbClr val="808285"/>
                </a:solidFill>
                <a:latin typeface="Arial"/>
                <a:cs typeface="Arial"/>
              </a:rPr>
              <a:t>tarepa</a:t>
            </a:r>
            <a:r>
              <a:rPr lang="en-NZ" sz="2100" spc="-475" dirty="0">
                <a:solidFill>
                  <a:srgbClr val="808285"/>
                </a:solidFill>
                <a:latin typeface="Arial"/>
                <a:cs typeface="Arial"/>
              </a:rPr>
              <a:t> </a:t>
            </a:r>
            <a:r>
              <a:rPr lang="en-NZ" sz="2100" spc="-30" dirty="0">
                <a:latin typeface="Arial"/>
                <a:cs typeface="Arial"/>
              </a:rPr>
              <a:t>(</a:t>
            </a:r>
            <a:r>
              <a:rPr lang="en-NZ" sz="2100" spc="-30" dirty="0" err="1">
                <a:latin typeface="Arial"/>
                <a:cs typeface="Arial"/>
              </a:rPr>
              <a:t>te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whero</a:t>
            </a:r>
            <a:r>
              <a:rPr lang="en-NZ" sz="2100" spc="-40" dirty="0">
                <a:latin typeface="Arial"/>
                <a:cs typeface="Arial"/>
              </a:rPr>
              <a:t>)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o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35" dirty="0">
                <a:latin typeface="Arial"/>
                <a:cs typeface="Arial"/>
              </a:rPr>
              <a:t>tana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pūtea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i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25" dirty="0" err="1">
                <a:latin typeface="Arial"/>
                <a:cs typeface="Arial"/>
              </a:rPr>
              <a:t>te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45" dirty="0" err="1">
                <a:latin typeface="Arial"/>
                <a:cs typeface="Arial"/>
              </a:rPr>
              <a:t>tīmatanga</a:t>
            </a:r>
            <a:r>
              <a:rPr lang="en-NZ" sz="2100" spc="-45" dirty="0">
                <a:latin typeface="Arial"/>
                <a:cs typeface="Arial"/>
              </a:rPr>
              <a:t>.  </a:t>
            </a:r>
            <a:r>
              <a:rPr lang="en-NZ" sz="2100" spc="-25" dirty="0" err="1">
                <a:latin typeface="Arial"/>
                <a:cs typeface="Arial"/>
              </a:rPr>
              <a:t>Ia</a:t>
            </a:r>
            <a:r>
              <a:rPr lang="en-NZ" sz="2100" spc="-90" dirty="0">
                <a:latin typeface="Arial"/>
                <a:cs typeface="Arial"/>
              </a:rPr>
              <a:t> </a:t>
            </a:r>
            <a:r>
              <a:rPr lang="en-NZ" sz="2100" spc="-35" dirty="0">
                <a:latin typeface="Arial"/>
                <a:cs typeface="Arial"/>
              </a:rPr>
              <a:t>wiki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25" dirty="0">
                <a:latin typeface="Arial"/>
                <a:cs typeface="Arial"/>
              </a:rPr>
              <a:t>ka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whakaurua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25" dirty="0" err="1">
                <a:latin typeface="Arial"/>
                <a:cs typeface="Arial"/>
              </a:rPr>
              <a:t>te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30" dirty="0">
                <a:latin typeface="Arial"/>
                <a:cs typeface="Arial"/>
              </a:rPr>
              <a:t>$40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25" dirty="0" err="1">
                <a:latin typeface="Arial"/>
                <a:cs typeface="Arial"/>
              </a:rPr>
              <a:t>ki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35" dirty="0">
                <a:latin typeface="Arial"/>
                <a:cs typeface="Arial"/>
              </a:rPr>
              <a:t>tana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pūtea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penapena</a:t>
            </a:r>
            <a:r>
              <a:rPr lang="en-NZ" sz="2100" spc="-40" dirty="0">
                <a:latin typeface="Arial"/>
                <a:cs typeface="Arial"/>
              </a:rPr>
              <a:t>.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E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hiahia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30" dirty="0" err="1">
                <a:latin typeface="Arial"/>
                <a:cs typeface="Arial"/>
              </a:rPr>
              <a:t>ana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Poihipi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30" dirty="0" err="1">
                <a:latin typeface="Arial"/>
                <a:cs typeface="Arial"/>
              </a:rPr>
              <a:t>kia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mōhio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i  </a:t>
            </a:r>
            <a:r>
              <a:rPr lang="en-NZ" sz="2100" spc="-25" dirty="0" err="1">
                <a:latin typeface="Arial"/>
                <a:cs typeface="Arial"/>
              </a:rPr>
              <a:t>te</a:t>
            </a:r>
            <a:r>
              <a:rPr lang="en-NZ" sz="2100" spc="-90" dirty="0">
                <a:latin typeface="Arial"/>
                <a:cs typeface="Arial"/>
              </a:rPr>
              <a:t> </a:t>
            </a:r>
            <a:r>
              <a:rPr lang="en-NZ" sz="2100" spc="-35" dirty="0" err="1">
                <a:latin typeface="Arial"/>
                <a:cs typeface="Arial"/>
              </a:rPr>
              <a:t>rahi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o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35" dirty="0">
                <a:latin typeface="Arial"/>
                <a:cs typeface="Arial"/>
              </a:rPr>
              <a:t>tana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pūtea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penapena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i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25" dirty="0" err="1">
                <a:latin typeface="Arial"/>
                <a:cs typeface="Arial"/>
              </a:rPr>
              <a:t>te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paunga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o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25" dirty="0" err="1">
                <a:latin typeface="Arial"/>
                <a:cs typeface="Arial"/>
              </a:rPr>
              <a:t>ia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>
                <a:latin typeface="Arial"/>
                <a:cs typeface="Arial"/>
              </a:rPr>
              <a:t>wiki.</a:t>
            </a:r>
            <a:endParaRPr lang="en-NZ" sz="2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100" spc="-25" dirty="0">
                <a:latin typeface="Arial"/>
                <a:cs typeface="Arial"/>
              </a:rPr>
              <a:t>Ko te </a:t>
            </a:r>
            <a:r>
              <a:rPr sz="2100" spc="-40" dirty="0">
                <a:latin typeface="Arial"/>
                <a:cs typeface="Arial"/>
              </a:rPr>
              <a:t>tūtohi </a:t>
            </a:r>
            <a:r>
              <a:rPr sz="2100" spc="-30" dirty="0">
                <a:latin typeface="Arial"/>
                <a:cs typeface="Arial"/>
              </a:rPr>
              <a:t>hei </a:t>
            </a:r>
            <a:r>
              <a:rPr sz="2100" spc="-40" dirty="0">
                <a:latin typeface="Arial"/>
                <a:cs typeface="Arial"/>
              </a:rPr>
              <a:t>whakaatu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41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 </a:t>
            </a:r>
            <a:r>
              <a:rPr sz="2100" spc="-40" dirty="0">
                <a:latin typeface="Arial"/>
                <a:cs typeface="Arial"/>
              </a:rPr>
              <a:t>pānga:</a:t>
            </a:r>
            <a:endParaRPr sz="2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Rapanga 3: </a:t>
            </a:r>
            <a:r>
              <a:rPr spc="-90" dirty="0"/>
              <a:t>Te </a:t>
            </a:r>
            <a:r>
              <a:rPr dirty="0"/>
              <a:t>Tūtohi, te Whārite </a:t>
            </a:r>
            <a:r>
              <a:rPr spc="-5" dirty="0"/>
              <a:t>me </a:t>
            </a:r>
            <a:r>
              <a:rPr dirty="0"/>
              <a:t>te Whakamārama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4191330"/>
            <a:ext cx="9648825" cy="276923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2100" spc="-25" dirty="0">
                <a:latin typeface="Arial"/>
                <a:cs typeface="Arial"/>
              </a:rPr>
              <a:t>Ko te </a:t>
            </a:r>
            <a:r>
              <a:rPr sz="2100" spc="-40" dirty="0">
                <a:latin typeface="Arial"/>
                <a:cs typeface="Arial"/>
              </a:rPr>
              <a:t>whārite </a:t>
            </a:r>
            <a:r>
              <a:rPr sz="2100" spc="-30" dirty="0">
                <a:latin typeface="Arial"/>
                <a:cs typeface="Arial"/>
              </a:rPr>
              <a:t>hei </a:t>
            </a:r>
            <a:r>
              <a:rPr sz="2100" spc="-40" dirty="0">
                <a:latin typeface="Arial"/>
                <a:cs typeface="Arial"/>
              </a:rPr>
              <a:t>whakaatu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41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 </a:t>
            </a:r>
            <a:r>
              <a:rPr sz="2100" spc="-40" dirty="0">
                <a:latin typeface="Arial"/>
                <a:cs typeface="Arial"/>
              </a:rPr>
              <a:t>pānga: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100" i="1" dirty="0">
                <a:latin typeface="Arial"/>
                <a:cs typeface="Arial"/>
              </a:rPr>
              <a:t>P </a:t>
            </a:r>
            <a:r>
              <a:rPr sz="2100" dirty="0">
                <a:latin typeface="Arial"/>
                <a:cs typeface="Arial"/>
              </a:rPr>
              <a:t>= </a:t>
            </a:r>
            <a:r>
              <a:rPr sz="2100" spc="-30" dirty="0">
                <a:latin typeface="Arial"/>
                <a:cs typeface="Arial"/>
              </a:rPr>
              <a:t>40</a:t>
            </a:r>
            <a:r>
              <a:rPr sz="2100" i="1" spc="-30" dirty="0">
                <a:latin typeface="Arial"/>
                <a:cs typeface="Arial"/>
              </a:rPr>
              <a:t>w </a:t>
            </a:r>
            <a:r>
              <a:rPr sz="2100" dirty="0">
                <a:latin typeface="Arial"/>
                <a:cs typeface="Arial"/>
              </a:rPr>
              <a:t>–</a:t>
            </a:r>
            <a:r>
              <a:rPr sz="2100" spc="-31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60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100" spc="-25" dirty="0">
                <a:latin typeface="Arial"/>
                <a:cs typeface="Arial"/>
              </a:rPr>
              <a:t>Ko te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45" dirty="0">
                <a:latin typeface="Arial"/>
                <a:cs typeface="Arial"/>
              </a:rPr>
              <a:t>whakamārama:</a:t>
            </a:r>
            <a:endParaRPr sz="2100">
              <a:latin typeface="Arial"/>
              <a:cs typeface="Arial"/>
            </a:endParaRPr>
          </a:p>
          <a:p>
            <a:pPr marL="12700" marR="5080" algn="just">
              <a:lnSpc>
                <a:spcPct val="127000"/>
              </a:lnSpc>
            </a:pPr>
            <a:r>
              <a:rPr sz="2100" spc="-45" dirty="0">
                <a:latin typeface="Arial"/>
                <a:cs typeface="Arial"/>
              </a:rPr>
              <a:t>Whakareatia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maha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ngā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wiki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penapena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moni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ana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Poihipi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ki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40,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ka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tango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ai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 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$60,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nā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mea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$40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ka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spc="-45" dirty="0">
                <a:latin typeface="Arial"/>
                <a:cs typeface="Arial"/>
              </a:rPr>
              <a:t>penapenahia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ia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wiki,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ā,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ko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$60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tarepa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tana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pūtea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  </a:t>
            </a:r>
            <a:r>
              <a:rPr sz="2100" spc="-25" dirty="0">
                <a:latin typeface="Arial"/>
                <a:cs typeface="Arial"/>
              </a:rPr>
              <a:t>te </a:t>
            </a:r>
            <a:r>
              <a:rPr sz="2100" spc="-40" dirty="0">
                <a:latin typeface="Arial"/>
                <a:cs typeface="Arial"/>
              </a:rPr>
              <a:t>tīmatanga </a:t>
            </a:r>
            <a:r>
              <a:rPr sz="2100" spc="-35" dirty="0">
                <a:latin typeface="Arial"/>
                <a:cs typeface="Arial"/>
              </a:rPr>
              <a:t>(arā </a:t>
            </a:r>
            <a:r>
              <a:rPr sz="2100" spc="-25" dirty="0">
                <a:latin typeface="Arial"/>
                <a:cs typeface="Arial"/>
              </a:rPr>
              <a:t>te </a:t>
            </a:r>
            <a:r>
              <a:rPr sz="2100" spc="-30" dirty="0">
                <a:latin typeface="Arial"/>
                <a:cs typeface="Arial"/>
              </a:rPr>
              <a:t>$60</a:t>
            </a:r>
            <a:r>
              <a:rPr sz="2100" spc="-305" dirty="0">
                <a:latin typeface="Arial"/>
                <a:cs typeface="Arial"/>
              </a:rPr>
              <a:t> </a:t>
            </a:r>
            <a:r>
              <a:rPr sz="2100" spc="-40" dirty="0">
                <a:latin typeface="Arial"/>
                <a:cs typeface="Arial"/>
              </a:rPr>
              <a:t>tōraro).</a:t>
            </a:r>
            <a:endParaRPr sz="2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10206" y="3109810"/>
          <a:ext cx="8617584" cy="94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wiki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pūtea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($)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725" spc="-7" baseline="314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60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725" spc="-7" baseline="314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20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20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60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140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180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500" y="1016368"/>
            <a:ext cx="9825990" cy="1956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7000"/>
              </a:lnSpc>
              <a:spcBef>
                <a:spcPts val="100"/>
              </a:spcBef>
            </a:pPr>
            <a:r>
              <a:rPr lang="en-NZ" sz="2100" spc="-30" dirty="0">
                <a:latin typeface="Arial"/>
                <a:cs typeface="Arial"/>
              </a:rPr>
              <a:t>Kei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25" dirty="0" err="1">
                <a:latin typeface="Arial"/>
                <a:cs typeface="Arial"/>
              </a:rPr>
              <a:t>te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penapena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35" dirty="0" err="1">
                <a:latin typeface="Arial"/>
                <a:cs typeface="Arial"/>
              </a:rPr>
              <a:t>moni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a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Poihipi</a:t>
            </a:r>
            <a:r>
              <a:rPr lang="en-NZ" sz="2100" spc="-40" dirty="0">
                <a:latin typeface="Arial"/>
                <a:cs typeface="Arial"/>
              </a:rPr>
              <a:t>.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E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30" dirty="0">
                <a:latin typeface="Arial"/>
                <a:cs typeface="Arial"/>
              </a:rPr>
              <a:t>$60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25" dirty="0" err="1">
                <a:latin typeface="Arial"/>
                <a:cs typeface="Arial"/>
              </a:rPr>
              <a:t>te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dirty="0" err="1">
                <a:solidFill>
                  <a:srgbClr val="808285"/>
                </a:solidFill>
                <a:latin typeface="Arial"/>
                <a:cs typeface="Arial"/>
              </a:rPr>
              <a:t>tarepa</a:t>
            </a:r>
            <a:r>
              <a:rPr lang="en-NZ" sz="2100" spc="-475" dirty="0">
                <a:solidFill>
                  <a:srgbClr val="808285"/>
                </a:solidFill>
                <a:latin typeface="Arial"/>
                <a:cs typeface="Arial"/>
              </a:rPr>
              <a:t> </a:t>
            </a:r>
            <a:r>
              <a:rPr lang="en-NZ" sz="2100" spc="-30" dirty="0">
                <a:latin typeface="Arial"/>
                <a:cs typeface="Arial"/>
              </a:rPr>
              <a:t>(</a:t>
            </a:r>
            <a:r>
              <a:rPr lang="en-NZ" sz="2100" spc="-30" dirty="0" err="1">
                <a:latin typeface="Arial"/>
                <a:cs typeface="Arial"/>
              </a:rPr>
              <a:t>te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whero</a:t>
            </a:r>
            <a:r>
              <a:rPr lang="en-NZ" sz="2100" spc="-40" dirty="0">
                <a:latin typeface="Arial"/>
                <a:cs typeface="Arial"/>
              </a:rPr>
              <a:t>)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o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35" dirty="0">
                <a:latin typeface="Arial"/>
                <a:cs typeface="Arial"/>
              </a:rPr>
              <a:t>tana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pūtea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i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25" dirty="0" err="1">
                <a:latin typeface="Arial"/>
                <a:cs typeface="Arial"/>
              </a:rPr>
              <a:t>te</a:t>
            </a:r>
            <a:r>
              <a:rPr lang="en-NZ" sz="2100" spc="-80" dirty="0">
                <a:latin typeface="Arial"/>
                <a:cs typeface="Arial"/>
              </a:rPr>
              <a:t> </a:t>
            </a:r>
            <a:r>
              <a:rPr lang="en-NZ" sz="2100" spc="-45" dirty="0" err="1">
                <a:latin typeface="Arial"/>
                <a:cs typeface="Arial"/>
              </a:rPr>
              <a:t>tīmatanga</a:t>
            </a:r>
            <a:r>
              <a:rPr lang="en-NZ" sz="2100" spc="-45" dirty="0">
                <a:latin typeface="Arial"/>
                <a:cs typeface="Arial"/>
              </a:rPr>
              <a:t>.  </a:t>
            </a:r>
            <a:r>
              <a:rPr lang="en-NZ" sz="2100" spc="-25" dirty="0" err="1">
                <a:latin typeface="Arial"/>
                <a:cs typeface="Arial"/>
              </a:rPr>
              <a:t>Ia</a:t>
            </a:r>
            <a:r>
              <a:rPr lang="en-NZ" sz="2100" spc="-90" dirty="0">
                <a:latin typeface="Arial"/>
                <a:cs typeface="Arial"/>
              </a:rPr>
              <a:t> </a:t>
            </a:r>
            <a:r>
              <a:rPr lang="en-NZ" sz="2100" spc="-35" dirty="0">
                <a:latin typeface="Arial"/>
                <a:cs typeface="Arial"/>
              </a:rPr>
              <a:t>wiki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25" dirty="0">
                <a:latin typeface="Arial"/>
                <a:cs typeface="Arial"/>
              </a:rPr>
              <a:t>ka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whakaurua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25" dirty="0" err="1">
                <a:latin typeface="Arial"/>
                <a:cs typeface="Arial"/>
              </a:rPr>
              <a:t>te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30" dirty="0">
                <a:latin typeface="Arial"/>
                <a:cs typeface="Arial"/>
              </a:rPr>
              <a:t>$40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25" dirty="0" err="1">
                <a:latin typeface="Arial"/>
                <a:cs typeface="Arial"/>
              </a:rPr>
              <a:t>ki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35" dirty="0">
                <a:latin typeface="Arial"/>
                <a:cs typeface="Arial"/>
              </a:rPr>
              <a:t>tana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pūtea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penapena</a:t>
            </a:r>
            <a:r>
              <a:rPr lang="en-NZ" sz="2100" spc="-40" dirty="0">
                <a:latin typeface="Arial"/>
                <a:cs typeface="Arial"/>
              </a:rPr>
              <a:t>.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E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hiahia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30" dirty="0" err="1">
                <a:latin typeface="Arial"/>
                <a:cs typeface="Arial"/>
              </a:rPr>
              <a:t>ana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Poihipi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30" dirty="0" err="1">
                <a:latin typeface="Arial"/>
                <a:cs typeface="Arial"/>
              </a:rPr>
              <a:t>kia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mōhio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i  </a:t>
            </a:r>
            <a:r>
              <a:rPr lang="en-NZ" sz="2100" spc="-25" dirty="0" err="1">
                <a:latin typeface="Arial"/>
                <a:cs typeface="Arial"/>
              </a:rPr>
              <a:t>te</a:t>
            </a:r>
            <a:r>
              <a:rPr lang="en-NZ" sz="2100" spc="-90" dirty="0">
                <a:latin typeface="Arial"/>
                <a:cs typeface="Arial"/>
              </a:rPr>
              <a:t> </a:t>
            </a:r>
            <a:r>
              <a:rPr lang="en-NZ" sz="2100" spc="-35" dirty="0" err="1">
                <a:latin typeface="Arial"/>
                <a:cs typeface="Arial"/>
              </a:rPr>
              <a:t>rahi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o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35" dirty="0">
                <a:latin typeface="Arial"/>
                <a:cs typeface="Arial"/>
              </a:rPr>
              <a:t>tana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pūtea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penapena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i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25" dirty="0" err="1">
                <a:latin typeface="Arial"/>
                <a:cs typeface="Arial"/>
              </a:rPr>
              <a:t>te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 err="1">
                <a:latin typeface="Arial"/>
                <a:cs typeface="Arial"/>
              </a:rPr>
              <a:t>paunga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dirty="0">
                <a:latin typeface="Arial"/>
                <a:cs typeface="Arial"/>
              </a:rPr>
              <a:t>o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25" dirty="0" err="1">
                <a:latin typeface="Arial"/>
                <a:cs typeface="Arial"/>
              </a:rPr>
              <a:t>ia</a:t>
            </a:r>
            <a:r>
              <a:rPr lang="en-NZ" sz="2100" spc="-85" dirty="0">
                <a:latin typeface="Arial"/>
                <a:cs typeface="Arial"/>
              </a:rPr>
              <a:t> </a:t>
            </a:r>
            <a:r>
              <a:rPr lang="en-NZ" sz="2100" spc="-40" dirty="0">
                <a:latin typeface="Arial"/>
                <a:cs typeface="Arial"/>
              </a:rPr>
              <a:t>wiki.</a:t>
            </a:r>
            <a:endParaRPr lang="en-NZ" sz="2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100" spc="-25" dirty="0">
                <a:latin typeface="Arial"/>
                <a:cs typeface="Arial"/>
              </a:rPr>
              <a:t>Ko te </a:t>
            </a:r>
            <a:r>
              <a:rPr sz="2100" spc="-40" dirty="0">
                <a:latin typeface="Arial"/>
                <a:cs typeface="Arial"/>
              </a:rPr>
              <a:t>tūtohi </a:t>
            </a:r>
            <a:r>
              <a:rPr sz="2100" spc="-30" dirty="0">
                <a:latin typeface="Arial"/>
                <a:cs typeface="Arial"/>
              </a:rPr>
              <a:t>hei </a:t>
            </a:r>
            <a:r>
              <a:rPr sz="2100" spc="-40" dirty="0">
                <a:latin typeface="Arial"/>
                <a:cs typeface="Arial"/>
              </a:rPr>
              <a:t>whakaatu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41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 </a:t>
            </a:r>
            <a:r>
              <a:rPr sz="2100" spc="-40" dirty="0">
                <a:latin typeface="Arial"/>
                <a:cs typeface="Arial"/>
              </a:rPr>
              <a:t>pānga:</a:t>
            </a:r>
            <a:endParaRPr sz="2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3313" y="728789"/>
            <a:ext cx="48044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3: </a:t>
            </a:r>
            <a:r>
              <a:rPr sz="3200" spc="-120" dirty="0"/>
              <a:t>Te</a:t>
            </a:r>
            <a:r>
              <a:rPr sz="3200" spc="-90" dirty="0"/>
              <a:t> </a:t>
            </a:r>
            <a:r>
              <a:rPr sz="3200" spc="-5" dirty="0"/>
              <a:t>Kauwhata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6684238" y="1704022"/>
            <a:ext cx="3550920" cy="4409440"/>
          </a:xfrm>
          <a:custGeom>
            <a:avLst/>
            <a:gdLst/>
            <a:ahLst/>
            <a:cxnLst/>
            <a:rect l="l" t="t" r="r" b="b"/>
            <a:pathLst>
              <a:path w="3550920" h="4409440">
                <a:moveTo>
                  <a:pt x="0" y="4409376"/>
                </a:moveTo>
                <a:lnTo>
                  <a:pt x="3550564" y="4409376"/>
                </a:lnTo>
                <a:lnTo>
                  <a:pt x="3550564" y="0"/>
                </a:lnTo>
                <a:lnTo>
                  <a:pt x="0" y="0"/>
                </a:lnTo>
                <a:lnTo>
                  <a:pt x="0" y="44093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85813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4751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85813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24751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85813" y="238347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24751" y="238347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85813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24751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85813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24751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63688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02639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041576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380514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719451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058402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397339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075214" y="1705584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63688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702639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041576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80514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058402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397339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736277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75214" y="2044522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363688" y="2383459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702639" y="238347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41576" y="238347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736277" y="238347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075214" y="2383472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363688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702639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41576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719451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058402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397339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736277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075214" y="2722410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363688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702639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041576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380514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719451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058402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397339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736277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075214" y="3061347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685813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024751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685813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024751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85813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024751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685813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024751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685813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024751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685813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024751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685813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024751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685813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024751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363688" y="475606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702639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041576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380514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719451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058402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97339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736277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075214" y="4756073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24"/>
                </a:moveTo>
                <a:lnTo>
                  <a:pt x="0" y="338924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363688" y="509499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702639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041576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380514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719451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058402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97339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075214" y="5095011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24"/>
                </a:moveTo>
                <a:lnTo>
                  <a:pt x="0" y="338924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363688" y="543393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702639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041576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380514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719451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058402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736277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075214" y="5433948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24"/>
                </a:moveTo>
                <a:lnTo>
                  <a:pt x="0" y="338924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363688" y="57728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702639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041576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380514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719451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058402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397339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736277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0075214" y="5772886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24"/>
                </a:moveTo>
                <a:lnTo>
                  <a:pt x="0" y="338924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363688" y="44171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702639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041576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380514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719451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058402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397339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9736277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0075214" y="4417123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24"/>
                </a:moveTo>
                <a:lnTo>
                  <a:pt x="0" y="338924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363688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702639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041576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380514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719451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9058402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397339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736277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0075214" y="4078173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363688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702639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041576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380514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719451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9058402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0075214" y="3739235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363688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702639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380514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719451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9058402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9397339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9736277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0075214" y="3400297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9736277" y="509499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9397339" y="543393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9736277" y="17056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363688" y="2087295"/>
            <a:ext cx="0" cy="3686175"/>
          </a:xfrm>
          <a:custGeom>
            <a:avLst/>
            <a:gdLst/>
            <a:ahLst/>
            <a:cxnLst/>
            <a:rect l="l" t="t" r="r" b="b"/>
            <a:pathLst>
              <a:path h="3686175">
                <a:moveTo>
                  <a:pt x="0" y="0"/>
                </a:moveTo>
                <a:lnTo>
                  <a:pt x="0" y="3685590"/>
                </a:lnTo>
              </a:path>
            </a:pathLst>
          </a:custGeom>
          <a:ln w="12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363688" y="4078173"/>
            <a:ext cx="2033905" cy="0"/>
          </a:xfrm>
          <a:custGeom>
            <a:avLst/>
            <a:gdLst/>
            <a:ahLst/>
            <a:cxnLst/>
            <a:rect l="l" t="t" r="r" b="b"/>
            <a:pathLst>
              <a:path w="2033904">
                <a:moveTo>
                  <a:pt x="0" y="0"/>
                </a:moveTo>
                <a:lnTo>
                  <a:pt x="2033651" y="0"/>
                </a:lnTo>
              </a:path>
            </a:pathLst>
          </a:custGeom>
          <a:ln w="12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9377184" y="4055033"/>
            <a:ext cx="76200" cy="46355"/>
          </a:xfrm>
          <a:custGeom>
            <a:avLst/>
            <a:gdLst/>
            <a:ahLst/>
            <a:cxnLst/>
            <a:rect l="l" t="t" r="r" b="b"/>
            <a:pathLst>
              <a:path w="76200" h="46354">
                <a:moveTo>
                  <a:pt x="761" y="0"/>
                </a:moveTo>
                <a:lnTo>
                  <a:pt x="0" y="520"/>
                </a:lnTo>
                <a:lnTo>
                  <a:pt x="13741" y="23139"/>
                </a:lnTo>
                <a:lnTo>
                  <a:pt x="0" y="45872"/>
                </a:lnTo>
                <a:lnTo>
                  <a:pt x="761" y="46266"/>
                </a:lnTo>
                <a:lnTo>
                  <a:pt x="37642" y="31610"/>
                </a:lnTo>
                <a:lnTo>
                  <a:pt x="76187" y="23139"/>
                </a:lnTo>
                <a:lnTo>
                  <a:pt x="37642" y="14655"/>
                </a:lnTo>
                <a:lnTo>
                  <a:pt x="7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7202322" y="3964438"/>
            <a:ext cx="10287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7078796" y="4303832"/>
            <a:ext cx="22669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20" dirty="0">
                <a:latin typeface="Trebuchet MS"/>
                <a:cs typeface="Trebuchet MS"/>
              </a:rPr>
              <a:t>-20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7078796" y="4638707"/>
            <a:ext cx="22669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20" dirty="0">
                <a:latin typeface="Trebuchet MS"/>
                <a:cs typeface="Trebuchet MS"/>
              </a:rPr>
              <a:t>-40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7078796" y="4973582"/>
            <a:ext cx="22669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20" dirty="0">
                <a:latin typeface="Trebuchet MS"/>
                <a:cs typeface="Trebuchet MS"/>
              </a:rPr>
              <a:t>-60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7078796" y="5308457"/>
            <a:ext cx="22669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20" dirty="0">
                <a:latin typeface="Trebuchet MS"/>
                <a:cs typeface="Trebuchet MS"/>
              </a:rPr>
              <a:t>-80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7125043" y="3625345"/>
            <a:ext cx="18034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20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7125043" y="3290470"/>
            <a:ext cx="18034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40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7125043" y="2937518"/>
            <a:ext cx="18034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60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7125043" y="2611832"/>
            <a:ext cx="18034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80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7047764" y="2272438"/>
            <a:ext cx="25781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100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9059970" y="4084447"/>
            <a:ext cx="335915" cy="3314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5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9397339" y="3739235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115570">
              <a:lnSpc>
                <a:spcPts val="810"/>
              </a:lnSpc>
            </a:pPr>
            <a:r>
              <a:rPr sz="1150" spc="-20" dirty="0">
                <a:latin typeface="Trebuchet MS"/>
                <a:cs typeface="Trebuchet MS"/>
              </a:rPr>
              <a:t>wik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9736277" y="3739235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ts val="810"/>
              </a:lnSpc>
            </a:pPr>
            <a:r>
              <a:rPr sz="1150" spc="-55" dirty="0">
                <a:latin typeface="Trebuchet MS"/>
                <a:cs typeface="Trebuchet MS"/>
              </a:rPr>
              <a:t>i</a:t>
            </a:r>
            <a:r>
              <a:rPr sz="1150" spc="-120" dirty="0">
                <a:latin typeface="Trebuchet MS"/>
                <a:cs typeface="Trebuchet MS"/>
              </a:rPr>
              <a:t> </a:t>
            </a:r>
            <a:r>
              <a:rPr sz="1150" spc="-55" dirty="0">
                <a:latin typeface="Trebuchet MS"/>
                <a:cs typeface="Trebuchet MS"/>
              </a:rPr>
              <a:t>(w)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6843621" y="2300759"/>
            <a:ext cx="207010" cy="58737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150" spc="-15" dirty="0">
                <a:latin typeface="Trebuchet MS"/>
                <a:cs typeface="Trebuchet MS"/>
              </a:rPr>
              <a:t>putea</a:t>
            </a:r>
            <a:r>
              <a:rPr sz="1150" spc="-155" dirty="0">
                <a:latin typeface="Trebuchet MS"/>
                <a:cs typeface="Trebuchet MS"/>
              </a:rPr>
              <a:t> </a:t>
            </a:r>
            <a:r>
              <a:rPr sz="1150" spc="-60" dirty="0">
                <a:latin typeface="Trebuchet MS"/>
                <a:cs typeface="Trebuchet MS"/>
              </a:rPr>
              <a:t>($)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7369962" y="4757642"/>
            <a:ext cx="331470" cy="33591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>
              <a:lnSpc>
                <a:spcPts val="840"/>
              </a:lnSpc>
            </a:pPr>
            <a:r>
              <a:rPr sz="1150" b="1" spc="30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7646693" y="4054533"/>
            <a:ext cx="1124585" cy="44704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370"/>
              </a:spcBef>
              <a:tabLst>
                <a:tab pos="355600" algn="l"/>
                <a:tab pos="694690" algn="l"/>
                <a:tab pos="1033780" algn="l"/>
              </a:tabLst>
            </a:pPr>
            <a:r>
              <a:rPr sz="1150" spc="5" dirty="0">
                <a:latin typeface="Trebuchet MS"/>
                <a:cs typeface="Trebuchet MS"/>
              </a:rPr>
              <a:t>1	2	3	4</a:t>
            </a:r>
            <a:endParaRPr sz="11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150" b="1" spc="30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8041576" y="3400291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5"/>
              </a:spcBef>
            </a:pPr>
            <a:r>
              <a:rPr sz="1150" b="1" spc="30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8380514" y="2722410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ts val="819"/>
              </a:lnSpc>
            </a:pPr>
            <a:r>
              <a:rPr sz="1150" b="1" spc="30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8719451" y="2044522"/>
            <a:ext cx="339090" cy="339090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ts val="805"/>
              </a:lnSpc>
            </a:pPr>
            <a:r>
              <a:rPr sz="1150" b="1" spc="30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7363688" y="2238400"/>
            <a:ext cx="1431290" cy="2858135"/>
          </a:xfrm>
          <a:custGeom>
            <a:avLst/>
            <a:gdLst/>
            <a:ahLst/>
            <a:cxnLst/>
            <a:rect l="l" t="t" r="r" b="b"/>
            <a:pathLst>
              <a:path w="1431290" h="2858135">
                <a:moveTo>
                  <a:pt x="0" y="2857982"/>
                </a:moveTo>
                <a:lnTo>
                  <a:pt x="1431086" y="0"/>
                </a:lnTo>
              </a:path>
            </a:pathLst>
          </a:custGeom>
          <a:ln w="12547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 txBox="1"/>
          <p:nvPr/>
        </p:nvSpPr>
        <p:spPr>
          <a:xfrm>
            <a:off x="8380514" y="2383466"/>
            <a:ext cx="3771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R="21590"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algn="r">
              <a:lnSpc>
                <a:spcPts val="1085"/>
              </a:lnSpc>
            </a:pPr>
            <a:r>
              <a:rPr sz="1150" spc="-15" dirty="0">
                <a:latin typeface="Trebuchet MS"/>
                <a:cs typeface="Trebuchet MS"/>
              </a:rPr>
              <a:t>P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8719451" y="2383466"/>
            <a:ext cx="339090" cy="339090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50165">
              <a:lnSpc>
                <a:spcPts val="1085"/>
              </a:lnSpc>
            </a:pPr>
            <a:r>
              <a:rPr sz="1150" spc="100" dirty="0">
                <a:latin typeface="Trebuchet MS"/>
                <a:cs typeface="Trebuchet MS"/>
              </a:rPr>
              <a:t>=</a:t>
            </a:r>
            <a:r>
              <a:rPr sz="1150" spc="-165" dirty="0">
                <a:latin typeface="Trebuchet MS"/>
                <a:cs typeface="Trebuchet MS"/>
              </a:rPr>
              <a:t> </a:t>
            </a:r>
            <a:r>
              <a:rPr sz="1150" spc="5" dirty="0">
                <a:latin typeface="Trebuchet MS"/>
                <a:cs typeface="Trebuchet MS"/>
              </a:rPr>
              <a:t>40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9397339" y="2383466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>
              <a:lnSpc>
                <a:spcPts val="1085"/>
              </a:lnSpc>
            </a:pPr>
            <a:r>
              <a:rPr sz="1150" spc="5" dirty="0">
                <a:latin typeface="Trebuchet MS"/>
                <a:cs typeface="Trebuchet MS"/>
              </a:rPr>
              <a:t>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9058395" y="2383466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>
              <a:lnSpc>
                <a:spcPts val="1085"/>
              </a:lnSpc>
            </a:pPr>
            <a:r>
              <a:rPr sz="1150" spc="15" dirty="0">
                <a:latin typeface="Trebuchet MS"/>
                <a:cs typeface="Trebuchet MS"/>
              </a:rPr>
              <a:t>w </a:t>
            </a:r>
            <a:r>
              <a:rPr sz="1150" spc="-60" dirty="0">
                <a:latin typeface="Trebuchet MS"/>
                <a:cs typeface="Trebuchet MS"/>
              </a:rPr>
              <a:t>-</a:t>
            </a:r>
            <a:r>
              <a:rPr sz="1150" spc="-260" dirty="0">
                <a:latin typeface="Trebuchet MS"/>
                <a:cs typeface="Trebuchet MS"/>
              </a:rPr>
              <a:t> </a:t>
            </a:r>
            <a:r>
              <a:rPr sz="1150" spc="5" dirty="0">
                <a:latin typeface="Trebuchet MS"/>
                <a:cs typeface="Trebuchet MS"/>
              </a:rPr>
              <a:t>6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44500" y="1453578"/>
            <a:ext cx="5598160" cy="1066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2300"/>
              </a:lnSpc>
              <a:spcBef>
                <a:spcPts val="100"/>
              </a:spcBef>
            </a:pPr>
            <a:r>
              <a:rPr sz="2400" spc="-35" dirty="0">
                <a:latin typeface="Arial"/>
                <a:cs typeface="Arial"/>
              </a:rPr>
              <a:t>Āta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tirohia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kauwhata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whakaatu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ana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  </a:t>
            </a:r>
            <a:r>
              <a:rPr sz="2400" spc="-45" dirty="0">
                <a:latin typeface="Arial"/>
                <a:cs typeface="Arial"/>
              </a:rPr>
              <a:t>penapena </a:t>
            </a:r>
            <a:r>
              <a:rPr sz="2400" spc="-40" dirty="0">
                <a:latin typeface="Arial"/>
                <a:cs typeface="Arial"/>
              </a:rPr>
              <a:t>moni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Poihipi.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444500" y="2954413"/>
            <a:ext cx="4039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45" dirty="0">
                <a:latin typeface="Arial"/>
                <a:cs typeface="Arial"/>
              </a:rPr>
              <a:t>Tīmata </a:t>
            </a:r>
            <a:r>
              <a:rPr sz="2400" spc="-35" dirty="0">
                <a:latin typeface="Arial"/>
                <a:cs typeface="Arial"/>
              </a:rPr>
              <a:t>ana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5" dirty="0">
                <a:latin typeface="Arial"/>
                <a:cs typeface="Arial"/>
              </a:rPr>
              <a:t>kauwhata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4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hea?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3313" y="728789"/>
            <a:ext cx="48044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3: </a:t>
            </a:r>
            <a:r>
              <a:rPr sz="3200" spc="-120" dirty="0"/>
              <a:t>Te</a:t>
            </a:r>
            <a:r>
              <a:rPr sz="3200" spc="-90" dirty="0"/>
              <a:t> </a:t>
            </a:r>
            <a:r>
              <a:rPr sz="3200" spc="-5" dirty="0"/>
              <a:t>Kauwhata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6684238" y="1704022"/>
            <a:ext cx="3550920" cy="4409440"/>
          </a:xfrm>
          <a:custGeom>
            <a:avLst/>
            <a:gdLst/>
            <a:ahLst/>
            <a:cxnLst/>
            <a:rect l="l" t="t" r="r" b="b"/>
            <a:pathLst>
              <a:path w="3550920" h="4409440">
                <a:moveTo>
                  <a:pt x="0" y="4409376"/>
                </a:moveTo>
                <a:lnTo>
                  <a:pt x="3550564" y="4409376"/>
                </a:lnTo>
                <a:lnTo>
                  <a:pt x="3550564" y="0"/>
                </a:lnTo>
                <a:lnTo>
                  <a:pt x="0" y="0"/>
                </a:lnTo>
                <a:lnTo>
                  <a:pt x="0" y="44093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85813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4751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85813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24751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85813" y="238347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24751" y="238347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85813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24751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85813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24751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63688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02639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041576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380514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719451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058402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397339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075214" y="1705584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63688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702639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041576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80514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058402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397339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736277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75214" y="2044522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363688" y="2383459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702639" y="238347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41576" y="238347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736277" y="238347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075214" y="2383472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363688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702639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41576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719451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058402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397339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736277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075214" y="2722410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363688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702639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041576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380514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719451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058402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397339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736277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075214" y="3061347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685813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024751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685813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024751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85813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024751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685813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024751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685813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024751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685813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024751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685813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024751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685813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024751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363688" y="475606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702639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041576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380514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719451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058402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97339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736277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075214" y="4756073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24"/>
                </a:moveTo>
                <a:lnTo>
                  <a:pt x="0" y="338924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363688" y="509499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702639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041576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380514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719451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058402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97339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075214" y="5095011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24"/>
                </a:moveTo>
                <a:lnTo>
                  <a:pt x="0" y="338924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363688" y="543393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702639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041576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380514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719451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058402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736277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075214" y="5433948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24"/>
                </a:moveTo>
                <a:lnTo>
                  <a:pt x="0" y="338924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363688" y="57728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702639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041576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380514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719451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058402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397339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736277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0075214" y="5772886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24"/>
                </a:moveTo>
                <a:lnTo>
                  <a:pt x="0" y="338924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363688" y="44171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041576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380514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719451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058402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397339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736277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0075214" y="4417123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24"/>
                </a:moveTo>
                <a:lnTo>
                  <a:pt x="0" y="338924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363688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702639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041576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380514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719451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058402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9397339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736277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0075214" y="4078173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363688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702639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041576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380514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719451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9058402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0075214" y="3739235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363688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702639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380514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719451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9058402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9397339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9736277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0075214" y="3400297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9736277" y="509499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9397339" y="543393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9736277" y="17056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363688" y="2087295"/>
            <a:ext cx="0" cy="3686175"/>
          </a:xfrm>
          <a:custGeom>
            <a:avLst/>
            <a:gdLst/>
            <a:ahLst/>
            <a:cxnLst/>
            <a:rect l="l" t="t" r="r" b="b"/>
            <a:pathLst>
              <a:path h="3686175">
                <a:moveTo>
                  <a:pt x="0" y="0"/>
                </a:moveTo>
                <a:lnTo>
                  <a:pt x="0" y="3685590"/>
                </a:lnTo>
              </a:path>
            </a:pathLst>
          </a:custGeom>
          <a:ln w="12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363688" y="4078173"/>
            <a:ext cx="2033905" cy="0"/>
          </a:xfrm>
          <a:custGeom>
            <a:avLst/>
            <a:gdLst/>
            <a:ahLst/>
            <a:cxnLst/>
            <a:rect l="l" t="t" r="r" b="b"/>
            <a:pathLst>
              <a:path w="2033904">
                <a:moveTo>
                  <a:pt x="0" y="0"/>
                </a:moveTo>
                <a:lnTo>
                  <a:pt x="2033651" y="0"/>
                </a:lnTo>
              </a:path>
            </a:pathLst>
          </a:custGeom>
          <a:ln w="12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9377184" y="4055033"/>
            <a:ext cx="76200" cy="46355"/>
          </a:xfrm>
          <a:custGeom>
            <a:avLst/>
            <a:gdLst/>
            <a:ahLst/>
            <a:cxnLst/>
            <a:rect l="l" t="t" r="r" b="b"/>
            <a:pathLst>
              <a:path w="76200" h="46354">
                <a:moveTo>
                  <a:pt x="761" y="0"/>
                </a:moveTo>
                <a:lnTo>
                  <a:pt x="0" y="520"/>
                </a:lnTo>
                <a:lnTo>
                  <a:pt x="13741" y="23139"/>
                </a:lnTo>
                <a:lnTo>
                  <a:pt x="0" y="45872"/>
                </a:lnTo>
                <a:lnTo>
                  <a:pt x="761" y="46266"/>
                </a:lnTo>
                <a:lnTo>
                  <a:pt x="37642" y="31610"/>
                </a:lnTo>
                <a:lnTo>
                  <a:pt x="76187" y="23139"/>
                </a:lnTo>
                <a:lnTo>
                  <a:pt x="37642" y="14655"/>
                </a:lnTo>
                <a:lnTo>
                  <a:pt x="7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 txBox="1"/>
          <p:nvPr/>
        </p:nvSpPr>
        <p:spPr>
          <a:xfrm>
            <a:off x="7202322" y="3964438"/>
            <a:ext cx="10287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7078796" y="4303832"/>
            <a:ext cx="22669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20" dirty="0">
                <a:latin typeface="Trebuchet MS"/>
                <a:cs typeface="Trebuchet MS"/>
              </a:rPr>
              <a:t>-20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7078796" y="4638707"/>
            <a:ext cx="22669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20" dirty="0">
                <a:latin typeface="Trebuchet MS"/>
                <a:cs typeface="Trebuchet MS"/>
              </a:rPr>
              <a:t>-40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7078796" y="4973582"/>
            <a:ext cx="22669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20" dirty="0">
                <a:latin typeface="Trebuchet MS"/>
                <a:cs typeface="Trebuchet MS"/>
              </a:rPr>
              <a:t>-60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7078796" y="5308457"/>
            <a:ext cx="22669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20" dirty="0">
                <a:latin typeface="Trebuchet MS"/>
                <a:cs typeface="Trebuchet MS"/>
              </a:rPr>
              <a:t>-80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7125043" y="3625345"/>
            <a:ext cx="18034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20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7125043" y="3290470"/>
            <a:ext cx="18034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40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7125043" y="2937518"/>
            <a:ext cx="18034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60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7125043" y="2611832"/>
            <a:ext cx="18034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80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7047764" y="2272438"/>
            <a:ext cx="25781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100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7652889" y="4084348"/>
            <a:ext cx="111823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49885" algn="l"/>
                <a:tab pos="688340" algn="l"/>
                <a:tab pos="1027430" algn="l"/>
              </a:tabLst>
            </a:pPr>
            <a:r>
              <a:rPr sz="1150" spc="5" dirty="0">
                <a:latin typeface="Trebuchet MS"/>
                <a:cs typeface="Trebuchet MS"/>
              </a:rPr>
              <a:t>1	2	3	4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9059970" y="4084447"/>
            <a:ext cx="335915" cy="3314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5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9397339" y="3739235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115570">
              <a:lnSpc>
                <a:spcPts val="810"/>
              </a:lnSpc>
            </a:pPr>
            <a:r>
              <a:rPr sz="1150" spc="-20" dirty="0">
                <a:latin typeface="Trebuchet MS"/>
                <a:cs typeface="Trebuchet MS"/>
              </a:rPr>
              <a:t>wik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9736277" y="3739235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ts val="810"/>
              </a:lnSpc>
            </a:pPr>
            <a:r>
              <a:rPr sz="1150" spc="-55" dirty="0">
                <a:latin typeface="Trebuchet MS"/>
                <a:cs typeface="Trebuchet MS"/>
              </a:rPr>
              <a:t>i</a:t>
            </a:r>
            <a:r>
              <a:rPr sz="1150" spc="-120" dirty="0">
                <a:latin typeface="Trebuchet MS"/>
                <a:cs typeface="Trebuchet MS"/>
              </a:rPr>
              <a:t> </a:t>
            </a:r>
            <a:r>
              <a:rPr sz="1150" spc="-55" dirty="0">
                <a:latin typeface="Trebuchet MS"/>
                <a:cs typeface="Trebuchet MS"/>
              </a:rPr>
              <a:t>(w)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6843621" y="2300759"/>
            <a:ext cx="207010" cy="58737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150" spc="-15" dirty="0">
                <a:latin typeface="Trebuchet MS"/>
                <a:cs typeface="Trebuchet MS"/>
              </a:rPr>
              <a:t>putea</a:t>
            </a:r>
            <a:r>
              <a:rPr sz="1150" spc="-155" dirty="0">
                <a:latin typeface="Trebuchet MS"/>
                <a:cs typeface="Trebuchet MS"/>
              </a:rPr>
              <a:t> </a:t>
            </a:r>
            <a:r>
              <a:rPr sz="1150" spc="-60" dirty="0">
                <a:latin typeface="Trebuchet MS"/>
                <a:cs typeface="Trebuchet MS"/>
              </a:rPr>
              <a:t>($)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7369962" y="4757642"/>
            <a:ext cx="331470" cy="33591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>
              <a:lnSpc>
                <a:spcPts val="840"/>
              </a:lnSpc>
            </a:pPr>
            <a:r>
              <a:rPr sz="1150" b="1" spc="30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7702632" y="4417117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55"/>
              </a:lnSpc>
            </a:pPr>
            <a:r>
              <a:rPr sz="1150" b="1" spc="30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8041576" y="3400291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5"/>
              </a:spcBef>
            </a:pPr>
            <a:r>
              <a:rPr sz="1150" b="1" spc="30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8380514" y="2722410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ts val="819"/>
              </a:lnSpc>
            </a:pPr>
            <a:r>
              <a:rPr sz="1150" b="1" spc="30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8719451" y="2044522"/>
            <a:ext cx="339090" cy="339090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ts val="805"/>
              </a:lnSpc>
            </a:pPr>
            <a:r>
              <a:rPr sz="1150" b="1" spc="30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7363688" y="2238400"/>
            <a:ext cx="1431290" cy="2858135"/>
          </a:xfrm>
          <a:custGeom>
            <a:avLst/>
            <a:gdLst/>
            <a:ahLst/>
            <a:cxnLst/>
            <a:rect l="l" t="t" r="r" b="b"/>
            <a:pathLst>
              <a:path w="1431290" h="2858135">
                <a:moveTo>
                  <a:pt x="0" y="2857982"/>
                </a:moveTo>
                <a:lnTo>
                  <a:pt x="1431086" y="0"/>
                </a:lnTo>
              </a:path>
            </a:pathLst>
          </a:custGeom>
          <a:ln w="12547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 txBox="1"/>
          <p:nvPr/>
        </p:nvSpPr>
        <p:spPr>
          <a:xfrm>
            <a:off x="8380514" y="2383466"/>
            <a:ext cx="3771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R="21590"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algn="r">
              <a:lnSpc>
                <a:spcPts val="1085"/>
              </a:lnSpc>
            </a:pPr>
            <a:r>
              <a:rPr sz="1150" spc="-15" dirty="0">
                <a:latin typeface="Trebuchet MS"/>
                <a:cs typeface="Trebuchet MS"/>
              </a:rPr>
              <a:t>P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8719451" y="2383466"/>
            <a:ext cx="339090" cy="339090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50165">
              <a:lnSpc>
                <a:spcPts val="1085"/>
              </a:lnSpc>
            </a:pPr>
            <a:r>
              <a:rPr sz="1150" spc="100" dirty="0">
                <a:latin typeface="Trebuchet MS"/>
                <a:cs typeface="Trebuchet MS"/>
              </a:rPr>
              <a:t>=</a:t>
            </a:r>
            <a:r>
              <a:rPr sz="1150" spc="-165" dirty="0">
                <a:latin typeface="Trebuchet MS"/>
                <a:cs typeface="Trebuchet MS"/>
              </a:rPr>
              <a:t> </a:t>
            </a:r>
            <a:r>
              <a:rPr sz="1150" spc="5" dirty="0">
                <a:latin typeface="Trebuchet MS"/>
                <a:cs typeface="Trebuchet MS"/>
              </a:rPr>
              <a:t>40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9397339" y="2383466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>
              <a:lnSpc>
                <a:spcPts val="1085"/>
              </a:lnSpc>
            </a:pPr>
            <a:r>
              <a:rPr sz="1150" spc="5" dirty="0">
                <a:latin typeface="Trebuchet MS"/>
                <a:cs typeface="Trebuchet MS"/>
              </a:rPr>
              <a:t>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9058395" y="2383466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>
              <a:lnSpc>
                <a:spcPts val="1085"/>
              </a:lnSpc>
            </a:pPr>
            <a:r>
              <a:rPr sz="1150" spc="15" dirty="0">
                <a:latin typeface="Trebuchet MS"/>
                <a:cs typeface="Trebuchet MS"/>
              </a:rPr>
              <a:t>w </a:t>
            </a:r>
            <a:r>
              <a:rPr sz="1150" spc="-60" dirty="0">
                <a:latin typeface="Trebuchet MS"/>
                <a:cs typeface="Trebuchet MS"/>
              </a:rPr>
              <a:t>-</a:t>
            </a:r>
            <a:r>
              <a:rPr sz="1150" spc="-260" dirty="0">
                <a:latin typeface="Trebuchet MS"/>
                <a:cs typeface="Trebuchet MS"/>
              </a:rPr>
              <a:t> </a:t>
            </a:r>
            <a:r>
              <a:rPr sz="1150" spc="5" dirty="0">
                <a:latin typeface="Trebuchet MS"/>
                <a:cs typeface="Trebuchet MS"/>
              </a:rPr>
              <a:t>6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44500" y="1453578"/>
            <a:ext cx="5598160" cy="1066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2300"/>
              </a:lnSpc>
              <a:spcBef>
                <a:spcPts val="100"/>
              </a:spcBef>
            </a:pPr>
            <a:r>
              <a:rPr sz="2400" spc="-35" dirty="0">
                <a:latin typeface="Arial"/>
                <a:cs typeface="Arial"/>
              </a:rPr>
              <a:t>Āta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tirohia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kauwhata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whakaatu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ana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  </a:t>
            </a:r>
            <a:r>
              <a:rPr sz="2400" spc="-45" dirty="0">
                <a:latin typeface="Arial"/>
                <a:cs typeface="Arial"/>
              </a:rPr>
              <a:t>penapena </a:t>
            </a:r>
            <a:r>
              <a:rPr sz="2400" spc="-40" dirty="0">
                <a:latin typeface="Arial"/>
                <a:cs typeface="Arial"/>
              </a:rPr>
              <a:t>moni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Poihipi.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444500" y="2954413"/>
            <a:ext cx="4039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45" dirty="0">
                <a:latin typeface="Arial"/>
                <a:cs typeface="Arial"/>
              </a:rPr>
              <a:t>Tīmata </a:t>
            </a:r>
            <a:r>
              <a:rPr sz="2400" spc="-35" dirty="0">
                <a:latin typeface="Arial"/>
                <a:cs typeface="Arial"/>
              </a:rPr>
              <a:t>ana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5" dirty="0">
                <a:latin typeface="Arial"/>
                <a:cs typeface="Arial"/>
              </a:rPr>
              <a:t>kauwhata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4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hea?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444500" y="3624282"/>
            <a:ext cx="5756910" cy="15352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2600"/>
              </a:lnSpc>
              <a:spcBef>
                <a:spcPts val="100"/>
              </a:spcBef>
            </a:pPr>
            <a:r>
              <a:rPr sz="2400" spc="-25" dirty="0">
                <a:latin typeface="Arial"/>
                <a:cs typeface="Arial"/>
              </a:rPr>
              <a:t>He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40" dirty="0" err="1">
                <a:latin typeface="Arial"/>
                <a:cs typeface="Arial"/>
              </a:rPr>
              <a:t>āhua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808285"/>
                </a:solidFill>
                <a:latin typeface="Arial"/>
                <a:cs typeface="Arial"/>
              </a:rPr>
              <a:t>poupou</a:t>
            </a:r>
            <a:r>
              <a:rPr sz="2400" spc="-105" dirty="0">
                <a:solidFill>
                  <a:srgbClr val="808285"/>
                </a:solidFill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piki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haere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kauwhata  </a:t>
            </a:r>
            <a:r>
              <a:rPr sz="2400" spc="-35" dirty="0">
                <a:latin typeface="Arial"/>
                <a:cs typeface="Arial"/>
              </a:rPr>
              <a:t>(</a:t>
            </a:r>
            <a:r>
              <a:rPr sz="2400" spc="-35" dirty="0" err="1">
                <a:latin typeface="Arial"/>
                <a:cs typeface="Arial"/>
              </a:rPr>
              <a:t>te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808285"/>
                </a:solidFill>
                <a:latin typeface="Arial"/>
                <a:cs typeface="Arial"/>
              </a:rPr>
              <a:t>rōnaki</a:t>
            </a:r>
            <a:r>
              <a:rPr lang="mi-NZ" sz="2400" dirty="0">
                <a:solidFill>
                  <a:srgbClr val="808285"/>
                </a:solidFill>
                <a:latin typeface="Arial"/>
                <a:cs typeface="Arial"/>
              </a:rPr>
              <a:t> </a:t>
            </a:r>
            <a:r>
              <a:rPr sz="2400" spc="-5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5" dirty="0">
                <a:latin typeface="Arial"/>
                <a:cs typeface="Arial"/>
              </a:rPr>
              <a:t>rārangi). </a:t>
            </a:r>
            <a:r>
              <a:rPr sz="2400" spc="-25" dirty="0">
                <a:latin typeface="Arial"/>
                <a:cs typeface="Arial"/>
              </a:rPr>
              <a:t>He </a:t>
            </a:r>
            <a:r>
              <a:rPr sz="2400" spc="-35" dirty="0">
                <a:latin typeface="Arial"/>
                <a:cs typeface="Arial"/>
              </a:rPr>
              <a:t>aha</a:t>
            </a:r>
            <a:r>
              <a:rPr sz="2400" spc="-49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ai?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3313" y="728789"/>
            <a:ext cx="48044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3: </a:t>
            </a:r>
            <a:r>
              <a:rPr sz="3200" spc="-120" dirty="0"/>
              <a:t>Te</a:t>
            </a:r>
            <a:r>
              <a:rPr sz="3200" spc="-90" dirty="0"/>
              <a:t> </a:t>
            </a:r>
            <a:r>
              <a:rPr sz="3200" spc="-5" dirty="0"/>
              <a:t>Kauwhata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6684238" y="1704022"/>
            <a:ext cx="3550920" cy="4409440"/>
          </a:xfrm>
          <a:custGeom>
            <a:avLst/>
            <a:gdLst/>
            <a:ahLst/>
            <a:cxnLst/>
            <a:rect l="l" t="t" r="r" b="b"/>
            <a:pathLst>
              <a:path w="3550920" h="4409440">
                <a:moveTo>
                  <a:pt x="0" y="4409376"/>
                </a:moveTo>
                <a:lnTo>
                  <a:pt x="3550564" y="4409376"/>
                </a:lnTo>
                <a:lnTo>
                  <a:pt x="3550564" y="0"/>
                </a:lnTo>
                <a:lnTo>
                  <a:pt x="0" y="0"/>
                </a:lnTo>
                <a:lnTo>
                  <a:pt x="0" y="44093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85813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4751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85813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24751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85813" y="238347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24751" y="238347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85813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24751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85813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24751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63688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02639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041576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380514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719451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058402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397339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075214" y="1705584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63688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702639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041576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80514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058402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397339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736277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75214" y="2044522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363688" y="2383459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702639" y="238347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41576" y="238347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736277" y="238347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075214" y="2383472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363688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702639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41576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719451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058402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397339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736277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075214" y="2722410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363688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702639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041576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380514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719451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058402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397339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736277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075214" y="3061347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685813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024751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685813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024751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85813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024751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685813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024751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685813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024751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685813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024751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685813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024751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685813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024751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363688" y="475606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702639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041576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380514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719451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058402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97339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736277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075214" y="4756073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24"/>
                </a:moveTo>
                <a:lnTo>
                  <a:pt x="0" y="338924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363688" y="509499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702639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041576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380514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719451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058402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97339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075214" y="5095011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24"/>
                </a:moveTo>
                <a:lnTo>
                  <a:pt x="0" y="338924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363688" y="543393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702639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041576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380514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719451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058402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736277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075214" y="5433948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24"/>
                </a:moveTo>
                <a:lnTo>
                  <a:pt x="0" y="338924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363688" y="57728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702639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041576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380514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719451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058402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397339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736277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0075214" y="5772886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24"/>
                </a:moveTo>
                <a:lnTo>
                  <a:pt x="0" y="338924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363688" y="44171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702639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041576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380514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719451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058402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397339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9736277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0075214" y="4417123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24"/>
                </a:moveTo>
                <a:lnTo>
                  <a:pt x="0" y="338924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363688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702639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041576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380514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719451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9058402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397339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736277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0075214" y="4078173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363688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702639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041576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380514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719451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9058402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0075214" y="3739235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363688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702639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380514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719451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9058402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9397339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9736277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0075214" y="3400297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9736277" y="509499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9397339" y="543393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9736277" y="17056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363688" y="2087295"/>
            <a:ext cx="0" cy="3686175"/>
          </a:xfrm>
          <a:custGeom>
            <a:avLst/>
            <a:gdLst/>
            <a:ahLst/>
            <a:cxnLst/>
            <a:rect l="l" t="t" r="r" b="b"/>
            <a:pathLst>
              <a:path h="3686175">
                <a:moveTo>
                  <a:pt x="0" y="0"/>
                </a:moveTo>
                <a:lnTo>
                  <a:pt x="0" y="3685590"/>
                </a:lnTo>
              </a:path>
            </a:pathLst>
          </a:custGeom>
          <a:ln w="12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363688" y="4078173"/>
            <a:ext cx="2033905" cy="0"/>
          </a:xfrm>
          <a:custGeom>
            <a:avLst/>
            <a:gdLst/>
            <a:ahLst/>
            <a:cxnLst/>
            <a:rect l="l" t="t" r="r" b="b"/>
            <a:pathLst>
              <a:path w="2033904">
                <a:moveTo>
                  <a:pt x="0" y="0"/>
                </a:moveTo>
                <a:lnTo>
                  <a:pt x="2033651" y="0"/>
                </a:lnTo>
              </a:path>
            </a:pathLst>
          </a:custGeom>
          <a:ln w="12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9377184" y="4055033"/>
            <a:ext cx="76200" cy="46355"/>
          </a:xfrm>
          <a:custGeom>
            <a:avLst/>
            <a:gdLst/>
            <a:ahLst/>
            <a:cxnLst/>
            <a:rect l="l" t="t" r="r" b="b"/>
            <a:pathLst>
              <a:path w="76200" h="46354">
                <a:moveTo>
                  <a:pt x="761" y="0"/>
                </a:moveTo>
                <a:lnTo>
                  <a:pt x="0" y="520"/>
                </a:lnTo>
                <a:lnTo>
                  <a:pt x="13741" y="23139"/>
                </a:lnTo>
                <a:lnTo>
                  <a:pt x="0" y="45872"/>
                </a:lnTo>
                <a:lnTo>
                  <a:pt x="761" y="46266"/>
                </a:lnTo>
                <a:lnTo>
                  <a:pt x="37642" y="31610"/>
                </a:lnTo>
                <a:lnTo>
                  <a:pt x="76187" y="23139"/>
                </a:lnTo>
                <a:lnTo>
                  <a:pt x="37642" y="14655"/>
                </a:lnTo>
                <a:lnTo>
                  <a:pt x="7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7202322" y="3964438"/>
            <a:ext cx="10287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7078796" y="4303832"/>
            <a:ext cx="22669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20" dirty="0">
                <a:latin typeface="Trebuchet MS"/>
                <a:cs typeface="Trebuchet MS"/>
              </a:rPr>
              <a:t>-20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7078796" y="4638707"/>
            <a:ext cx="22669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20" dirty="0">
                <a:latin typeface="Trebuchet MS"/>
                <a:cs typeface="Trebuchet MS"/>
              </a:rPr>
              <a:t>-40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7078796" y="4973582"/>
            <a:ext cx="22669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20" dirty="0">
                <a:latin typeface="Trebuchet MS"/>
                <a:cs typeface="Trebuchet MS"/>
              </a:rPr>
              <a:t>-60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7078796" y="5308457"/>
            <a:ext cx="22669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20" dirty="0">
                <a:latin typeface="Trebuchet MS"/>
                <a:cs typeface="Trebuchet MS"/>
              </a:rPr>
              <a:t>-80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7125043" y="3625345"/>
            <a:ext cx="18034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20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7125043" y="3290470"/>
            <a:ext cx="18034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40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7125043" y="2937518"/>
            <a:ext cx="18034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60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7125043" y="2611832"/>
            <a:ext cx="18034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80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7026319" y="2046090"/>
            <a:ext cx="331470" cy="33591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33655">
              <a:lnSpc>
                <a:spcPts val="725"/>
              </a:lnSpc>
            </a:pPr>
            <a:r>
              <a:rPr sz="1150" spc="5" dirty="0">
                <a:latin typeface="Trebuchet MS"/>
                <a:cs typeface="Trebuchet MS"/>
              </a:rPr>
              <a:t>100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9059970" y="4084447"/>
            <a:ext cx="335915" cy="3314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5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9397339" y="3739235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115570">
              <a:lnSpc>
                <a:spcPts val="810"/>
              </a:lnSpc>
            </a:pPr>
            <a:r>
              <a:rPr sz="1150" spc="-20" dirty="0">
                <a:latin typeface="Trebuchet MS"/>
                <a:cs typeface="Trebuchet MS"/>
              </a:rPr>
              <a:t>wik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9736277" y="3739235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ts val="810"/>
              </a:lnSpc>
            </a:pPr>
            <a:r>
              <a:rPr sz="1150" spc="-55" dirty="0">
                <a:latin typeface="Trebuchet MS"/>
                <a:cs typeface="Trebuchet MS"/>
              </a:rPr>
              <a:t>i</a:t>
            </a:r>
            <a:r>
              <a:rPr sz="1150" spc="-120" dirty="0">
                <a:latin typeface="Trebuchet MS"/>
                <a:cs typeface="Trebuchet MS"/>
              </a:rPr>
              <a:t> </a:t>
            </a:r>
            <a:r>
              <a:rPr sz="1150" spc="-55" dirty="0">
                <a:latin typeface="Trebuchet MS"/>
                <a:cs typeface="Trebuchet MS"/>
              </a:rPr>
              <a:t>(w)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6843621" y="2300759"/>
            <a:ext cx="207010" cy="58737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150" spc="-15" dirty="0">
                <a:latin typeface="Trebuchet MS"/>
                <a:cs typeface="Trebuchet MS"/>
              </a:rPr>
              <a:t>putea</a:t>
            </a:r>
            <a:r>
              <a:rPr sz="1150" spc="-155" dirty="0">
                <a:latin typeface="Trebuchet MS"/>
                <a:cs typeface="Trebuchet MS"/>
              </a:rPr>
              <a:t> </a:t>
            </a:r>
            <a:r>
              <a:rPr sz="1150" spc="-60" dirty="0">
                <a:latin typeface="Trebuchet MS"/>
                <a:cs typeface="Trebuchet MS"/>
              </a:rPr>
              <a:t>($)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7369962" y="4757642"/>
            <a:ext cx="331470" cy="33591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>
              <a:lnSpc>
                <a:spcPts val="840"/>
              </a:lnSpc>
            </a:pPr>
            <a:r>
              <a:rPr sz="1150" b="1" spc="30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7646693" y="4054533"/>
            <a:ext cx="1124585" cy="44704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370"/>
              </a:spcBef>
              <a:tabLst>
                <a:tab pos="355600" algn="l"/>
                <a:tab pos="694690" algn="l"/>
                <a:tab pos="1033780" algn="l"/>
              </a:tabLst>
            </a:pPr>
            <a:r>
              <a:rPr sz="1150" spc="5" dirty="0">
                <a:latin typeface="Trebuchet MS"/>
                <a:cs typeface="Trebuchet MS"/>
              </a:rPr>
              <a:t>1	2	3	4</a:t>
            </a:r>
            <a:endParaRPr sz="11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150" b="1" spc="30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8041576" y="3400291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5"/>
              </a:spcBef>
            </a:pPr>
            <a:r>
              <a:rPr sz="1150" b="1" spc="30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8380514" y="2722410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ts val="819"/>
              </a:lnSpc>
            </a:pPr>
            <a:r>
              <a:rPr sz="1150" b="1" spc="30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8719451" y="2044522"/>
            <a:ext cx="339090" cy="339090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ts val="805"/>
              </a:lnSpc>
            </a:pPr>
            <a:r>
              <a:rPr sz="1150" b="1" spc="30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7363688" y="2238400"/>
            <a:ext cx="1431290" cy="2858135"/>
          </a:xfrm>
          <a:custGeom>
            <a:avLst/>
            <a:gdLst/>
            <a:ahLst/>
            <a:cxnLst/>
            <a:rect l="l" t="t" r="r" b="b"/>
            <a:pathLst>
              <a:path w="1431290" h="2858135">
                <a:moveTo>
                  <a:pt x="0" y="2857982"/>
                </a:moveTo>
                <a:lnTo>
                  <a:pt x="1431086" y="0"/>
                </a:lnTo>
              </a:path>
            </a:pathLst>
          </a:custGeom>
          <a:ln w="12547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 txBox="1"/>
          <p:nvPr/>
        </p:nvSpPr>
        <p:spPr>
          <a:xfrm>
            <a:off x="8380514" y="2383466"/>
            <a:ext cx="3771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R="21590"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algn="r">
              <a:lnSpc>
                <a:spcPts val="1085"/>
              </a:lnSpc>
            </a:pPr>
            <a:r>
              <a:rPr sz="1150" spc="-15" dirty="0">
                <a:latin typeface="Trebuchet MS"/>
                <a:cs typeface="Trebuchet MS"/>
              </a:rPr>
              <a:t>P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8719451" y="2383466"/>
            <a:ext cx="339090" cy="339090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50165">
              <a:lnSpc>
                <a:spcPts val="1085"/>
              </a:lnSpc>
            </a:pPr>
            <a:r>
              <a:rPr sz="1150" spc="100" dirty="0">
                <a:latin typeface="Trebuchet MS"/>
                <a:cs typeface="Trebuchet MS"/>
              </a:rPr>
              <a:t>=</a:t>
            </a:r>
            <a:r>
              <a:rPr sz="1150" spc="-165" dirty="0">
                <a:latin typeface="Trebuchet MS"/>
                <a:cs typeface="Trebuchet MS"/>
              </a:rPr>
              <a:t> </a:t>
            </a:r>
            <a:r>
              <a:rPr sz="1150" spc="5" dirty="0">
                <a:latin typeface="Trebuchet MS"/>
                <a:cs typeface="Trebuchet MS"/>
              </a:rPr>
              <a:t>40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9397339" y="2383466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>
              <a:lnSpc>
                <a:spcPts val="1085"/>
              </a:lnSpc>
            </a:pPr>
            <a:r>
              <a:rPr sz="1150" spc="5" dirty="0">
                <a:latin typeface="Trebuchet MS"/>
                <a:cs typeface="Trebuchet MS"/>
              </a:rPr>
              <a:t>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9058395" y="2383466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>
              <a:lnSpc>
                <a:spcPts val="1085"/>
              </a:lnSpc>
            </a:pPr>
            <a:r>
              <a:rPr sz="1150" spc="15" dirty="0">
                <a:latin typeface="Trebuchet MS"/>
                <a:cs typeface="Trebuchet MS"/>
              </a:rPr>
              <a:t>w </a:t>
            </a:r>
            <a:r>
              <a:rPr sz="1150" spc="-60" dirty="0">
                <a:latin typeface="Trebuchet MS"/>
                <a:cs typeface="Trebuchet MS"/>
              </a:rPr>
              <a:t>-</a:t>
            </a:r>
            <a:r>
              <a:rPr sz="1150" spc="-260" dirty="0">
                <a:latin typeface="Trebuchet MS"/>
                <a:cs typeface="Trebuchet MS"/>
              </a:rPr>
              <a:t> </a:t>
            </a:r>
            <a:r>
              <a:rPr sz="1150" spc="5" dirty="0">
                <a:latin typeface="Trebuchet MS"/>
                <a:cs typeface="Trebuchet MS"/>
              </a:rPr>
              <a:t>6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44500" y="1504175"/>
            <a:ext cx="5720715" cy="190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28499"/>
              </a:lnSpc>
              <a:spcBef>
                <a:spcPts val="100"/>
              </a:spcBef>
            </a:pPr>
            <a:r>
              <a:rPr sz="2400" spc="-45" dirty="0">
                <a:latin typeface="Arial"/>
                <a:cs typeface="Arial"/>
              </a:rPr>
              <a:t>Tīmata </a:t>
            </a:r>
            <a:r>
              <a:rPr sz="2400" spc="-35" dirty="0">
                <a:latin typeface="Arial"/>
                <a:cs typeface="Arial"/>
              </a:rPr>
              <a:t>ana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5" dirty="0">
                <a:latin typeface="Arial"/>
                <a:cs typeface="Arial"/>
              </a:rPr>
              <a:t>kauwhata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5" dirty="0">
                <a:latin typeface="Arial"/>
                <a:cs typeface="Arial"/>
              </a:rPr>
              <a:t>pūwāhi </a:t>
            </a:r>
            <a:r>
              <a:rPr sz="2400" spc="-40" dirty="0">
                <a:latin typeface="Arial"/>
                <a:cs typeface="Arial"/>
              </a:rPr>
              <a:t>(0,</a:t>
            </a:r>
            <a:r>
              <a:rPr sz="2100" spc="-60" baseline="31746" dirty="0">
                <a:latin typeface="Arial"/>
                <a:cs typeface="Arial"/>
              </a:rPr>
              <a:t>-</a:t>
            </a:r>
            <a:r>
              <a:rPr sz="2400" spc="-40" dirty="0">
                <a:latin typeface="Arial"/>
                <a:cs typeface="Arial"/>
              </a:rPr>
              <a:t>60).  Koirā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40" dirty="0">
                <a:latin typeface="Arial"/>
                <a:cs typeface="Arial"/>
              </a:rPr>
              <a:t>tohu </a:t>
            </a:r>
            <a:r>
              <a:rPr sz="2400" spc="-35" dirty="0">
                <a:latin typeface="Arial"/>
                <a:cs typeface="Arial"/>
              </a:rPr>
              <a:t>ana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5" dirty="0">
                <a:latin typeface="Arial"/>
                <a:cs typeface="Arial"/>
              </a:rPr>
              <a:t>tarepa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pūtea </a:t>
            </a:r>
            <a:r>
              <a:rPr sz="2400" dirty="0">
                <a:latin typeface="Arial"/>
                <a:cs typeface="Arial"/>
              </a:rPr>
              <a:t>a  </a:t>
            </a:r>
            <a:r>
              <a:rPr sz="2400" spc="-45" dirty="0">
                <a:latin typeface="Arial"/>
                <a:cs typeface="Arial"/>
              </a:rPr>
              <a:t>Poihipi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(mā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$60)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mua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tana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tīmatanga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ki  te </a:t>
            </a:r>
            <a:r>
              <a:rPr sz="2400" spc="-45" dirty="0">
                <a:latin typeface="Arial"/>
                <a:cs typeface="Arial"/>
              </a:rPr>
              <a:t>penapena </a:t>
            </a:r>
            <a:r>
              <a:rPr sz="2400" spc="-40" dirty="0">
                <a:latin typeface="Arial"/>
                <a:cs typeface="Arial"/>
              </a:rPr>
              <a:t>moni (arā,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wiki</a:t>
            </a:r>
            <a:r>
              <a:rPr sz="2400" spc="-44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‘0’)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3313" y="728789"/>
            <a:ext cx="48044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3: </a:t>
            </a:r>
            <a:r>
              <a:rPr sz="3200" spc="-120" dirty="0"/>
              <a:t>Te</a:t>
            </a:r>
            <a:r>
              <a:rPr sz="3200" spc="-90" dirty="0"/>
              <a:t> </a:t>
            </a:r>
            <a:r>
              <a:rPr sz="3200" spc="-5" dirty="0"/>
              <a:t>Kauwhata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6684238" y="1704022"/>
            <a:ext cx="3550920" cy="4409440"/>
          </a:xfrm>
          <a:custGeom>
            <a:avLst/>
            <a:gdLst/>
            <a:ahLst/>
            <a:cxnLst/>
            <a:rect l="l" t="t" r="r" b="b"/>
            <a:pathLst>
              <a:path w="3550920" h="4409440">
                <a:moveTo>
                  <a:pt x="0" y="4409376"/>
                </a:moveTo>
                <a:lnTo>
                  <a:pt x="3550564" y="4409376"/>
                </a:lnTo>
                <a:lnTo>
                  <a:pt x="3550564" y="0"/>
                </a:lnTo>
                <a:lnTo>
                  <a:pt x="0" y="0"/>
                </a:lnTo>
                <a:lnTo>
                  <a:pt x="0" y="44093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85813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4751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85813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24751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85813" y="238347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24751" y="238347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85813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24751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85813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24751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63688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02639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041576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380514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719451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058402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397339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075214" y="1705584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63688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702639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041576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80514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058402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397339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736277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75214" y="2044522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363688" y="2383459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702639" y="238347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41576" y="238347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736277" y="238347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075214" y="2383472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363688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702639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41576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719451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058402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397339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736277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075214" y="2722410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363688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702639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041576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380514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719451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058402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397339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736277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075214" y="3061347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685813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024751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685813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024751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85813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024751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685813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024751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685813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024751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685813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024751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685813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024751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685813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024751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363688" y="475606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702639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041576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380514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719451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058402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97339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736277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075214" y="4756073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24"/>
                </a:moveTo>
                <a:lnTo>
                  <a:pt x="0" y="338924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363688" y="509499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702639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041576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380514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719451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058402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97339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075214" y="5095011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24"/>
                </a:moveTo>
                <a:lnTo>
                  <a:pt x="0" y="338924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363688" y="543393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702639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041576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380514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719451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058402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736277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075214" y="5433948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24"/>
                </a:moveTo>
                <a:lnTo>
                  <a:pt x="0" y="338924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363688" y="57728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702639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041576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380514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719451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058402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397339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736277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0075214" y="5772886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24"/>
                </a:moveTo>
                <a:lnTo>
                  <a:pt x="0" y="338924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363688" y="44171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702639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041576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380514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719451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058402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397339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9736277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0075214" y="4417123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24"/>
                </a:moveTo>
                <a:lnTo>
                  <a:pt x="0" y="338924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363688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702639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041576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380514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719451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9058402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397339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736277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0075214" y="4078173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363688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702639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041576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380514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719451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9058402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0075214" y="3739235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363688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702639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380514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719451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9058402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9397339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9736277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0075214" y="3400297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9736277" y="509499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9397339" y="543393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9736277" y="17056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363688" y="2087295"/>
            <a:ext cx="0" cy="3686175"/>
          </a:xfrm>
          <a:custGeom>
            <a:avLst/>
            <a:gdLst/>
            <a:ahLst/>
            <a:cxnLst/>
            <a:rect l="l" t="t" r="r" b="b"/>
            <a:pathLst>
              <a:path h="3686175">
                <a:moveTo>
                  <a:pt x="0" y="0"/>
                </a:moveTo>
                <a:lnTo>
                  <a:pt x="0" y="3685590"/>
                </a:lnTo>
              </a:path>
            </a:pathLst>
          </a:custGeom>
          <a:ln w="12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363688" y="4078173"/>
            <a:ext cx="2033905" cy="0"/>
          </a:xfrm>
          <a:custGeom>
            <a:avLst/>
            <a:gdLst/>
            <a:ahLst/>
            <a:cxnLst/>
            <a:rect l="l" t="t" r="r" b="b"/>
            <a:pathLst>
              <a:path w="2033904">
                <a:moveTo>
                  <a:pt x="0" y="0"/>
                </a:moveTo>
                <a:lnTo>
                  <a:pt x="2033651" y="0"/>
                </a:lnTo>
              </a:path>
            </a:pathLst>
          </a:custGeom>
          <a:ln w="12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9377184" y="4055033"/>
            <a:ext cx="76200" cy="46355"/>
          </a:xfrm>
          <a:custGeom>
            <a:avLst/>
            <a:gdLst/>
            <a:ahLst/>
            <a:cxnLst/>
            <a:rect l="l" t="t" r="r" b="b"/>
            <a:pathLst>
              <a:path w="76200" h="46354">
                <a:moveTo>
                  <a:pt x="761" y="0"/>
                </a:moveTo>
                <a:lnTo>
                  <a:pt x="0" y="520"/>
                </a:lnTo>
                <a:lnTo>
                  <a:pt x="13741" y="23139"/>
                </a:lnTo>
                <a:lnTo>
                  <a:pt x="0" y="45872"/>
                </a:lnTo>
                <a:lnTo>
                  <a:pt x="761" y="46266"/>
                </a:lnTo>
                <a:lnTo>
                  <a:pt x="37642" y="31610"/>
                </a:lnTo>
                <a:lnTo>
                  <a:pt x="76187" y="23139"/>
                </a:lnTo>
                <a:lnTo>
                  <a:pt x="37642" y="14655"/>
                </a:lnTo>
                <a:lnTo>
                  <a:pt x="7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7202322" y="3964438"/>
            <a:ext cx="10287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7078796" y="4303832"/>
            <a:ext cx="22669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20" dirty="0">
                <a:latin typeface="Trebuchet MS"/>
                <a:cs typeface="Trebuchet MS"/>
              </a:rPr>
              <a:t>-20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7078796" y="4638707"/>
            <a:ext cx="22669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20" dirty="0">
                <a:latin typeface="Trebuchet MS"/>
                <a:cs typeface="Trebuchet MS"/>
              </a:rPr>
              <a:t>-40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7078796" y="4973582"/>
            <a:ext cx="22669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20" dirty="0">
                <a:latin typeface="Trebuchet MS"/>
                <a:cs typeface="Trebuchet MS"/>
              </a:rPr>
              <a:t>-60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7078796" y="5308457"/>
            <a:ext cx="22669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20" dirty="0">
                <a:latin typeface="Trebuchet MS"/>
                <a:cs typeface="Trebuchet MS"/>
              </a:rPr>
              <a:t>-80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7125043" y="3625345"/>
            <a:ext cx="18034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20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7125043" y="3290470"/>
            <a:ext cx="18034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40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7125043" y="2937518"/>
            <a:ext cx="18034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60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7125043" y="2611832"/>
            <a:ext cx="18034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80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7026319" y="2046090"/>
            <a:ext cx="331470" cy="33591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33655">
              <a:lnSpc>
                <a:spcPts val="725"/>
              </a:lnSpc>
            </a:pPr>
            <a:r>
              <a:rPr sz="1150" spc="5" dirty="0">
                <a:latin typeface="Trebuchet MS"/>
                <a:cs typeface="Trebuchet MS"/>
              </a:rPr>
              <a:t>100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9059970" y="4084447"/>
            <a:ext cx="335915" cy="3314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5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9397339" y="3739235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115570">
              <a:lnSpc>
                <a:spcPts val="810"/>
              </a:lnSpc>
            </a:pPr>
            <a:r>
              <a:rPr sz="1150" spc="-20" dirty="0">
                <a:latin typeface="Trebuchet MS"/>
                <a:cs typeface="Trebuchet MS"/>
              </a:rPr>
              <a:t>wik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9736277" y="3739235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ts val="810"/>
              </a:lnSpc>
            </a:pPr>
            <a:r>
              <a:rPr sz="1150" spc="-55" dirty="0">
                <a:latin typeface="Trebuchet MS"/>
                <a:cs typeface="Trebuchet MS"/>
              </a:rPr>
              <a:t>i</a:t>
            </a:r>
            <a:r>
              <a:rPr sz="1150" spc="-120" dirty="0">
                <a:latin typeface="Trebuchet MS"/>
                <a:cs typeface="Trebuchet MS"/>
              </a:rPr>
              <a:t> </a:t>
            </a:r>
            <a:r>
              <a:rPr sz="1150" spc="-55" dirty="0">
                <a:latin typeface="Trebuchet MS"/>
                <a:cs typeface="Trebuchet MS"/>
              </a:rPr>
              <a:t>(w)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6843621" y="2300759"/>
            <a:ext cx="207010" cy="58737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150" spc="-15" dirty="0">
                <a:latin typeface="Trebuchet MS"/>
                <a:cs typeface="Trebuchet MS"/>
              </a:rPr>
              <a:t>putea</a:t>
            </a:r>
            <a:r>
              <a:rPr sz="1150" spc="-155" dirty="0">
                <a:latin typeface="Trebuchet MS"/>
                <a:cs typeface="Trebuchet MS"/>
              </a:rPr>
              <a:t> </a:t>
            </a:r>
            <a:r>
              <a:rPr sz="1150" spc="-60" dirty="0">
                <a:latin typeface="Trebuchet MS"/>
                <a:cs typeface="Trebuchet MS"/>
              </a:rPr>
              <a:t>($)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7369962" y="4757642"/>
            <a:ext cx="331470" cy="33591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>
              <a:lnSpc>
                <a:spcPts val="840"/>
              </a:lnSpc>
            </a:pPr>
            <a:r>
              <a:rPr sz="1150" b="1" spc="30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7646693" y="4054533"/>
            <a:ext cx="1124585" cy="44704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370"/>
              </a:spcBef>
              <a:tabLst>
                <a:tab pos="355600" algn="l"/>
                <a:tab pos="694690" algn="l"/>
                <a:tab pos="1033780" algn="l"/>
              </a:tabLst>
            </a:pPr>
            <a:r>
              <a:rPr sz="1150" spc="5" dirty="0">
                <a:latin typeface="Trebuchet MS"/>
                <a:cs typeface="Trebuchet MS"/>
              </a:rPr>
              <a:t>1	2	3	4</a:t>
            </a:r>
            <a:endParaRPr sz="11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150" b="1" spc="30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8041576" y="3400291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5"/>
              </a:spcBef>
            </a:pPr>
            <a:r>
              <a:rPr sz="1150" b="1" spc="30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8380514" y="2722410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ts val="819"/>
              </a:lnSpc>
            </a:pPr>
            <a:r>
              <a:rPr sz="1150" b="1" spc="30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8719451" y="2044522"/>
            <a:ext cx="339090" cy="339090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ts val="805"/>
              </a:lnSpc>
            </a:pPr>
            <a:r>
              <a:rPr sz="1150" b="1" spc="30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7363688" y="2238400"/>
            <a:ext cx="1431290" cy="2858135"/>
          </a:xfrm>
          <a:custGeom>
            <a:avLst/>
            <a:gdLst/>
            <a:ahLst/>
            <a:cxnLst/>
            <a:rect l="l" t="t" r="r" b="b"/>
            <a:pathLst>
              <a:path w="1431290" h="2858135">
                <a:moveTo>
                  <a:pt x="0" y="2857982"/>
                </a:moveTo>
                <a:lnTo>
                  <a:pt x="1431086" y="0"/>
                </a:lnTo>
              </a:path>
            </a:pathLst>
          </a:custGeom>
          <a:ln w="12547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 txBox="1"/>
          <p:nvPr/>
        </p:nvSpPr>
        <p:spPr>
          <a:xfrm>
            <a:off x="8380514" y="2383466"/>
            <a:ext cx="3771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R="21590"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algn="r">
              <a:lnSpc>
                <a:spcPts val="1085"/>
              </a:lnSpc>
            </a:pPr>
            <a:r>
              <a:rPr sz="1150" spc="-15" dirty="0">
                <a:latin typeface="Trebuchet MS"/>
                <a:cs typeface="Trebuchet MS"/>
              </a:rPr>
              <a:t>P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8719451" y="2383466"/>
            <a:ext cx="339090" cy="339090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50165">
              <a:lnSpc>
                <a:spcPts val="1085"/>
              </a:lnSpc>
            </a:pPr>
            <a:r>
              <a:rPr sz="1150" spc="100" dirty="0">
                <a:latin typeface="Trebuchet MS"/>
                <a:cs typeface="Trebuchet MS"/>
              </a:rPr>
              <a:t>=</a:t>
            </a:r>
            <a:r>
              <a:rPr sz="1150" spc="-165" dirty="0">
                <a:latin typeface="Trebuchet MS"/>
                <a:cs typeface="Trebuchet MS"/>
              </a:rPr>
              <a:t> </a:t>
            </a:r>
            <a:r>
              <a:rPr sz="1150" spc="5" dirty="0">
                <a:latin typeface="Trebuchet MS"/>
                <a:cs typeface="Trebuchet MS"/>
              </a:rPr>
              <a:t>40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9397339" y="2383466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>
              <a:lnSpc>
                <a:spcPts val="1085"/>
              </a:lnSpc>
            </a:pPr>
            <a:r>
              <a:rPr sz="1150" spc="5" dirty="0">
                <a:latin typeface="Trebuchet MS"/>
                <a:cs typeface="Trebuchet MS"/>
              </a:rPr>
              <a:t>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9058395" y="2383466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>
              <a:lnSpc>
                <a:spcPts val="1085"/>
              </a:lnSpc>
            </a:pPr>
            <a:r>
              <a:rPr sz="1150" spc="15" dirty="0">
                <a:latin typeface="Trebuchet MS"/>
                <a:cs typeface="Trebuchet MS"/>
              </a:rPr>
              <a:t>w </a:t>
            </a:r>
            <a:r>
              <a:rPr sz="1150" spc="-60" dirty="0">
                <a:latin typeface="Trebuchet MS"/>
                <a:cs typeface="Trebuchet MS"/>
              </a:rPr>
              <a:t>-</a:t>
            </a:r>
            <a:r>
              <a:rPr sz="1150" spc="-260" dirty="0">
                <a:latin typeface="Trebuchet MS"/>
                <a:cs typeface="Trebuchet MS"/>
              </a:rPr>
              <a:t> </a:t>
            </a:r>
            <a:r>
              <a:rPr sz="1150" spc="5" dirty="0">
                <a:latin typeface="Trebuchet MS"/>
                <a:cs typeface="Trebuchet MS"/>
              </a:rPr>
              <a:t>6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44500" y="1504175"/>
            <a:ext cx="5720715" cy="190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28499"/>
              </a:lnSpc>
              <a:spcBef>
                <a:spcPts val="100"/>
              </a:spcBef>
            </a:pPr>
            <a:r>
              <a:rPr sz="2400" spc="-45" dirty="0">
                <a:latin typeface="Arial"/>
                <a:cs typeface="Arial"/>
              </a:rPr>
              <a:t>Tīmata </a:t>
            </a:r>
            <a:r>
              <a:rPr sz="2400" spc="-35" dirty="0">
                <a:latin typeface="Arial"/>
                <a:cs typeface="Arial"/>
              </a:rPr>
              <a:t>ana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5" dirty="0">
                <a:latin typeface="Arial"/>
                <a:cs typeface="Arial"/>
              </a:rPr>
              <a:t>kauwhata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5" dirty="0">
                <a:latin typeface="Arial"/>
                <a:cs typeface="Arial"/>
              </a:rPr>
              <a:t>pūwāhi </a:t>
            </a:r>
            <a:r>
              <a:rPr sz="2400" spc="-40" dirty="0">
                <a:latin typeface="Arial"/>
                <a:cs typeface="Arial"/>
              </a:rPr>
              <a:t>(0,</a:t>
            </a:r>
            <a:r>
              <a:rPr sz="2100" spc="-60" baseline="31746" dirty="0">
                <a:latin typeface="Arial"/>
                <a:cs typeface="Arial"/>
              </a:rPr>
              <a:t>-</a:t>
            </a:r>
            <a:r>
              <a:rPr sz="2400" spc="-40" dirty="0">
                <a:latin typeface="Arial"/>
                <a:cs typeface="Arial"/>
              </a:rPr>
              <a:t>60).  Koirā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40" dirty="0">
                <a:latin typeface="Arial"/>
                <a:cs typeface="Arial"/>
              </a:rPr>
              <a:t>tohu </a:t>
            </a:r>
            <a:r>
              <a:rPr sz="2400" spc="-35" dirty="0">
                <a:latin typeface="Arial"/>
                <a:cs typeface="Arial"/>
              </a:rPr>
              <a:t>ana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5" dirty="0">
                <a:latin typeface="Arial"/>
                <a:cs typeface="Arial"/>
              </a:rPr>
              <a:t>tarepa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pūtea </a:t>
            </a:r>
            <a:r>
              <a:rPr sz="2400" dirty="0">
                <a:latin typeface="Arial"/>
                <a:cs typeface="Arial"/>
              </a:rPr>
              <a:t>a  </a:t>
            </a:r>
            <a:r>
              <a:rPr sz="2400" spc="-45" dirty="0">
                <a:latin typeface="Arial"/>
                <a:cs typeface="Arial"/>
              </a:rPr>
              <a:t>Poihipi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(mā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$60)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mua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tana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tīmatanga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ki  te </a:t>
            </a:r>
            <a:r>
              <a:rPr sz="2400" spc="-45" dirty="0">
                <a:latin typeface="Arial"/>
                <a:cs typeface="Arial"/>
              </a:rPr>
              <a:t>penapena </a:t>
            </a:r>
            <a:r>
              <a:rPr sz="2400" spc="-40" dirty="0">
                <a:latin typeface="Arial"/>
                <a:cs typeface="Arial"/>
              </a:rPr>
              <a:t>moni (arā,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wiki</a:t>
            </a:r>
            <a:r>
              <a:rPr sz="2400" spc="-44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‘0’)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444626" y="3853878"/>
            <a:ext cx="5678170" cy="1435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499"/>
              </a:lnSpc>
              <a:spcBef>
                <a:spcPts val="100"/>
              </a:spcBef>
            </a:pPr>
            <a:r>
              <a:rPr sz="2400" spc="-25" dirty="0">
                <a:latin typeface="Arial"/>
                <a:cs typeface="Arial"/>
              </a:rPr>
              <a:t>He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āhua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poupou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rōnaki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tēnei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kauwhata  </a:t>
            </a:r>
            <a:r>
              <a:rPr sz="2400" spc="-25" dirty="0">
                <a:latin typeface="Arial"/>
                <a:cs typeface="Arial"/>
              </a:rPr>
              <a:t>nā te </a:t>
            </a:r>
            <a:r>
              <a:rPr sz="2400" spc="-35" dirty="0">
                <a:latin typeface="Arial"/>
                <a:cs typeface="Arial"/>
              </a:rPr>
              <a:t>mea </a:t>
            </a:r>
            <a:r>
              <a:rPr sz="2400" spc="-25" dirty="0">
                <a:latin typeface="Arial"/>
                <a:cs typeface="Arial"/>
              </a:rPr>
              <a:t>he </a:t>
            </a:r>
            <a:r>
              <a:rPr sz="2400" spc="-35" dirty="0">
                <a:latin typeface="Arial"/>
                <a:cs typeface="Arial"/>
              </a:rPr>
              <a:t>nui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moni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0" dirty="0">
                <a:latin typeface="Arial"/>
                <a:cs typeface="Arial"/>
              </a:rPr>
              <a:t>penapenahia  </a:t>
            </a:r>
            <a:r>
              <a:rPr sz="2400" spc="-35" dirty="0">
                <a:latin typeface="Arial"/>
                <a:cs typeface="Arial"/>
              </a:rPr>
              <a:t>ana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Poihipi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(e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$40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wiki).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3313" y="728789"/>
            <a:ext cx="48044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3: </a:t>
            </a:r>
            <a:r>
              <a:rPr sz="3200" spc="-120" dirty="0"/>
              <a:t>Te</a:t>
            </a:r>
            <a:r>
              <a:rPr sz="3200" spc="-90" dirty="0"/>
              <a:t> </a:t>
            </a:r>
            <a:r>
              <a:rPr sz="3200" spc="-5" dirty="0"/>
              <a:t>Kauwhata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6684238" y="1704022"/>
            <a:ext cx="3550920" cy="4409440"/>
          </a:xfrm>
          <a:custGeom>
            <a:avLst/>
            <a:gdLst/>
            <a:ahLst/>
            <a:cxnLst/>
            <a:rect l="l" t="t" r="r" b="b"/>
            <a:pathLst>
              <a:path w="3550920" h="4409440">
                <a:moveTo>
                  <a:pt x="0" y="4409376"/>
                </a:moveTo>
                <a:lnTo>
                  <a:pt x="3550564" y="4409376"/>
                </a:lnTo>
                <a:lnTo>
                  <a:pt x="3550564" y="0"/>
                </a:lnTo>
                <a:lnTo>
                  <a:pt x="0" y="0"/>
                </a:lnTo>
                <a:lnTo>
                  <a:pt x="0" y="44093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85813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4751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85813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24751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85813" y="238347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24751" y="238347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85813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24751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85813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24751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63688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02639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041576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380514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719451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058402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397339" y="1705584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075214" y="1705584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63688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702639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041576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80514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058402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397339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736277" y="204452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75214" y="2044522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363688" y="2383459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702639" y="238347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41576" y="238347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736277" y="2383472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075214" y="2383472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363688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702639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41576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719451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058402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397339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736277" y="27224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075214" y="2722410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363688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702639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041576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380514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719451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058402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397339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736277" y="306134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075214" y="3061347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685813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024751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685813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024751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85813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024751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685813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024751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685813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024751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685813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024751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685813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024751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685813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024751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363688" y="475606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702639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041576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380514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719451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058402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97339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736277" y="47560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075214" y="4756073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24"/>
                </a:moveTo>
                <a:lnTo>
                  <a:pt x="0" y="338924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363688" y="509499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702639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041576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380514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719451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058402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97339" y="50950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075214" y="5095011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24"/>
                </a:moveTo>
                <a:lnTo>
                  <a:pt x="0" y="338924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363688" y="543393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702639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041576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380514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719451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058402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736277" y="543394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075214" y="5433948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24"/>
                </a:moveTo>
                <a:lnTo>
                  <a:pt x="0" y="338924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363688" y="57728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702639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041576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380514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719451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058402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397339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736277" y="577288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0075214" y="5772886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24"/>
                </a:moveTo>
                <a:lnTo>
                  <a:pt x="0" y="338924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363688" y="4417111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702639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041576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380514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719451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058402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397339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9736277" y="441712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0075214" y="4417123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24"/>
                </a:moveTo>
                <a:lnTo>
                  <a:pt x="0" y="338924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363688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702639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041576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380514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719451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9058402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397339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736277" y="4078173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0075214" y="4078173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363688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702639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041576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380514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719451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9058402" y="3739235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0075214" y="3739235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363688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702639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380514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719451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9058402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9397339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9736277" y="3400297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0075214" y="3400297"/>
            <a:ext cx="160020" cy="339090"/>
          </a:xfrm>
          <a:custGeom>
            <a:avLst/>
            <a:gdLst/>
            <a:ahLst/>
            <a:cxnLst/>
            <a:rect l="l" t="t" r="r" b="b"/>
            <a:pathLst>
              <a:path w="160020" h="339089">
                <a:moveTo>
                  <a:pt x="159588" y="338937"/>
                </a:moveTo>
                <a:lnTo>
                  <a:pt x="0" y="338937"/>
                </a:lnTo>
                <a:lnTo>
                  <a:pt x="0" y="0"/>
                </a:lnTo>
                <a:lnTo>
                  <a:pt x="159588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9736277" y="5094998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37"/>
                </a:moveTo>
                <a:lnTo>
                  <a:pt x="0" y="338937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37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9397339" y="5433936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9736277" y="1705610"/>
            <a:ext cx="339090" cy="339090"/>
          </a:xfrm>
          <a:custGeom>
            <a:avLst/>
            <a:gdLst/>
            <a:ahLst/>
            <a:cxnLst/>
            <a:rect l="l" t="t" r="r" b="b"/>
            <a:pathLst>
              <a:path w="339090" h="339089">
                <a:moveTo>
                  <a:pt x="338937" y="338924"/>
                </a:moveTo>
                <a:lnTo>
                  <a:pt x="0" y="338924"/>
                </a:lnTo>
                <a:lnTo>
                  <a:pt x="0" y="0"/>
                </a:lnTo>
                <a:lnTo>
                  <a:pt x="338937" y="0"/>
                </a:lnTo>
                <a:lnTo>
                  <a:pt x="338937" y="33892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363688" y="2087295"/>
            <a:ext cx="0" cy="3686175"/>
          </a:xfrm>
          <a:custGeom>
            <a:avLst/>
            <a:gdLst/>
            <a:ahLst/>
            <a:cxnLst/>
            <a:rect l="l" t="t" r="r" b="b"/>
            <a:pathLst>
              <a:path h="3686175">
                <a:moveTo>
                  <a:pt x="0" y="0"/>
                </a:moveTo>
                <a:lnTo>
                  <a:pt x="0" y="3685590"/>
                </a:lnTo>
              </a:path>
            </a:pathLst>
          </a:custGeom>
          <a:ln w="12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363688" y="4078173"/>
            <a:ext cx="2033905" cy="0"/>
          </a:xfrm>
          <a:custGeom>
            <a:avLst/>
            <a:gdLst/>
            <a:ahLst/>
            <a:cxnLst/>
            <a:rect l="l" t="t" r="r" b="b"/>
            <a:pathLst>
              <a:path w="2033904">
                <a:moveTo>
                  <a:pt x="0" y="0"/>
                </a:moveTo>
                <a:lnTo>
                  <a:pt x="2033651" y="0"/>
                </a:lnTo>
              </a:path>
            </a:pathLst>
          </a:custGeom>
          <a:ln w="12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9377184" y="4055033"/>
            <a:ext cx="76200" cy="46355"/>
          </a:xfrm>
          <a:custGeom>
            <a:avLst/>
            <a:gdLst/>
            <a:ahLst/>
            <a:cxnLst/>
            <a:rect l="l" t="t" r="r" b="b"/>
            <a:pathLst>
              <a:path w="76200" h="46354">
                <a:moveTo>
                  <a:pt x="761" y="0"/>
                </a:moveTo>
                <a:lnTo>
                  <a:pt x="0" y="520"/>
                </a:lnTo>
                <a:lnTo>
                  <a:pt x="13741" y="23139"/>
                </a:lnTo>
                <a:lnTo>
                  <a:pt x="0" y="45872"/>
                </a:lnTo>
                <a:lnTo>
                  <a:pt x="761" y="46266"/>
                </a:lnTo>
                <a:lnTo>
                  <a:pt x="37642" y="31610"/>
                </a:lnTo>
                <a:lnTo>
                  <a:pt x="76187" y="23139"/>
                </a:lnTo>
                <a:lnTo>
                  <a:pt x="37642" y="14655"/>
                </a:lnTo>
                <a:lnTo>
                  <a:pt x="7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7202322" y="3964438"/>
            <a:ext cx="10287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7078796" y="4303832"/>
            <a:ext cx="22669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20" dirty="0">
                <a:latin typeface="Trebuchet MS"/>
                <a:cs typeface="Trebuchet MS"/>
              </a:rPr>
              <a:t>-20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7078796" y="4638707"/>
            <a:ext cx="22669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20" dirty="0">
                <a:latin typeface="Trebuchet MS"/>
                <a:cs typeface="Trebuchet MS"/>
              </a:rPr>
              <a:t>-40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7078796" y="4973582"/>
            <a:ext cx="22669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20" dirty="0">
                <a:latin typeface="Trebuchet MS"/>
                <a:cs typeface="Trebuchet MS"/>
              </a:rPr>
              <a:t>-60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7078796" y="5308457"/>
            <a:ext cx="22669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20" dirty="0">
                <a:latin typeface="Trebuchet MS"/>
                <a:cs typeface="Trebuchet MS"/>
              </a:rPr>
              <a:t>-80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7125043" y="3625345"/>
            <a:ext cx="18034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20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7125043" y="3290470"/>
            <a:ext cx="18034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40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7125043" y="2937518"/>
            <a:ext cx="18034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60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7125043" y="2611832"/>
            <a:ext cx="18034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80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7026319" y="2046090"/>
            <a:ext cx="331470" cy="33591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33655">
              <a:lnSpc>
                <a:spcPts val="725"/>
              </a:lnSpc>
            </a:pPr>
            <a:r>
              <a:rPr sz="1150" spc="5" dirty="0">
                <a:latin typeface="Trebuchet MS"/>
                <a:cs typeface="Trebuchet MS"/>
              </a:rPr>
              <a:t>100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9059970" y="4084447"/>
            <a:ext cx="335915" cy="3314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150" spc="5" dirty="0">
                <a:latin typeface="Trebuchet MS"/>
                <a:cs typeface="Trebuchet MS"/>
              </a:rPr>
              <a:t>5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9397339" y="3739235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115570">
              <a:lnSpc>
                <a:spcPts val="810"/>
              </a:lnSpc>
            </a:pPr>
            <a:r>
              <a:rPr sz="1150" spc="-20" dirty="0">
                <a:latin typeface="Trebuchet MS"/>
                <a:cs typeface="Trebuchet MS"/>
              </a:rPr>
              <a:t>wik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9736277" y="3739235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ts val="810"/>
              </a:lnSpc>
            </a:pPr>
            <a:r>
              <a:rPr sz="1150" spc="-55" dirty="0">
                <a:latin typeface="Trebuchet MS"/>
                <a:cs typeface="Trebuchet MS"/>
              </a:rPr>
              <a:t>i</a:t>
            </a:r>
            <a:r>
              <a:rPr sz="1150" spc="-120" dirty="0">
                <a:latin typeface="Trebuchet MS"/>
                <a:cs typeface="Trebuchet MS"/>
              </a:rPr>
              <a:t> </a:t>
            </a:r>
            <a:r>
              <a:rPr sz="1150" spc="-55" dirty="0">
                <a:latin typeface="Trebuchet MS"/>
                <a:cs typeface="Trebuchet MS"/>
              </a:rPr>
              <a:t>(w)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6843621" y="2300759"/>
            <a:ext cx="207010" cy="58737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150" spc="-15" dirty="0">
                <a:latin typeface="Trebuchet MS"/>
                <a:cs typeface="Trebuchet MS"/>
              </a:rPr>
              <a:t>putea</a:t>
            </a:r>
            <a:r>
              <a:rPr sz="1150" spc="-155" dirty="0">
                <a:latin typeface="Trebuchet MS"/>
                <a:cs typeface="Trebuchet MS"/>
              </a:rPr>
              <a:t> </a:t>
            </a:r>
            <a:r>
              <a:rPr sz="1150" spc="-60" dirty="0">
                <a:latin typeface="Trebuchet MS"/>
                <a:cs typeface="Trebuchet MS"/>
              </a:rPr>
              <a:t>($)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7369962" y="4757642"/>
            <a:ext cx="331470" cy="33591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>
              <a:lnSpc>
                <a:spcPts val="840"/>
              </a:lnSpc>
            </a:pPr>
            <a:r>
              <a:rPr sz="1150" b="1" spc="30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7646693" y="4054533"/>
            <a:ext cx="1124585" cy="44704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370"/>
              </a:spcBef>
              <a:tabLst>
                <a:tab pos="355600" algn="l"/>
                <a:tab pos="694690" algn="l"/>
                <a:tab pos="1033780" algn="l"/>
              </a:tabLst>
            </a:pPr>
            <a:r>
              <a:rPr sz="1150" spc="5" dirty="0">
                <a:latin typeface="Trebuchet MS"/>
                <a:cs typeface="Trebuchet MS"/>
              </a:rPr>
              <a:t>1	2	3	4</a:t>
            </a:r>
            <a:endParaRPr sz="11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150" b="1" spc="30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8041576" y="3400291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5"/>
              </a:spcBef>
            </a:pPr>
            <a:r>
              <a:rPr sz="1150" b="1" spc="30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8380514" y="2722410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ts val="819"/>
              </a:lnSpc>
            </a:pPr>
            <a:r>
              <a:rPr sz="1150" b="1" spc="30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8719451" y="2044522"/>
            <a:ext cx="339090" cy="339090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ts val="805"/>
              </a:lnSpc>
            </a:pPr>
            <a:r>
              <a:rPr sz="1150" b="1" spc="30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7363688" y="2238400"/>
            <a:ext cx="1431290" cy="2858135"/>
          </a:xfrm>
          <a:custGeom>
            <a:avLst/>
            <a:gdLst/>
            <a:ahLst/>
            <a:cxnLst/>
            <a:rect l="l" t="t" r="r" b="b"/>
            <a:pathLst>
              <a:path w="1431290" h="2858135">
                <a:moveTo>
                  <a:pt x="0" y="2857982"/>
                </a:moveTo>
                <a:lnTo>
                  <a:pt x="1431086" y="0"/>
                </a:lnTo>
              </a:path>
            </a:pathLst>
          </a:custGeom>
          <a:ln w="12547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 txBox="1"/>
          <p:nvPr/>
        </p:nvSpPr>
        <p:spPr>
          <a:xfrm>
            <a:off x="8380514" y="2383466"/>
            <a:ext cx="3771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R="21590"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algn="r">
              <a:lnSpc>
                <a:spcPts val="1085"/>
              </a:lnSpc>
            </a:pPr>
            <a:r>
              <a:rPr sz="1150" spc="-15" dirty="0">
                <a:latin typeface="Trebuchet MS"/>
                <a:cs typeface="Trebuchet MS"/>
              </a:rPr>
              <a:t>P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8719451" y="2383466"/>
            <a:ext cx="339090" cy="339090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50165">
              <a:lnSpc>
                <a:spcPts val="1085"/>
              </a:lnSpc>
            </a:pPr>
            <a:r>
              <a:rPr sz="1150" spc="100" dirty="0">
                <a:latin typeface="Trebuchet MS"/>
                <a:cs typeface="Trebuchet MS"/>
              </a:rPr>
              <a:t>=</a:t>
            </a:r>
            <a:r>
              <a:rPr sz="1150" spc="-165" dirty="0">
                <a:latin typeface="Trebuchet MS"/>
                <a:cs typeface="Trebuchet MS"/>
              </a:rPr>
              <a:t> </a:t>
            </a:r>
            <a:r>
              <a:rPr sz="1150" spc="5" dirty="0">
                <a:latin typeface="Trebuchet MS"/>
                <a:cs typeface="Trebuchet MS"/>
              </a:rPr>
              <a:t>40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9397339" y="2383466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>
              <a:lnSpc>
                <a:spcPts val="1085"/>
              </a:lnSpc>
            </a:pPr>
            <a:r>
              <a:rPr sz="1150" spc="5" dirty="0">
                <a:latin typeface="Trebuchet MS"/>
                <a:cs typeface="Trebuchet MS"/>
              </a:rPr>
              <a:t>0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9058395" y="2383466"/>
            <a:ext cx="339090" cy="33909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>
              <a:lnSpc>
                <a:spcPts val="1085"/>
              </a:lnSpc>
            </a:pPr>
            <a:r>
              <a:rPr sz="1150" spc="15" dirty="0">
                <a:latin typeface="Trebuchet MS"/>
                <a:cs typeface="Trebuchet MS"/>
              </a:rPr>
              <a:t>w </a:t>
            </a:r>
            <a:r>
              <a:rPr sz="1150" spc="-60" dirty="0">
                <a:latin typeface="Trebuchet MS"/>
                <a:cs typeface="Trebuchet MS"/>
              </a:rPr>
              <a:t>-</a:t>
            </a:r>
            <a:r>
              <a:rPr sz="1150" spc="-260" dirty="0">
                <a:latin typeface="Trebuchet MS"/>
                <a:cs typeface="Trebuchet MS"/>
              </a:rPr>
              <a:t> </a:t>
            </a:r>
            <a:r>
              <a:rPr sz="1150" spc="5" dirty="0">
                <a:latin typeface="Trebuchet MS"/>
                <a:cs typeface="Trebuchet MS"/>
              </a:rPr>
              <a:t>6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44500" y="1504175"/>
            <a:ext cx="5720715" cy="190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28499"/>
              </a:lnSpc>
              <a:spcBef>
                <a:spcPts val="100"/>
              </a:spcBef>
            </a:pPr>
            <a:r>
              <a:rPr sz="2400" spc="-45" dirty="0">
                <a:latin typeface="Arial"/>
                <a:cs typeface="Arial"/>
              </a:rPr>
              <a:t>Tīmata </a:t>
            </a:r>
            <a:r>
              <a:rPr sz="2400" spc="-35" dirty="0">
                <a:latin typeface="Arial"/>
                <a:cs typeface="Arial"/>
              </a:rPr>
              <a:t>ana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5" dirty="0">
                <a:latin typeface="Arial"/>
                <a:cs typeface="Arial"/>
              </a:rPr>
              <a:t>kauwhata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5" dirty="0">
                <a:latin typeface="Arial"/>
                <a:cs typeface="Arial"/>
              </a:rPr>
              <a:t>pūwāhi </a:t>
            </a:r>
            <a:r>
              <a:rPr sz="2400" spc="-40" dirty="0">
                <a:latin typeface="Arial"/>
                <a:cs typeface="Arial"/>
              </a:rPr>
              <a:t>(0,</a:t>
            </a:r>
            <a:r>
              <a:rPr sz="2100" spc="-60" baseline="31746" dirty="0">
                <a:latin typeface="Arial"/>
                <a:cs typeface="Arial"/>
              </a:rPr>
              <a:t>-</a:t>
            </a:r>
            <a:r>
              <a:rPr sz="2400" spc="-40" dirty="0">
                <a:latin typeface="Arial"/>
                <a:cs typeface="Arial"/>
              </a:rPr>
              <a:t>60).  Koirā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40" dirty="0">
                <a:latin typeface="Arial"/>
                <a:cs typeface="Arial"/>
              </a:rPr>
              <a:t>tohu </a:t>
            </a:r>
            <a:r>
              <a:rPr sz="2400" spc="-35" dirty="0">
                <a:latin typeface="Arial"/>
                <a:cs typeface="Arial"/>
              </a:rPr>
              <a:t>ana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5" dirty="0">
                <a:latin typeface="Arial"/>
                <a:cs typeface="Arial"/>
              </a:rPr>
              <a:t>tarepa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pūtea </a:t>
            </a:r>
            <a:r>
              <a:rPr sz="2400" dirty="0">
                <a:latin typeface="Arial"/>
                <a:cs typeface="Arial"/>
              </a:rPr>
              <a:t>a  </a:t>
            </a:r>
            <a:r>
              <a:rPr sz="2400" spc="-45" dirty="0">
                <a:latin typeface="Arial"/>
                <a:cs typeface="Arial"/>
              </a:rPr>
              <a:t>Poihipi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(mā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$60)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mua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tana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tīmatanga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ki  te </a:t>
            </a:r>
            <a:r>
              <a:rPr sz="2400" spc="-45" dirty="0">
                <a:latin typeface="Arial"/>
                <a:cs typeface="Arial"/>
              </a:rPr>
              <a:t>penapena </a:t>
            </a:r>
            <a:r>
              <a:rPr sz="2400" spc="-40" dirty="0">
                <a:latin typeface="Arial"/>
                <a:cs typeface="Arial"/>
              </a:rPr>
              <a:t>moni (arā,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wiki</a:t>
            </a:r>
            <a:r>
              <a:rPr sz="2400" spc="-44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‘0’)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444626" y="3853878"/>
            <a:ext cx="5678170" cy="1435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499"/>
              </a:lnSpc>
              <a:spcBef>
                <a:spcPts val="100"/>
              </a:spcBef>
            </a:pPr>
            <a:r>
              <a:rPr sz="2400" spc="-25" dirty="0">
                <a:latin typeface="Arial"/>
                <a:cs typeface="Arial"/>
              </a:rPr>
              <a:t>He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āhua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poupou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rōnaki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tēnei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kauwhata  </a:t>
            </a:r>
            <a:r>
              <a:rPr sz="2400" spc="-25" dirty="0">
                <a:latin typeface="Arial"/>
                <a:cs typeface="Arial"/>
              </a:rPr>
              <a:t>nā te </a:t>
            </a:r>
            <a:r>
              <a:rPr sz="2400" spc="-35" dirty="0">
                <a:latin typeface="Arial"/>
                <a:cs typeface="Arial"/>
              </a:rPr>
              <a:t>mea </a:t>
            </a:r>
            <a:r>
              <a:rPr sz="2400" spc="-25" dirty="0">
                <a:latin typeface="Arial"/>
                <a:cs typeface="Arial"/>
              </a:rPr>
              <a:t>he </a:t>
            </a:r>
            <a:r>
              <a:rPr sz="2400" spc="-35" dirty="0">
                <a:latin typeface="Arial"/>
                <a:cs typeface="Arial"/>
              </a:rPr>
              <a:t>nui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moni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0" dirty="0">
                <a:latin typeface="Arial"/>
                <a:cs typeface="Arial"/>
              </a:rPr>
              <a:t>penapenahia  </a:t>
            </a:r>
            <a:r>
              <a:rPr sz="2400" spc="-35" dirty="0">
                <a:latin typeface="Arial"/>
                <a:cs typeface="Arial"/>
              </a:rPr>
              <a:t>ana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Poihipi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(e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$40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wiki).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444626" y="5733579"/>
            <a:ext cx="5507990" cy="965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499"/>
              </a:lnSpc>
              <a:spcBef>
                <a:spcPts val="100"/>
              </a:spcBef>
            </a:pPr>
            <a:r>
              <a:rPr sz="2400" spc="-25" dirty="0">
                <a:latin typeface="Arial"/>
                <a:cs typeface="Arial"/>
              </a:rPr>
              <a:t>He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torotika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rārangi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nā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mea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he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pūmau  tonu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moni </a:t>
            </a:r>
            <a:r>
              <a:rPr sz="2400" spc="-45" dirty="0">
                <a:latin typeface="Arial"/>
                <a:cs typeface="Arial"/>
              </a:rPr>
              <a:t>penapena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25" dirty="0">
                <a:latin typeface="Arial"/>
                <a:cs typeface="Arial"/>
              </a:rPr>
              <a:t>ia</a:t>
            </a:r>
            <a:r>
              <a:rPr sz="2400" spc="-47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wiki.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2589" y="714959"/>
            <a:ext cx="71469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Ngā </a:t>
            </a:r>
            <a:r>
              <a:rPr sz="3600" dirty="0"/>
              <a:t>Whāinga </a:t>
            </a:r>
            <a:r>
              <a:rPr sz="3600" spc="-5" dirty="0"/>
              <a:t>mō tēnei</a:t>
            </a:r>
            <a:r>
              <a:rPr sz="3600" spc="-225" dirty="0"/>
              <a:t> </a:t>
            </a:r>
            <a:r>
              <a:rPr sz="3600" spc="-5" dirty="0"/>
              <a:t>Akoranga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174042" y="1621574"/>
            <a:ext cx="6142990" cy="2108200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2400" dirty="0">
                <a:latin typeface="Arial"/>
                <a:cs typeface="Arial"/>
              </a:rPr>
              <a:t>Kia mōhio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ki:</a:t>
            </a:r>
          </a:p>
          <a:p>
            <a:pPr marL="300355" indent="-287655">
              <a:lnSpc>
                <a:spcPct val="100000"/>
              </a:lnSpc>
              <a:spcBef>
                <a:spcPts val="1215"/>
              </a:spcBef>
              <a:buChar char="•"/>
              <a:tabLst>
                <a:tab pos="300355" algn="l"/>
                <a:tab pos="300990" algn="l"/>
              </a:tabLst>
            </a:pPr>
            <a:r>
              <a:rPr lang="fi-FI" sz="2400" dirty="0">
                <a:latin typeface="Arial"/>
                <a:cs typeface="Arial"/>
              </a:rPr>
              <a:t>te </a:t>
            </a:r>
            <a:r>
              <a:rPr lang="fi-FI" sz="2400" spc="-5" dirty="0">
                <a:latin typeface="Arial"/>
                <a:cs typeface="Arial"/>
              </a:rPr>
              <a:t>whakaatu </a:t>
            </a:r>
            <a:r>
              <a:rPr lang="fi-FI" sz="2400" dirty="0">
                <a:solidFill>
                  <a:srgbClr val="808285"/>
                </a:solidFill>
                <a:latin typeface="Arial"/>
                <a:cs typeface="Arial"/>
              </a:rPr>
              <a:t>pānga</a:t>
            </a:r>
            <a:r>
              <a:rPr lang="fi-FI" sz="2400" dirty="0">
                <a:latin typeface="Arial"/>
                <a:cs typeface="Arial"/>
              </a:rPr>
              <a:t> </a:t>
            </a:r>
            <a:r>
              <a:rPr lang="fi-FI" sz="2400" dirty="0">
                <a:solidFill>
                  <a:srgbClr val="808285"/>
                </a:solidFill>
                <a:latin typeface="Arial"/>
                <a:cs typeface="Arial"/>
              </a:rPr>
              <a:t>rārangi</a:t>
            </a:r>
            <a:r>
              <a:rPr lang="fi-FI" sz="2400" dirty="0">
                <a:latin typeface="Arial"/>
                <a:cs typeface="Arial"/>
              </a:rPr>
              <a:t> ki te </a:t>
            </a:r>
            <a:r>
              <a:rPr lang="fi-FI" sz="2400" dirty="0">
                <a:solidFill>
                  <a:srgbClr val="808285"/>
                </a:solidFill>
                <a:latin typeface="Arial"/>
                <a:cs typeface="Arial"/>
              </a:rPr>
              <a:t>tūtohi</a:t>
            </a:r>
            <a:r>
              <a:rPr lang="fi-FI" sz="2400" spc="-455" dirty="0">
                <a:latin typeface="Arial"/>
                <a:cs typeface="Arial"/>
              </a:rPr>
              <a:t>;</a:t>
            </a:r>
            <a:endParaRPr lang="fi-FI" sz="2400" dirty="0">
              <a:latin typeface="Arial"/>
              <a:cs typeface="Arial"/>
            </a:endParaRPr>
          </a:p>
          <a:p>
            <a:pPr marL="300355" indent="-287655">
              <a:lnSpc>
                <a:spcPct val="100000"/>
              </a:lnSpc>
              <a:spcBef>
                <a:spcPts val="1220"/>
              </a:spcBef>
              <a:buChar char="•"/>
              <a:tabLst>
                <a:tab pos="300355" algn="l"/>
                <a:tab pos="300990" algn="l"/>
              </a:tabLst>
            </a:pPr>
            <a:r>
              <a:rPr lang="fi-FI" sz="2400" dirty="0">
                <a:latin typeface="Arial"/>
                <a:cs typeface="Arial"/>
              </a:rPr>
              <a:t>te tuhi </a:t>
            </a:r>
            <a:r>
              <a:rPr lang="fi-FI" sz="2400" dirty="0">
                <a:solidFill>
                  <a:srgbClr val="808285"/>
                </a:solidFill>
                <a:latin typeface="Arial"/>
                <a:cs typeface="Arial"/>
              </a:rPr>
              <a:t>whārite </a:t>
            </a:r>
            <a:r>
              <a:rPr lang="fi-FI" sz="2400" spc="-555" dirty="0">
                <a:latin typeface="Arial"/>
                <a:cs typeface="Arial"/>
              </a:rPr>
              <a:t> </a:t>
            </a:r>
            <a:r>
              <a:rPr lang="fi-FI" sz="2400" spc="-5" dirty="0">
                <a:latin typeface="Arial"/>
                <a:cs typeface="Arial"/>
              </a:rPr>
              <a:t>hei whakaatu pānga</a:t>
            </a:r>
            <a:r>
              <a:rPr lang="fi-FI" sz="2400" spc="-65" dirty="0">
                <a:latin typeface="Arial"/>
                <a:cs typeface="Arial"/>
              </a:rPr>
              <a:t> </a:t>
            </a:r>
            <a:r>
              <a:rPr lang="fi-FI" sz="2400" dirty="0">
                <a:latin typeface="Arial"/>
                <a:cs typeface="Arial"/>
              </a:rPr>
              <a:t>rārangi;</a:t>
            </a:r>
          </a:p>
          <a:p>
            <a:pPr marL="300355" indent="-287655">
              <a:lnSpc>
                <a:spcPct val="100000"/>
              </a:lnSpc>
              <a:spcBef>
                <a:spcPts val="1220"/>
              </a:spcBef>
              <a:buChar char="•"/>
              <a:tabLst>
                <a:tab pos="300355" algn="l"/>
                <a:tab pos="300990" algn="l"/>
              </a:tabLst>
            </a:pPr>
            <a:r>
              <a:rPr sz="2400" dirty="0" err="1">
                <a:latin typeface="Arial"/>
                <a:cs typeface="Arial"/>
              </a:rPr>
              <a:t>te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whakaatu pānga rārangi </a:t>
            </a:r>
            <a:r>
              <a:rPr sz="2400" dirty="0">
                <a:latin typeface="Arial"/>
                <a:cs typeface="Arial"/>
              </a:rPr>
              <a:t>ki te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kauwhata;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05693" y="728789"/>
            <a:ext cx="20802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Arial"/>
                <a:cs typeface="Arial"/>
              </a:rPr>
              <a:t>Rapanga</a:t>
            </a:r>
            <a:r>
              <a:rPr sz="3200" b="1" spc="-9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1524418"/>
            <a:ext cx="51663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latin typeface="Arial"/>
                <a:cs typeface="Arial"/>
              </a:rPr>
              <a:t>He </a:t>
            </a:r>
            <a:r>
              <a:rPr sz="2400" spc="-45" dirty="0">
                <a:latin typeface="Arial"/>
                <a:cs typeface="Arial"/>
              </a:rPr>
              <a:t>rapanga </a:t>
            </a:r>
            <a:r>
              <a:rPr sz="2400" spc="-35" dirty="0">
                <a:latin typeface="Arial"/>
                <a:cs typeface="Arial"/>
              </a:rPr>
              <a:t>hei āta </a:t>
            </a:r>
            <a:r>
              <a:rPr sz="2400" spc="-45" dirty="0">
                <a:latin typeface="Arial"/>
                <a:cs typeface="Arial"/>
              </a:rPr>
              <a:t>whakaaro </a:t>
            </a:r>
            <a:r>
              <a:rPr sz="2400" spc="-35" dirty="0">
                <a:latin typeface="Arial"/>
                <a:cs typeface="Arial"/>
              </a:rPr>
              <a:t>anō</a:t>
            </a:r>
            <a:r>
              <a:rPr sz="2400" spc="-46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māu: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05693" y="728789"/>
            <a:ext cx="20802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</a:t>
            </a:r>
            <a:r>
              <a:rPr sz="3200" spc="-90" dirty="0"/>
              <a:t> </a:t>
            </a:r>
            <a:r>
              <a:rPr sz="3200" dirty="0"/>
              <a:t>4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44500" y="1524418"/>
            <a:ext cx="917575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latin typeface="Arial"/>
                <a:cs typeface="Arial"/>
              </a:rPr>
              <a:t>He </a:t>
            </a:r>
            <a:r>
              <a:rPr sz="2400" spc="-45" dirty="0">
                <a:latin typeface="Arial"/>
                <a:cs typeface="Arial"/>
              </a:rPr>
              <a:t>rapanga </a:t>
            </a:r>
            <a:r>
              <a:rPr sz="2400" spc="-35" dirty="0">
                <a:latin typeface="Arial"/>
                <a:cs typeface="Arial"/>
              </a:rPr>
              <a:t>hei āta </a:t>
            </a:r>
            <a:r>
              <a:rPr sz="2400" spc="-45" dirty="0">
                <a:latin typeface="Arial"/>
                <a:cs typeface="Arial"/>
              </a:rPr>
              <a:t>whakaaro </a:t>
            </a:r>
            <a:r>
              <a:rPr sz="2400" spc="-35" dirty="0">
                <a:latin typeface="Arial"/>
                <a:cs typeface="Arial"/>
              </a:rPr>
              <a:t>anō</a:t>
            </a:r>
            <a:r>
              <a:rPr sz="2400" spc="-42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māu: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spc="-40" dirty="0">
                <a:latin typeface="Arial"/>
                <a:cs typeface="Arial"/>
              </a:rPr>
              <a:t>$100 </a:t>
            </a:r>
            <a:r>
              <a:rPr sz="2400" spc="-35" dirty="0">
                <a:latin typeface="Arial"/>
                <a:cs typeface="Arial"/>
              </a:rPr>
              <a:t>kei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pūtea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45" dirty="0">
                <a:latin typeface="Arial"/>
                <a:cs typeface="Arial"/>
              </a:rPr>
              <a:t>Roimata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5" dirty="0">
                <a:latin typeface="Arial"/>
                <a:cs typeface="Arial"/>
              </a:rPr>
              <a:t>tīmatanga. </a:t>
            </a:r>
            <a:r>
              <a:rPr sz="2400" spc="-25" dirty="0">
                <a:latin typeface="Arial"/>
                <a:cs typeface="Arial"/>
              </a:rPr>
              <a:t>Ia </a:t>
            </a:r>
            <a:r>
              <a:rPr sz="2400" spc="-40" dirty="0">
                <a:latin typeface="Arial"/>
                <a:cs typeface="Arial"/>
              </a:rPr>
              <a:t>wiki </a:t>
            </a:r>
            <a:r>
              <a:rPr sz="2400" spc="-25" dirty="0">
                <a:latin typeface="Arial"/>
                <a:cs typeface="Arial"/>
              </a:rPr>
              <a:t>ka </a:t>
            </a:r>
            <a:r>
              <a:rPr sz="2400" spc="-45" dirty="0">
                <a:latin typeface="Arial"/>
                <a:cs typeface="Arial"/>
              </a:rPr>
              <a:t>tangohia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$20. 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hiahia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ana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Roimata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kia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mōhio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rahi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pūtea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paunga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wiki.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05693" y="728789"/>
            <a:ext cx="20802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</a:t>
            </a:r>
            <a:r>
              <a:rPr sz="3200" spc="-90" dirty="0"/>
              <a:t> </a:t>
            </a:r>
            <a:r>
              <a:rPr sz="3200" dirty="0"/>
              <a:t>4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44500" y="1524418"/>
            <a:ext cx="9745345" cy="404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latin typeface="Arial"/>
                <a:cs typeface="Arial"/>
              </a:rPr>
              <a:t>He </a:t>
            </a:r>
            <a:r>
              <a:rPr sz="2400" spc="-45" dirty="0">
                <a:latin typeface="Arial"/>
                <a:cs typeface="Arial"/>
              </a:rPr>
              <a:t>rapanga </a:t>
            </a:r>
            <a:r>
              <a:rPr sz="2400" spc="-35" dirty="0">
                <a:latin typeface="Arial"/>
                <a:cs typeface="Arial"/>
              </a:rPr>
              <a:t>hei āta </a:t>
            </a:r>
            <a:r>
              <a:rPr sz="2400" spc="-45" dirty="0">
                <a:latin typeface="Arial"/>
                <a:cs typeface="Arial"/>
              </a:rPr>
              <a:t>whakaaro </a:t>
            </a:r>
            <a:r>
              <a:rPr sz="2400" spc="-35" dirty="0">
                <a:latin typeface="Arial"/>
                <a:cs typeface="Arial"/>
              </a:rPr>
              <a:t>anō</a:t>
            </a:r>
            <a:r>
              <a:rPr sz="2400" spc="-42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māu: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74040">
              <a:lnSpc>
                <a:spcPct val="100000"/>
              </a:lnSpc>
            </a:pPr>
            <a:r>
              <a:rPr sz="2400" spc="-40" dirty="0">
                <a:latin typeface="Arial"/>
                <a:cs typeface="Arial"/>
              </a:rPr>
              <a:t>$100 </a:t>
            </a:r>
            <a:r>
              <a:rPr sz="2400" spc="-35" dirty="0">
                <a:latin typeface="Arial"/>
                <a:cs typeface="Arial"/>
              </a:rPr>
              <a:t>kei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pūtea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45" dirty="0">
                <a:latin typeface="Arial"/>
                <a:cs typeface="Arial"/>
              </a:rPr>
              <a:t>Roimata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5" dirty="0">
                <a:latin typeface="Arial"/>
                <a:cs typeface="Arial"/>
              </a:rPr>
              <a:t>tīmatanga. </a:t>
            </a:r>
            <a:r>
              <a:rPr sz="2400" spc="-25" dirty="0">
                <a:latin typeface="Arial"/>
                <a:cs typeface="Arial"/>
              </a:rPr>
              <a:t>Ia </a:t>
            </a:r>
            <a:r>
              <a:rPr sz="2400" spc="-40" dirty="0">
                <a:latin typeface="Arial"/>
                <a:cs typeface="Arial"/>
              </a:rPr>
              <a:t>wiki </a:t>
            </a:r>
            <a:r>
              <a:rPr sz="2400" spc="-25" dirty="0">
                <a:latin typeface="Arial"/>
                <a:cs typeface="Arial"/>
              </a:rPr>
              <a:t>ka </a:t>
            </a:r>
            <a:r>
              <a:rPr sz="2400" spc="-45" dirty="0">
                <a:latin typeface="Arial"/>
                <a:cs typeface="Arial"/>
              </a:rPr>
              <a:t>tangohia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$20. 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hiahia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ana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Roimata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kia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mōhio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rahi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pūtea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paunga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wiki.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35" dirty="0">
                <a:latin typeface="Arial"/>
                <a:cs typeface="Arial"/>
              </a:rPr>
              <a:t>Hei</a:t>
            </a:r>
            <a:r>
              <a:rPr sz="2400" b="1" spc="-105" dirty="0">
                <a:latin typeface="Arial"/>
                <a:cs typeface="Arial"/>
              </a:rPr>
              <a:t> </a:t>
            </a:r>
            <a:r>
              <a:rPr sz="2400" b="1" spc="-40" dirty="0">
                <a:latin typeface="Arial"/>
                <a:cs typeface="Arial"/>
              </a:rPr>
              <a:t>mahi: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0" dirty="0">
                <a:latin typeface="Arial"/>
                <a:cs typeface="Arial"/>
              </a:rPr>
              <a:t>Whakaaturia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rahi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pūtea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wiki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ki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tētahi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tūtohi.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200000"/>
              </a:lnSpc>
            </a:pPr>
            <a:r>
              <a:rPr sz="2400" spc="-60" dirty="0">
                <a:latin typeface="Arial"/>
                <a:cs typeface="Arial"/>
              </a:rPr>
              <a:t>Tuhia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he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whārite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hei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tātai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rahi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pūtea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me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whakamārama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anō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hoki.  </a:t>
            </a:r>
            <a:r>
              <a:rPr sz="2400" spc="-60" dirty="0">
                <a:latin typeface="Arial"/>
                <a:cs typeface="Arial"/>
              </a:rPr>
              <a:t>Tuhia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he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kauwhata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rārangi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hei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whakaatu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rahi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pūtea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wiki.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Rapanga 4: </a:t>
            </a:r>
            <a:r>
              <a:rPr spc="-90" dirty="0"/>
              <a:t>Te </a:t>
            </a:r>
            <a:r>
              <a:rPr dirty="0"/>
              <a:t>Tūtohi, te Whārite </a:t>
            </a:r>
            <a:r>
              <a:rPr spc="-5" dirty="0"/>
              <a:t>me </a:t>
            </a:r>
            <a:r>
              <a:rPr dirty="0"/>
              <a:t>te Whakamārama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385" y="1001052"/>
            <a:ext cx="917575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2400" spc="-40" dirty="0">
                <a:latin typeface="Arial"/>
                <a:cs typeface="Arial"/>
              </a:rPr>
              <a:t>$100 </a:t>
            </a:r>
            <a:r>
              <a:rPr sz="2400" spc="-35" dirty="0">
                <a:latin typeface="Arial"/>
                <a:cs typeface="Arial"/>
              </a:rPr>
              <a:t>kei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pūtea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45" dirty="0">
                <a:latin typeface="Arial"/>
                <a:cs typeface="Arial"/>
              </a:rPr>
              <a:t>Roimata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5" dirty="0">
                <a:latin typeface="Arial"/>
                <a:cs typeface="Arial"/>
              </a:rPr>
              <a:t>tīmatanga. </a:t>
            </a:r>
            <a:r>
              <a:rPr sz="2400" spc="-25" dirty="0">
                <a:latin typeface="Arial"/>
                <a:cs typeface="Arial"/>
              </a:rPr>
              <a:t>Ia </a:t>
            </a:r>
            <a:r>
              <a:rPr sz="2400" spc="-40" dirty="0">
                <a:latin typeface="Arial"/>
                <a:cs typeface="Arial"/>
              </a:rPr>
              <a:t>wiki </a:t>
            </a:r>
            <a:r>
              <a:rPr sz="2400" spc="-25" dirty="0">
                <a:latin typeface="Arial"/>
                <a:cs typeface="Arial"/>
              </a:rPr>
              <a:t>ka </a:t>
            </a:r>
            <a:r>
              <a:rPr sz="2400" spc="-45" dirty="0">
                <a:latin typeface="Arial"/>
                <a:cs typeface="Arial"/>
              </a:rPr>
              <a:t>tangohia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$20. 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hiahia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ana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Roimata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kia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mōhio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rahi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pūtea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paunga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wiki.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385" y="306108"/>
            <a:ext cx="9175750" cy="2397125"/>
          </a:xfrm>
          <a:prstGeom prst="rect">
            <a:avLst/>
          </a:prstGeom>
        </p:spPr>
        <p:txBody>
          <a:bodyPr vert="horz" wrap="square" lIns="0" tIns="222885" rIns="0" bIns="0" rtlCol="0">
            <a:spAutoFit/>
          </a:bodyPr>
          <a:lstStyle/>
          <a:p>
            <a:pPr marL="982980">
              <a:lnSpc>
                <a:spcPct val="100000"/>
              </a:lnSpc>
              <a:spcBef>
                <a:spcPts val="1755"/>
              </a:spcBef>
            </a:pPr>
            <a:r>
              <a:rPr sz="2400" b="1" spc="-5" dirty="0">
                <a:latin typeface="Arial"/>
                <a:cs typeface="Arial"/>
              </a:rPr>
              <a:t>Rapanga 4: </a:t>
            </a:r>
            <a:r>
              <a:rPr sz="2400" b="1" spc="-90" dirty="0">
                <a:latin typeface="Arial"/>
                <a:cs typeface="Arial"/>
              </a:rPr>
              <a:t>Te </a:t>
            </a:r>
            <a:r>
              <a:rPr sz="2400" b="1" dirty="0">
                <a:latin typeface="Arial"/>
                <a:cs typeface="Arial"/>
              </a:rPr>
              <a:t>Tūtohi, te Whārite </a:t>
            </a:r>
            <a:r>
              <a:rPr sz="2400" b="1" spc="-5" dirty="0">
                <a:latin typeface="Arial"/>
                <a:cs typeface="Arial"/>
              </a:rPr>
              <a:t>me </a:t>
            </a:r>
            <a:r>
              <a:rPr sz="2400" b="1" dirty="0">
                <a:latin typeface="Arial"/>
                <a:cs typeface="Arial"/>
              </a:rPr>
              <a:t>te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Whakamārama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25000"/>
              </a:lnSpc>
              <a:spcBef>
                <a:spcPts val="935"/>
              </a:spcBef>
            </a:pPr>
            <a:r>
              <a:rPr sz="2400" spc="-40" dirty="0">
                <a:latin typeface="Arial"/>
                <a:cs typeface="Arial"/>
              </a:rPr>
              <a:t>$100 </a:t>
            </a:r>
            <a:r>
              <a:rPr sz="2400" spc="-35" dirty="0">
                <a:latin typeface="Arial"/>
                <a:cs typeface="Arial"/>
              </a:rPr>
              <a:t>kei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pūtea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45" dirty="0">
                <a:latin typeface="Arial"/>
                <a:cs typeface="Arial"/>
              </a:rPr>
              <a:t>Roimata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5" dirty="0">
                <a:latin typeface="Arial"/>
                <a:cs typeface="Arial"/>
              </a:rPr>
              <a:t>tīmatanga. </a:t>
            </a:r>
            <a:r>
              <a:rPr sz="2400" spc="-25" dirty="0">
                <a:latin typeface="Arial"/>
                <a:cs typeface="Arial"/>
              </a:rPr>
              <a:t>Ia </a:t>
            </a:r>
            <a:r>
              <a:rPr sz="2400" spc="-40" dirty="0">
                <a:latin typeface="Arial"/>
                <a:cs typeface="Arial"/>
              </a:rPr>
              <a:t>wiki </a:t>
            </a:r>
            <a:r>
              <a:rPr sz="2400" spc="-25" dirty="0">
                <a:latin typeface="Arial"/>
                <a:cs typeface="Arial"/>
              </a:rPr>
              <a:t>ka </a:t>
            </a:r>
            <a:r>
              <a:rPr sz="2400" spc="-45" dirty="0">
                <a:latin typeface="Arial"/>
                <a:cs typeface="Arial"/>
              </a:rPr>
              <a:t>tangohia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$20. 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hiahia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ana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Roimata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kia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mōhio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rahi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pūtea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paunga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wiki.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25" dirty="0">
                <a:latin typeface="Arial"/>
                <a:cs typeface="Arial"/>
              </a:rPr>
              <a:t>Ko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tūtohi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hei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whakaatu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pānga: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10206" y="2880017"/>
          <a:ext cx="8617584" cy="94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wiki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pūtea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($)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80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60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40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20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725" spc="-7" baseline="314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20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385" y="306108"/>
            <a:ext cx="9175750" cy="2397125"/>
          </a:xfrm>
          <a:prstGeom prst="rect">
            <a:avLst/>
          </a:prstGeom>
        </p:spPr>
        <p:txBody>
          <a:bodyPr vert="horz" wrap="square" lIns="0" tIns="222885" rIns="0" bIns="0" rtlCol="0">
            <a:spAutoFit/>
          </a:bodyPr>
          <a:lstStyle/>
          <a:p>
            <a:pPr marL="982980">
              <a:lnSpc>
                <a:spcPct val="100000"/>
              </a:lnSpc>
              <a:spcBef>
                <a:spcPts val="1755"/>
              </a:spcBef>
            </a:pPr>
            <a:r>
              <a:rPr sz="2400" b="1" spc="-5" dirty="0">
                <a:latin typeface="Arial"/>
                <a:cs typeface="Arial"/>
              </a:rPr>
              <a:t>Rapanga 4: </a:t>
            </a:r>
            <a:r>
              <a:rPr sz="2400" b="1" spc="-90" dirty="0">
                <a:latin typeface="Arial"/>
                <a:cs typeface="Arial"/>
              </a:rPr>
              <a:t>Te </a:t>
            </a:r>
            <a:r>
              <a:rPr sz="2400" b="1" dirty="0">
                <a:latin typeface="Arial"/>
                <a:cs typeface="Arial"/>
              </a:rPr>
              <a:t>Tūtohi, te Whārite </a:t>
            </a:r>
            <a:r>
              <a:rPr sz="2400" b="1" spc="-5" dirty="0">
                <a:latin typeface="Arial"/>
                <a:cs typeface="Arial"/>
              </a:rPr>
              <a:t>me </a:t>
            </a:r>
            <a:r>
              <a:rPr sz="2400" b="1" dirty="0">
                <a:latin typeface="Arial"/>
                <a:cs typeface="Arial"/>
              </a:rPr>
              <a:t>te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Whakamārama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25000"/>
              </a:lnSpc>
              <a:spcBef>
                <a:spcPts val="935"/>
              </a:spcBef>
            </a:pPr>
            <a:r>
              <a:rPr sz="2400" spc="-40" dirty="0">
                <a:latin typeface="Arial"/>
                <a:cs typeface="Arial"/>
              </a:rPr>
              <a:t>$100 </a:t>
            </a:r>
            <a:r>
              <a:rPr sz="2400" spc="-35" dirty="0">
                <a:latin typeface="Arial"/>
                <a:cs typeface="Arial"/>
              </a:rPr>
              <a:t>kei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pūtea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45" dirty="0">
                <a:latin typeface="Arial"/>
                <a:cs typeface="Arial"/>
              </a:rPr>
              <a:t>Roimata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5" dirty="0">
                <a:latin typeface="Arial"/>
                <a:cs typeface="Arial"/>
              </a:rPr>
              <a:t>tīmatanga. </a:t>
            </a:r>
            <a:r>
              <a:rPr sz="2400" spc="-25" dirty="0">
                <a:latin typeface="Arial"/>
                <a:cs typeface="Arial"/>
              </a:rPr>
              <a:t>Ia </a:t>
            </a:r>
            <a:r>
              <a:rPr sz="2400" spc="-40" dirty="0">
                <a:latin typeface="Arial"/>
                <a:cs typeface="Arial"/>
              </a:rPr>
              <a:t>wiki </a:t>
            </a:r>
            <a:r>
              <a:rPr sz="2400" spc="-25" dirty="0">
                <a:latin typeface="Arial"/>
                <a:cs typeface="Arial"/>
              </a:rPr>
              <a:t>ka </a:t>
            </a:r>
            <a:r>
              <a:rPr sz="2400" spc="-45" dirty="0">
                <a:latin typeface="Arial"/>
                <a:cs typeface="Arial"/>
              </a:rPr>
              <a:t>tangohia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$20. 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hiahia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ana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Roimata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kia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mōhio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rahi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pūtea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paunga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wiki.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25" dirty="0">
                <a:latin typeface="Arial"/>
                <a:cs typeface="Arial"/>
              </a:rPr>
              <a:t>Ko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tūtohi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hei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whakaatu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pānga: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385" y="4049052"/>
            <a:ext cx="4967605" cy="9398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2400" spc="-25" dirty="0">
                <a:latin typeface="Arial"/>
                <a:cs typeface="Arial"/>
              </a:rPr>
              <a:t>Ko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whārite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hei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whakaatu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pānga: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00" i="1" dirty="0">
                <a:latin typeface="Arial"/>
                <a:cs typeface="Arial"/>
              </a:rPr>
              <a:t>P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100" spc="-44" baseline="31746" dirty="0">
                <a:latin typeface="Arial"/>
                <a:cs typeface="Arial"/>
              </a:rPr>
              <a:t>-</a:t>
            </a:r>
            <a:r>
              <a:rPr sz="2400" spc="-30" dirty="0">
                <a:latin typeface="Arial"/>
                <a:cs typeface="Arial"/>
              </a:rPr>
              <a:t>20</a:t>
            </a:r>
            <a:r>
              <a:rPr sz="2400" i="1" spc="-30" dirty="0">
                <a:latin typeface="Arial"/>
                <a:cs typeface="Arial"/>
              </a:rPr>
              <a:t>w </a:t>
            </a:r>
            <a:r>
              <a:rPr sz="2400" dirty="0">
                <a:latin typeface="Arial"/>
                <a:cs typeface="Arial"/>
              </a:rPr>
              <a:t>+</a:t>
            </a:r>
            <a:r>
              <a:rPr sz="2400" spc="-38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100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10206" y="2880017"/>
          <a:ext cx="8617584" cy="94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wiki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pūtea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($)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80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60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40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20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725" spc="-7" baseline="314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20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385" y="306108"/>
            <a:ext cx="9175750" cy="2397125"/>
          </a:xfrm>
          <a:prstGeom prst="rect">
            <a:avLst/>
          </a:prstGeom>
        </p:spPr>
        <p:txBody>
          <a:bodyPr vert="horz" wrap="square" lIns="0" tIns="222885" rIns="0" bIns="0" rtlCol="0">
            <a:spAutoFit/>
          </a:bodyPr>
          <a:lstStyle/>
          <a:p>
            <a:pPr marL="982980">
              <a:lnSpc>
                <a:spcPct val="100000"/>
              </a:lnSpc>
              <a:spcBef>
                <a:spcPts val="1755"/>
              </a:spcBef>
            </a:pPr>
            <a:r>
              <a:rPr sz="2400" b="1" spc="-5" dirty="0">
                <a:latin typeface="Arial"/>
                <a:cs typeface="Arial"/>
              </a:rPr>
              <a:t>Rapanga 4: </a:t>
            </a:r>
            <a:r>
              <a:rPr sz="2400" b="1" spc="-90" dirty="0">
                <a:latin typeface="Arial"/>
                <a:cs typeface="Arial"/>
              </a:rPr>
              <a:t>Te </a:t>
            </a:r>
            <a:r>
              <a:rPr sz="2400" b="1" dirty="0">
                <a:latin typeface="Arial"/>
                <a:cs typeface="Arial"/>
              </a:rPr>
              <a:t>Tūtohi, te Whārite </a:t>
            </a:r>
            <a:r>
              <a:rPr sz="2400" b="1" spc="-5" dirty="0">
                <a:latin typeface="Arial"/>
                <a:cs typeface="Arial"/>
              </a:rPr>
              <a:t>me </a:t>
            </a:r>
            <a:r>
              <a:rPr sz="2400" b="1" dirty="0">
                <a:latin typeface="Arial"/>
                <a:cs typeface="Arial"/>
              </a:rPr>
              <a:t>te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Whakamārama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25000"/>
              </a:lnSpc>
              <a:spcBef>
                <a:spcPts val="935"/>
              </a:spcBef>
            </a:pPr>
            <a:r>
              <a:rPr sz="2400" spc="-40" dirty="0">
                <a:latin typeface="Arial"/>
                <a:cs typeface="Arial"/>
              </a:rPr>
              <a:t>$100 </a:t>
            </a:r>
            <a:r>
              <a:rPr sz="2400" spc="-35" dirty="0">
                <a:latin typeface="Arial"/>
                <a:cs typeface="Arial"/>
              </a:rPr>
              <a:t>kei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pūtea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45" dirty="0">
                <a:latin typeface="Arial"/>
                <a:cs typeface="Arial"/>
              </a:rPr>
              <a:t>Roimata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5" dirty="0">
                <a:latin typeface="Arial"/>
                <a:cs typeface="Arial"/>
              </a:rPr>
              <a:t>tīmatanga. </a:t>
            </a:r>
            <a:r>
              <a:rPr sz="2400" spc="-25" dirty="0">
                <a:latin typeface="Arial"/>
                <a:cs typeface="Arial"/>
              </a:rPr>
              <a:t>Ia </a:t>
            </a:r>
            <a:r>
              <a:rPr sz="2400" spc="-40" dirty="0">
                <a:latin typeface="Arial"/>
                <a:cs typeface="Arial"/>
              </a:rPr>
              <a:t>wiki </a:t>
            </a:r>
            <a:r>
              <a:rPr sz="2400" spc="-25" dirty="0">
                <a:latin typeface="Arial"/>
                <a:cs typeface="Arial"/>
              </a:rPr>
              <a:t>ka </a:t>
            </a:r>
            <a:r>
              <a:rPr sz="2400" spc="-45" dirty="0">
                <a:latin typeface="Arial"/>
                <a:cs typeface="Arial"/>
              </a:rPr>
              <a:t>tangohia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$20. 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hiahia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ana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Roimata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kia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mōhio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rahi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pūtea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paunga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wiki.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25" dirty="0">
                <a:latin typeface="Arial"/>
                <a:cs typeface="Arial"/>
              </a:rPr>
              <a:t>Ko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tūtohi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hei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whakaatu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pānga: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10206" y="2880017"/>
          <a:ext cx="8617584" cy="94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wiki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pūtea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($)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80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60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40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20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725" spc="-7" baseline="314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20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44233" y="4049052"/>
            <a:ext cx="9555480" cy="30734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2400" spc="-25" dirty="0">
                <a:latin typeface="Arial"/>
                <a:cs typeface="Arial"/>
              </a:rPr>
              <a:t>Ko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whārite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hei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whakaatu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pānga: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00" i="1" dirty="0">
                <a:latin typeface="Arial"/>
                <a:cs typeface="Arial"/>
              </a:rPr>
              <a:t>P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100" spc="-44" baseline="31746" dirty="0">
                <a:latin typeface="Arial"/>
                <a:cs typeface="Arial"/>
              </a:rPr>
              <a:t>-</a:t>
            </a:r>
            <a:r>
              <a:rPr sz="2400" spc="-30" dirty="0">
                <a:latin typeface="Arial"/>
                <a:cs typeface="Arial"/>
              </a:rPr>
              <a:t>20</a:t>
            </a:r>
            <a:r>
              <a:rPr sz="2400" i="1" spc="-30" dirty="0">
                <a:latin typeface="Arial"/>
                <a:cs typeface="Arial"/>
              </a:rPr>
              <a:t>w </a:t>
            </a:r>
            <a:r>
              <a:rPr sz="2400" dirty="0">
                <a:latin typeface="Arial"/>
                <a:cs typeface="Arial"/>
              </a:rPr>
              <a:t>+</a:t>
            </a:r>
            <a:r>
              <a:rPr sz="2400" spc="-37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100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25" dirty="0">
                <a:latin typeface="Arial"/>
                <a:cs typeface="Arial"/>
              </a:rPr>
              <a:t>Ko te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whakamārama:</a:t>
            </a:r>
            <a:endParaRPr sz="2400" dirty="0">
              <a:latin typeface="Arial"/>
              <a:cs typeface="Arial"/>
            </a:endParaRPr>
          </a:p>
          <a:p>
            <a:pPr marL="12700" marR="5080" algn="just">
              <a:lnSpc>
                <a:spcPct val="125000"/>
              </a:lnSpc>
            </a:pPr>
            <a:r>
              <a:rPr sz="2400" spc="-50" dirty="0">
                <a:latin typeface="Arial"/>
                <a:cs typeface="Arial"/>
              </a:rPr>
              <a:t>Whakareatia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maha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ngā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wiki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whakapau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moni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ana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Roimata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ki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20  </a:t>
            </a:r>
            <a:r>
              <a:rPr sz="2400" dirty="0" err="1">
                <a:solidFill>
                  <a:srgbClr val="808285"/>
                </a:solidFill>
                <a:latin typeface="Arial"/>
                <a:cs typeface="Arial"/>
              </a:rPr>
              <a:t>tōraro</a:t>
            </a:r>
            <a:r>
              <a:rPr sz="2400" spc="-459" dirty="0">
                <a:latin typeface="Arial"/>
                <a:cs typeface="Arial"/>
              </a:rPr>
              <a:t>,</a:t>
            </a:r>
            <a:r>
              <a:rPr lang="mi-NZ" sz="2400" spc="-459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ka </a:t>
            </a:r>
            <a:r>
              <a:rPr sz="2400" spc="-45" dirty="0">
                <a:latin typeface="Arial"/>
                <a:cs typeface="Arial"/>
              </a:rPr>
              <a:t>tāpiri </a:t>
            </a:r>
            <a:r>
              <a:rPr sz="2400" spc="-25" dirty="0">
                <a:latin typeface="Arial"/>
                <a:cs typeface="Arial"/>
              </a:rPr>
              <a:t>ai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$100, </a:t>
            </a:r>
            <a:r>
              <a:rPr sz="2400" spc="-25" dirty="0">
                <a:latin typeface="Arial"/>
                <a:cs typeface="Arial"/>
              </a:rPr>
              <a:t>nā te </a:t>
            </a:r>
            <a:r>
              <a:rPr sz="2400" spc="-35" dirty="0">
                <a:latin typeface="Arial"/>
                <a:cs typeface="Arial"/>
              </a:rPr>
              <a:t>mea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35" dirty="0">
                <a:latin typeface="Arial"/>
                <a:cs typeface="Arial"/>
              </a:rPr>
              <a:t>$20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heke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40" dirty="0">
                <a:latin typeface="Arial"/>
                <a:cs typeface="Arial"/>
              </a:rPr>
              <a:t>tana pūtea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100" dirty="0">
                <a:latin typeface="Arial"/>
                <a:cs typeface="Arial"/>
              </a:rPr>
              <a:t>ia  </a:t>
            </a:r>
            <a:r>
              <a:rPr sz="2400" spc="-40" dirty="0">
                <a:latin typeface="Arial"/>
                <a:cs typeface="Arial"/>
              </a:rPr>
              <a:t>wiki,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ā,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ko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$100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tana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pūtea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tīmatanga.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3313" y="728789"/>
            <a:ext cx="48044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4: </a:t>
            </a:r>
            <a:r>
              <a:rPr sz="3200" spc="-120" dirty="0"/>
              <a:t>Te</a:t>
            </a:r>
            <a:r>
              <a:rPr sz="3200" spc="-90" dirty="0"/>
              <a:t> </a:t>
            </a:r>
            <a:r>
              <a:rPr sz="3200" spc="-5" dirty="0"/>
              <a:t>Kauwhata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6686156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00341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14526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28711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42883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57069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6156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00341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514526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42883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757069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86156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100341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14526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28711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42883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757069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686156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100341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14526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28711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342883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57069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686156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100341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14526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928711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342883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757069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686156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100341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514526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928711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342883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757069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171254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585438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999624" y="1705940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171254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585438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999624" y="212012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171254" y="253429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585438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9624" y="2534310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171254" y="2948482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585438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999624" y="294849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71254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585438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999624" y="3362668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171254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585438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999624" y="377685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86156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100341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514526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928711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342883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757069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686156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100341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514526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28711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342883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757069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686156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100341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514526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928711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342883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757069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686156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100341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514526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928711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342883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757069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686156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100341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514526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928711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342883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757069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171254" y="5847765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33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33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585438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999624" y="5847778"/>
            <a:ext cx="235585" cy="266065"/>
          </a:xfrm>
          <a:custGeom>
            <a:avLst/>
            <a:gdLst/>
            <a:ahLst/>
            <a:cxnLst/>
            <a:rect l="l" t="t" r="r" b="b"/>
            <a:pathLst>
              <a:path w="235584" h="266064">
                <a:moveTo>
                  <a:pt x="0" y="265620"/>
                </a:move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171254" y="543358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585438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999624" y="543359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171254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585438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999624" y="501939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171254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585438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999624" y="460522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171254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585438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999624" y="4191037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928711" y="212013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478179" y="2202662"/>
            <a:ext cx="56515" cy="93345"/>
          </a:xfrm>
          <a:custGeom>
            <a:avLst/>
            <a:gdLst/>
            <a:ahLst/>
            <a:cxnLst/>
            <a:rect l="l" t="t" r="r" b="b"/>
            <a:pathLst>
              <a:path w="56515" h="93344">
                <a:moveTo>
                  <a:pt x="28257" y="0"/>
                </a:moveTo>
                <a:lnTo>
                  <a:pt x="17894" y="47104"/>
                </a:lnTo>
                <a:lnTo>
                  <a:pt x="0" y="92176"/>
                </a:lnTo>
                <a:lnTo>
                  <a:pt x="622" y="93103"/>
                </a:lnTo>
                <a:lnTo>
                  <a:pt x="28257" y="76314"/>
                </a:lnTo>
                <a:lnTo>
                  <a:pt x="50217" y="76314"/>
                </a:lnTo>
                <a:lnTo>
                  <a:pt x="38620" y="47104"/>
                </a:lnTo>
                <a:lnTo>
                  <a:pt x="28257" y="0"/>
                </a:lnTo>
                <a:close/>
              </a:path>
              <a:path w="56515" h="93344">
                <a:moveTo>
                  <a:pt x="50217" y="76314"/>
                </a:moveTo>
                <a:lnTo>
                  <a:pt x="28257" y="76314"/>
                </a:lnTo>
                <a:lnTo>
                  <a:pt x="56045" y="93103"/>
                </a:lnTo>
                <a:lnTo>
                  <a:pt x="56515" y="92176"/>
                </a:lnTo>
                <a:lnTo>
                  <a:pt x="50217" y="763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891610" y="5412994"/>
            <a:ext cx="93345" cy="56515"/>
          </a:xfrm>
          <a:custGeom>
            <a:avLst/>
            <a:gdLst/>
            <a:ahLst/>
            <a:cxnLst/>
            <a:rect l="l" t="t" r="r" b="b"/>
            <a:pathLst>
              <a:path w="93345" h="56514">
                <a:moveTo>
                  <a:pt x="939" y="0"/>
                </a:moveTo>
                <a:lnTo>
                  <a:pt x="0" y="609"/>
                </a:lnTo>
                <a:lnTo>
                  <a:pt x="16802" y="28257"/>
                </a:lnTo>
                <a:lnTo>
                  <a:pt x="0" y="56057"/>
                </a:lnTo>
                <a:lnTo>
                  <a:pt x="939" y="56514"/>
                </a:lnTo>
                <a:lnTo>
                  <a:pt x="45999" y="38633"/>
                </a:lnTo>
                <a:lnTo>
                  <a:pt x="93103" y="28257"/>
                </a:lnTo>
                <a:lnTo>
                  <a:pt x="45999" y="17881"/>
                </a:lnTo>
                <a:lnTo>
                  <a:pt x="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6856452" y="2405464"/>
            <a:ext cx="3016250" cy="3496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25"/>
              </a:lnSpc>
            </a:pPr>
            <a:r>
              <a:rPr sz="2175" spc="-135" baseline="-5747" dirty="0">
                <a:latin typeface="Trebuchet MS"/>
                <a:cs typeface="Trebuchet MS"/>
              </a:rPr>
              <a:t>($)</a:t>
            </a:r>
            <a:r>
              <a:rPr sz="2175" spc="195" baseline="-5747" dirty="0">
                <a:latin typeface="Trebuchet MS"/>
                <a:cs typeface="Trebuchet MS"/>
              </a:rPr>
              <a:t> </a:t>
            </a:r>
            <a:r>
              <a:rPr sz="1450" spc="-20" dirty="0">
                <a:latin typeface="Trebuchet MS"/>
                <a:cs typeface="Trebuchet MS"/>
              </a:rPr>
              <a:t>140</a:t>
            </a:r>
            <a:endParaRPr sz="14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1450" spc="-40" dirty="0">
                <a:latin typeface="Trebuchet MS"/>
                <a:cs typeface="Trebuchet MS"/>
              </a:rPr>
              <a:t>putea</a:t>
            </a:r>
            <a:r>
              <a:rPr sz="1450" spc="130" dirty="0">
                <a:latin typeface="Trebuchet MS"/>
                <a:cs typeface="Trebuchet MS"/>
              </a:rPr>
              <a:t> </a:t>
            </a:r>
            <a:r>
              <a:rPr sz="2175" spc="-30" baseline="21072" dirty="0">
                <a:latin typeface="Trebuchet MS"/>
                <a:cs typeface="Trebuchet MS"/>
              </a:rPr>
              <a:t>120</a:t>
            </a:r>
            <a:endParaRPr sz="2175" baseline="21072">
              <a:latin typeface="Trebuchet MS"/>
              <a:cs typeface="Trebuchet MS"/>
            </a:endParaRPr>
          </a:p>
          <a:p>
            <a:pPr marL="294005">
              <a:lnSpc>
                <a:spcPct val="100000"/>
              </a:lnSpc>
              <a:spcBef>
                <a:spcPts val="965"/>
              </a:spcBef>
            </a:pPr>
            <a:r>
              <a:rPr sz="1450" spc="-20" dirty="0">
                <a:latin typeface="Trebuchet MS"/>
                <a:cs typeface="Trebuchet MS"/>
              </a:rPr>
              <a:t>100</a:t>
            </a:r>
            <a:r>
              <a:rPr sz="1450" spc="-305" dirty="0">
                <a:latin typeface="Trebuchet MS"/>
                <a:cs typeface="Trebuchet MS"/>
              </a:rPr>
              <a:t> </a:t>
            </a:r>
            <a:r>
              <a:rPr sz="2175" b="1" spc="22" baseline="9578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2175" baseline="9578">
              <a:latin typeface="Arial"/>
              <a:cs typeface="Arial"/>
            </a:endParaRPr>
          </a:p>
          <a:p>
            <a:pPr marL="388620">
              <a:lnSpc>
                <a:spcPct val="100000"/>
              </a:lnSpc>
              <a:spcBef>
                <a:spcPts val="1425"/>
              </a:spcBef>
              <a:tabLst>
                <a:tab pos="1017269" algn="l"/>
              </a:tabLst>
            </a:pPr>
            <a:r>
              <a:rPr sz="1450" spc="-20" dirty="0">
                <a:latin typeface="Trebuchet MS"/>
                <a:cs typeface="Trebuchet MS"/>
              </a:rPr>
              <a:t>80	</a:t>
            </a:r>
            <a:r>
              <a:rPr sz="2175" b="1" spc="22" baseline="3831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2175" baseline="3831">
              <a:latin typeface="Arial"/>
              <a:cs typeface="Arial"/>
            </a:endParaRPr>
          </a:p>
          <a:p>
            <a:pPr marL="388620">
              <a:lnSpc>
                <a:spcPts val="1585"/>
              </a:lnSpc>
              <a:spcBef>
                <a:spcPts val="1595"/>
              </a:spcBef>
              <a:tabLst>
                <a:tab pos="1431290" algn="l"/>
              </a:tabLst>
            </a:pPr>
            <a:r>
              <a:rPr sz="1450" spc="-20" dirty="0">
                <a:latin typeface="Trebuchet MS"/>
                <a:cs typeface="Trebuchet MS"/>
              </a:rPr>
              <a:t>60	</a:t>
            </a:r>
            <a:r>
              <a:rPr sz="2175" b="1" spc="22" baseline="5747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2175" baseline="5747">
              <a:latin typeface="Arial"/>
              <a:cs typeface="Arial"/>
            </a:endParaRPr>
          </a:p>
          <a:p>
            <a:pPr algn="r">
              <a:lnSpc>
                <a:spcPts val="1585"/>
              </a:lnSpc>
            </a:pPr>
            <a:r>
              <a:rPr sz="1450" spc="-40" dirty="0">
                <a:latin typeface="Trebuchet MS"/>
                <a:cs typeface="Trebuchet MS"/>
              </a:rPr>
              <a:t>P</a:t>
            </a:r>
            <a:r>
              <a:rPr sz="1450" spc="-145" dirty="0">
                <a:latin typeface="Trebuchet MS"/>
                <a:cs typeface="Trebuchet MS"/>
              </a:rPr>
              <a:t> </a:t>
            </a:r>
            <a:r>
              <a:rPr sz="1450" spc="100" dirty="0">
                <a:latin typeface="Trebuchet MS"/>
                <a:cs typeface="Trebuchet MS"/>
              </a:rPr>
              <a:t>=</a:t>
            </a:r>
            <a:r>
              <a:rPr sz="1450" spc="-145" dirty="0">
                <a:latin typeface="Trebuchet MS"/>
                <a:cs typeface="Trebuchet MS"/>
              </a:rPr>
              <a:t> </a:t>
            </a:r>
            <a:r>
              <a:rPr sz="1275" b="1" spc="-30" baseline="32679" dirty="0">
                <a:latin typeface="Arial"/>
                <a:cs typeface="Arial"/>
              </a:rPr>
              <a:t>-</a:t>
            </a:r>
            <a:r>
              <a:rPr sz="1450" spc="-20" dirty="0">
                <a:latin typeface="Trebuchet MS"/>
                <a:cs typeface="Trebuchet MS"/>
              </a:rPr>
              <a:t>20w</a:t>
            </a:r>
            <a:r>
              <a:rPr sz="1450" spc="-145" dirty="0">
                <a:latin typeface="Trebuchet MS"/>
                <a:cs typeface="Trebuchet MS"/>
              </a:rPr>
              <a:t> </a:t>
            </a:r>
            <a:r>
              <a:rPr sz="1450" spc="100" dirty="0">
                <a:latin typeface="Trebuchet MS"/>
                <a:cs typeface="Trebuchet MS"/>
              </a:rPr>
              <a:t>+</a:t>
            </a:r>
            <a:r>
              <a:rPr sz="1450" spc="-150" dirty="0">
                <a:latin typeface="Trebuchet MS"/>
                <a:cs typeface="Trebuchet MS"/>
              </a:rPr>
              <a:t> </a:t>
            </a:r>
            <a:r>
              <a:rPr sz="1450" spc="-20" dirty="0">
                <a:latin typeface="Trebuchet MS"/>
                <a:cs typeface="Trebuchet MS"/>
              </a:rPr>
              <a:t>100</a:t>
            </a:r>
            <a:endParaRPr sz="1450">
              <a:latin typeface="Trebuchet MS"/>
              <a:cs typeface="Trebuchet MS"/>
            </a:endParaRPr>
          </a:p>
          <a:p>
            <a:pPr marL="388620">
              <a:lnSpc>
                <a:spcPct val="100000"/>
              </a:lnSpc>
              <a:spcBef>
                <a:spcPts val="55"/>
              </a:spcBef>
              <a:tabLst>
                <a:tab pos="1845310" algn="l"/>
              </a:tabLst>
            </a:pPr>
            <a:r>
              <a:rPr sz="1450" spc="-20" dirty="0">
                <a:latin typeface="Trebuchet MS"/>
                <a:cs typeface="Trebuchet MS"/>
              </a:rPr>
              <a:t>40	</a:t>
            </a:r>
            <a:r>
              <a:rPr sz="2175" b="1" spc="22" baseline="3831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2175" baseline="3831">
              <a:latin typeface="Arial"/>
              <a:cs typeface="Arial"/>
            </a:endParaRPr>
          </a:p>
          <a:p>
            <a:pPr marL="388620">
              <a:lnSpc>
                <a:spcPct val="100000"/>
              </a:lnSpc>
              <a:spcBef>
                <a:spcPts val="1595"/>
              </a:spcBef>
              <a:tabLst>
                <a:tab pos="2259330" algn="l"/>
              </a:tabLst>
            </a:pPr>
            <a:r>
              <a:rPr sz="1450" spc="-20" dirty="0">
                <a:latin typeface="Trebuchet MS"/>
                <a:cs typeface="Trebuchet MS"/>
              </a:rPr>
              <a:t>20	</a:t>
            </a:r>
            <a:r>
              <a:rPr sz="2175" b="1" spc="22" baseline="9578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2175" baseline="9578">
              <a:latin typeface="Arial"/>
              <a:cs typeface="Arial"/>
            </a:endParaRPr>
          </a:p>
          <a:p>
            <a:pPr marL="250825" algn="ctr">
              <a:lnSpc>
                <a:spcPts val="1475"/>
              </a:lnSpc>
              <a:spcBef>
                <a:spcPts val="1420"/>
              </a:spcBef>
              <a:tabLst>
                <a:tab pos="2441575" algn="l"/>
              </a:tabLst>
            </a:pPr>
            <a:r>
              <a:rPr sz="1450" spc="-20" dirty="0">
                <a:latin typeface="Trebuchet MS"/>
                <a:cs typeface="Trebuchet MS"/>
              </a:rPr>
              <a:t>0	</a:t>
            </a: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  <a:p>
            <a:pPr marL="354330" algn="ctr">
              <a:lnSpc>
                <a:spcPts val="1420"/>
              </a:lnSpc>
              <a:tabLst>
                <a:tab pos="768350" algn="l"/>
                <a:tab pos="1183005" algn="l"/>
                <a:tab pos="1597025" algn="l"/>
                <a:tab pos="2011045" algn="l"/>
                <a:tab pos="2425065" algn="l"/>
              </a:tabLst>
            </a:pPr>
            <a:r>
              <a:rPr sz="1450" spc="-20" dirty="0">
                <a:latin typeface="Trebuchet MS"/>
                <a:cs typeface="Trebuchet MS"/>
              </a:rPr>
              <a:t>0	1	2	3	4	5</a:t>
            </a:r>
            <a:endParaRPr sz="1450">
              <a:latin typeface="Trebuchet MS"/>
              <a:cs typeface="Trebuchet MS"/>
            </a:endParaRPr>
          </a:p>
          <a:p>
            <a:pPr algn="r">
              <a:lnSpc>
                <a:spcPts val="1685"/>
              </a:lnSpc>
            </a:pPr>
            <a:r>
              <a:rPr sz="1450" spc="-50" dirty="0">
                <a:latin typeface="Trebuchet MS"/>
                <a:cs typeface="Trebuchet MS"/>
              </a:rPr>
              <a:t>wiki</a:t>
            </a:r>
            <a:r>
              <a:rPr sz="1450" spc="-220" dirty="0">
                <a:latin typeface="Trebuchet MS"/>
                <a:cs typeface="Trebuchet MS"/>
              </a:rPr>
              <a:t> </a:t>
            </a:r>
            <a:r>
              <a:rPr sz="1450" spc="-85" dirty="0">
                <a:latin typeface="Trebuchet MS"/>
                <a:cs typeface="Trebuchet MS"/>
              </a:rPr>
              <a:t>(w)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7514526" y="3362668"/>
            <a:ext cx="2071370" cy="2071370"/>
          </a:xfrm>
          <a:custGeom>
            <a:avLst/>
            <a:gdLst/>
            <a:ahLst/>
            <a:cxnLst/>
            <a:rect l="l" t="t" r="r" b="b"/>
            <a:pathLst>
              <a:path w="2071370" h="2071370">
                <a:moveTo>
                  <a:pt x="0" y="0"/>
                </a:moveTo>
                <a:lnTo>
                  <a:pt x="2070912" y="2070912"/>
                </a:lnTo>
              </a:path>
            </a:pathLst>
          </a:custGeom>
          <a:ln w="15341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432049" y="4185310"/>
            <a:ext cx="469265" cy="415925"/>
          </a:xfrm>
          <a:custGeom>
            <a:avLst/>
            <a:gdLst/>
            <a:ahLst/>
            <a:cxnLst/>
            <a:rect l="l" t="t" r="r" b="b"/>
            <a:pathLst>
              <a:path w="469265" h="415925">
                <a:moveTo>
                  <a:pt x="468845" y="207886"/>
                </a:moveTo>
                <a:lnTo>
                  <a:pt x="464083" y="249789"/>
                </a:lnTo>
                <a:lnTo>
                  <a:pt x="450424" y="288815"/>
                </a:lnTo>
                <a:lnTo>
                  <a:pt x="428810" y="324130"/>
                </a:lnTo>
                <a:lnTo>
                  <a:pt x="400186" y="354898"/>
                </a:lnTo>
                <a:lnTo>
                  <a:pt x="365493" y="380283"/>
                </a:lnTo>
                <a:lnTo>
                  <a:pt x="325674" y="399449"/>
                </a:lnTo>
                <a:lnTo>
                  <a:pt x="281672" y="411562"/>
                </a:lnTo>
                <a:lnTo>
                  <a:pt x="234429" y="415785"/>
                </a:lnTo>
                <a:lnTo>
                  <a:pt x="187182" y="411562"/>
                </a:lnTo>
                <a:lnTo>
                  <a:pt x="143176" y="399449"/>
                </a:lnTo>
                <a:lnTo>
                  <a:pt x="103355" y="380283"/>
                </a:lnTo>
                <a:lnTo>
                  <a:pt x="68660" y="354898"/>
                </a:lnTo>
                <a:lnTo>
                  <a:pt x="40035" y="324130"/>
                </a:lnTo>
                <a:lnTo>
                  <a:pt x="18421" y="288815"/>
                </a:lnTo>
                <a:lnTo>
                  <a:pt x="4762" y="249789"/>
                </a:lnTo>
                <a:lnTo>
                  <a:pt x="0" y="207886"/>
                </a:lnTo>
                <a:lnTo>
                  <a:pt x="6813" y="157935"/>
                </a:lnTo>
                <a:lnTo>
                  <a:pt x="26166" y="112360"/>
                </a:lnTo>
                <a:lnTo>
                  <a:pt x="56430" y="72606"/>
                </a:lnTo>
                <a:lnTo>
                  <a:pt x="95973" y="40119"/>
                </a:lnTo>
                <a:lnTo>
                  <a:pt x="143167" y="16344"/>
                </a:lnTo>
                <a:lnTo>
                  <a:pt x="187178" y="4224"/>
                </a:lnTo>
                <a:lnTo>
                  <a:pt x="234429" y="0"/>
                </a:lnTo>
                <a:lnTo>
                  <a:pt x="281672" y="4224"/>
                </a:lnTo>
                <a:lnTo>
                  <a:pt x="325674" y="16339"/>
                </a:lnTo>
                <a:lnTo>
                  <a:pt x="365493" y="35508"/>
                </a:lnTo>
                <a:lnTo>
                  <a:pt x="400186" y="60894"/>
                </a:lnTo>
                <a:lnTo>
                  <a:pt x="428810" y="91662"/>
                </a:lnTo>
                <a:lnTo>
                  <a:pt x="450424" y="126974"/>
                </a:lnTo>
                <a:lnTo>
                  <a:pt x="464083" y="165994"/>
                </a:lnTo>
                <a:lnTo>
                  <a:pt x="468845" y="207886"/>
                </a:lnTo>
                <a:close/>
              </a:path>
            </a:pathLst>
          </a:custGeom>
          <a:ln w="15341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675600" y="3352698"/>
            <a:ext cx="1899920" cy="848994"/>
          </a:xfrm>
          <a:custGeom>
            <a:avLst/>
            <a:gdLst/>
            <a:ahLst/>
            <a:cxnLst/>
            <a:rect l="l" t="t" r="r" b="b"/>
            <a:pathLst>
              <a:path w="1899920" h="848995">
                <a:moveTo>
                  <a:pt x="1899615" y="848956"/>
                </a:moveTo>
                <a:lnTo>
                  <a:pt x="1526219" y="364525"/>
                </a:lnTo>
                <a:lnTo>
                  <a:pt x="1203877" y="114615"/>
                </a:lnTo>
                <a:lnTo>
                  <a:pt x="754500" y="19637"/>
                </a:lnTo>
                <a:lnTo>
                  <a:pt x="0" y="0"/>
                </a:lnTo>
              </a:path>
            </a:pathLst>
          </a:custGeom>
          <a:ln w="15341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607109" y="3324643"/>
            <a:ext cx="93345" cy="57150"/>
          </a:xfrm>
          <a:custGeom>
            <a:avLst/>
            <a:gdLst/>
            <a:ahLst/>
            <a:cxnLst/>
            <a:rect l="l" t="t" r="r" b="b"/>
            <a:pathLst>
              <a:path w="93345" h="57150">
                <a:moveTo>
                  <a:pt x="92417" y="0"/>
                </a:moveTo>
                <a:lnTo>
                  <a:pt x="47193" y="17500"/>
                </a:lnTo>
                <a:lnTo>
                  <a:pt x="0" y="27457"/>
                </a:lnTo>
                <a:lnTo>
                  <a:pt x="47015" y="38226"/>
                </a:lnTo>
                <a:lnTo>
                  <a:pt x="91922" y="56527"/>
                </a:lnTo>
                <a:lnTo>
                  <a:pt x="92862" y="55918"/>
                </a:lnTo>
                <a:lnTo>
                  <a:pt x="76301" y="28117"/>
                </a:lnTo>
                <a:lnTo>
                  <a:pt x="93345" y="495"/>
                </a:lnTo>
                <a:lnTo>
                  <a:pt x="92417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684238" y="1704022"/>
            <a:ext cx="3550920" cy="4409440"/>
          </a:xfrm>
          <a:custGeom>
            <a:avLst/>
            <a:gdLst/>
            <a:ahLst/>
            <a:cxnLst/>
            <a:rect l="l" t="t" r="r" b="b"/>
            <a:pathLst>
              <a:path w="3550920" h="4409440">
                <a:moveTo>
                  <a:pt x="0" y="4409376"/>
                </a:moveTo>
                <a:lnTo>
                  <a:pt x="3550564" y="4409376"/>
                </a:lnTo>
                <a:lnTo>
                  <a:pt x="3550564" y="0"/>
                </a:lnTo>
                <a:lnTo>
                  <a:pt x="0" y="0"/>
                </a:lnTo>
                <a:lnTo>
                  <a:pt x="0" y="44093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686156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100341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514526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928711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342883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757069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686156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100341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514526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342883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757069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686156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100341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514526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928711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342883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757069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686156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100341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514526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928711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342883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757069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686156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100341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514526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342883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757069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686156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100341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514526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928711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757069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9171254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9585438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9999624" y="1705940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9171254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9585438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9999624" y="212012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9171254" y="253429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9585438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9999624" y="2534310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9171254" y="2948482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9585438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9999624" y="294849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9171254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9585438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9999624" y="3362668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9171254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9585438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9999624" y="377685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686156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100341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514526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928711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8342883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757069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686156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100341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514526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928711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8342883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757069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686156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100341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514526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928711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342883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757069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686156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100341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514526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928711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8342883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8757069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686156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7100341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7514526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7928711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8342883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9171254" y="5847765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33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33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9585438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9999624" y="5847778"/>
            <a:ext cx="235585" cy="266065"/>
          </a:xfrm>
          <a:custGeom>
            <a:avLst/>
            <a:gdLst/>
            <a:ahLst/>
            <a:cxnLst/>
            <a:rect l="l" t="t" r="r" b="b"/>
            <a:pathLst>
              <a:path w="235584" h="266064">
                <a:moveTo>
                  <a:pt x="0" y="265620"/>
                </a:move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9171254" y="543358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9585438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9999624" y="543359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9171254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9585438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9999624" y="501939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9585438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9999624" y="460522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9171254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9585438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9999624" y="4191037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7928711" y="212013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506436" y="2271141"/>
            <a:ext cx="0" cy="3170555"/>
          </a:xfrm>
          <a:custGeom>
            <a:avLst/>
            <a:gdLst/>
            <a:ahLst/>
            <a:cxnLst/>
            <a:rect l="l" t="t" r="r" b="b"/>
            <a:pathLst>
              <a:path h="3170554">
                <a:moveTo>
                  <a:pt x="0" y="3170110"/>
                </a:moveTo>
                <a:lnTo>
                  <a:pt x="0" y="0"/>
                </a:lnTo>
              </a:path>
            </a:pathLst>
          </a:custGeom>
          <a:ln w="153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7478179" y="2202662"/>
            <a:ext cx="56515" cy="93345"/>
          </a:xfrm>
          <a:custGeom>
            <a:avLst/>
            <a:gdLst/>
            <a:ahLst/>
            <a:cxnLst/>
            <a:rect l="l" t="t" r="r" b="b"/>
            <a:pathLst>
              <a:path w="56515" h="93344">
                <a:moveTo>
                  <a:pt x="28257" y="0"/>
                </a:moveTo>
                <a:lnTo>
                  <a:pt x="17894" y="47104"/>
                </a:lnTo>
                <a:lnTo>
                  <a:pt x="0" y="92176"/>
                </a:lnTo>
                <a:lnTo>
                  <a:pt x="622" y="93103"/>
                </a:lnTo>
                <a:lnTo>
                  <a:pt x="28257" y="76314"/>
                </a:lnTo>
                <a:lnTo>
                  <a:pt x="50217" y="76314"/>
                </a:lnTo>
                <a:lnTo>
                  <a:pt x="38620" y="47104"/>
                </a:lnTo>
                <a:lnTo>
                  <a:pt x="28257" y="0"/>
                </a:lnTo>
                <a:close/>
              </a:path>
              <a:path w="56515" h="93344">
                <a:moveTo>
                  <a:pt x="50217" y="76314"/>
                </a:moveTo>
                <a:lnTo>
                  <a:pt x="28257" y="76314"/>
                </a:lnTo>
                <a:lnTo>
                  <a:pt x="56045" y="93103"/>
                </a:lnTo>
                <a:lnTo>
                  <a:pt x="56515" y="92176"/>
                </a:lnTo>
                <a:lnTo>
                  <a:pt x="50217" y="763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7506436" y="5441251"/>
            <a:ext cx="2409825" cy="0"/>
          </a:xfrm>
          <a:custGeom>
            <a:avLst/>
            <a:gdLst/>
            <a:ahLst/>
            <a:cxnLst/>
            <a:rect l="l" t="t" r="r" b="b"/>
            <a:pathLst>
              <a:path w="2409825">
                <a:moveTo>
                  <a:pt x="0" y="0"/>
                </a:moveTo>
                <a:lnTo>
                  <a:pt x="2409799" y="0"/>
                </a:lnTo>
              </a:path>
            </a:pathLst>
          </a:custGeom>
          <a:ln w="153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9891610" y="5412994"/>
            <a:ext cx="93345" cy="56515"/>
          </a:xfrm>
          <a:custGeom>
            <a:avLst/>
            <a:gdLst/>
            <a:ahLst/>
            <a:cxnLst/>
            <a:rect l="l" t="t" r="r" b="b"/>
            <a:pathLst>
              <a:path w="93345" h="56514">
                <a:moveTo>
                  <a:pt x="939" y="0"/>
                </a:moveTo>
                <a:lnTo>
                  <a:pt x="0" y="609"/>
                </a:lnTo>
                <a:lnTo>
                  <a:pt x="16802" y="28257"/>
                </a:lnTo>
                <a:lnTo>
                  <a:pt x="0" y="56057"/>
                </a:lnTo>
                <a:lnTo>
                  <a:pt x="939" y="56514"/>
                </a:lnTo>
                <a:lnTo>
                  <a:pt x="45999" y="38633"/>
                </a:lnTo>
                <a:lnTo>
                  <a:pt x="93103" y="28257"/>
                </a:lnTo>
                <a:lnTo>
                  <a:pt x="45999" y="17881"/>
                </a:lnTo>
                <a:lnTo>
                  <a:pt x="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 txBox="1"/>
          <p:nvPr/>
        </p:nvSpPr>
        <p:spPr>
          <a:xfrm>
            <a:off x="7326960" y="5297899"/>
            <a:ext cx="120014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7232526" y="4896417"/>
            <a:ext cx="214629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20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7232526" y="4472661"/>
            <a:ext cx="214629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40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7232526" y="4063817"/>
            <a:ext cx="214629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60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7232526" y="3640061"/>
            <a:ext cx="214629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80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7138092" y="3238580"/>
            <a:ext cx="309245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100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7138092" y="2822187"/>
            <a:ext cx="309245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120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7102258" y="2391069"/>
            <a:ext cx="396875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26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140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7446429" y="5451606"/>
            <a:ext cx="2190750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6720" algn="l"/>
                <a:tab pos="840740" algn="l"/>
                <a:tab pos="1254760" algn="l"/>
                <a:tab pos="1668780" algn="l"/>
                <a:tab pos="2083435" algn="l"/>
              </a:tabLst>
            </a:pPr>
            <a:r>
              <a:rPr sz="1450" spc="-20" dirty="0">
                <a:latin typeface="Trebuchet MS"/>
                <a:cs typeface="Trebuchet MS"/>
              </a:rPr>
              <a:t>0	1	2	3	4	5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6843752" y="2392764"/>
            <a:ext cx="247015" cy="711835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450" spc="-40" dirty="0">
                <a:latin typeface="Trebuchet MS"/>
                <a:cs typeface="Trebuchet MS"/>
              </a:rPr>
              <a:t>putea</a:t>
            </a:r>
            <a:r>
              <a:rPr sz="1450" spc="-195" dirty="0">
                <a:latin typeface="Trebuchet MS"/>
                <a:cs typeface="Trebuchet MS"/>
              </a:rPr>
              <a:t> </a:t>
            </a:r>
            <a:r>
              <a:rPr sz="1450" spc="-90" dirty="0">
                <a:latin typeface="Trebuchet MS"/>
                <a:cs typeface="Trebuchet MS"/>
              </a:rPr>
              <a:t>($)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9269577" y="5658654"/>
            <a:ext cx="615950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50" dirty="0">
                <a:latin typeface="Trebuchet MS"/>
                <a:cs typeface="Trebuchet MS"/>
              </a:rPr>
              <a:t>wiki</a:t>
            </a:r>
            <a:r>
              <a:rPr sz="1450" spc="-200" dirty="0">
                <a:latin typeface="Trebuchet MS"/>
                <a:cs typeface="Trebuchet MS"/>
              </a:rPr>
              <a:t> </a:t>
            </a:r>
            <a:r>
              <a:rPr sz="1450" spc="-85" dirty="0">
                <a:latin typeface="Trebuchet MS"/>
                <a:cs typeface="Trebuchet MS"/>
              </a:rPr>
              <a:t>(w)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7451587" y="3210004"/>
            <a:ext cx="475615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7928711" y="3362668"/>
            <a:ext cx="414655" cy="414655"/>
          </a:xfrm>
          <a:prstGeom prst="rect">
            <a:avLst/>
          </a:prstGeom>
          <a:ln w="3848">
            <a:solidFill>
              <a:srgbClr val="BCBEC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ts val="1060"/>
              </a:lnSpc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8342889" y="3776853"/>
            <a:ext cx="414655" cy="414655"/>
          </a:xfrm>
          <a:prstGeom prst="rect">
            <a:avLst/>
          </a:prstGeom>
          <a:ln w="3835">
            <a:solidFill>
              <a:srgbClr val="BCBEC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ts val="1070"/>
              </a:lnSpc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9171254" y="4605223"/>
            <a:ext cx="414655" cy="414655"/>
          </a:xfrm>
          <a:prstGeom prst="rect">
            <a:avLst/>
          </a:prstGeom>
          <a:ln w="3835">
            <a:solidFill>
              <a:srgbClr val="BCBEC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imes New Roman"/>
              <a:cs typeface="Times New Roman"/>
            </a:endParaRPr>
          </a:p>
          <a:p>
            <a:pPr>
              <a:lnSpc>
                <a:spcPts val="1105"/>
              </a:lnSpc>
              <a:spcBef>
                <a:spcPts val="5"/>
              </a:spcBef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9530603" y="5297671"/>
            <a:ext cx="467359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8757069" y="4191037"/>
            <a:ext cx="427355" cy="414655"/>
          </a:xfrm>
          <a:prstGeom prst="rect">
            <a:avLst/>
          </a:prstGeom>
          <a:ln w="3835">
            <a:solidFill>
              <a:srgbClr val="BCBEC0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>
              <a:lnSpc>
                <a:spcPts val="1710"/>
              </a:lnSpc>
              <a:spcBef>
                <a:spcPts val="520"/>
              </a:spcBef>
            </a:pPr>
            <a:r>
              <a:rPr sz="1450" spc="-40" dirty="0">
                <a:latin typeface="Trebuchet MS"/>
                <a:cs typeface="Trebuchet MS"/>
              </a:rPr>
              <a:t>P </a:t>
            </a:r>
            <a:r>
              <a:rPr sz="1450" spc="100" dirty="0">
                <a:latin typeface="Trebuchet MS"/>
                <a:cs typeface="Trebuchet MS"/>
              </a:rPr>
              <a:t>=</a:t>
            </a:r>
            <a:r>
              <a:rPr sz="1450" spc="-300" dirty="0">
                <a:latin typeface="Trebuchet MS"/>
                <a:cs typeface="Trebuchet MS"/>
              </a:rPr>
              <a:t> </a:t>
            </a:r>
            <a:r>
              <a:rPr sz="1275" b="1" spc="-30" baseline="32679" dirty="0">
                <a:latin typeface="Arial"/>
                <a:cs typeface="Arial"/>
              </a:rPr>
              <a:t>-</a:t>
            </a:r>
            <a:r>
              <a:rPr sz="1450" spc="-20" dirty="0">
                <a:latin typeface="Trebuchet MS"/>
                <a:cs typeface="Trebuchet MS"/>
              </a:rPr>
              <a:t>2</a:t>
            </a:r>
            <a:endParaRPr sz="1450">
              <a:latin typeface="Trebuchet MS"/>
              <a:cs typeface="Trebuchet MS"/>
            </a:endParaRPr>
          </a:p>
          <a:p>
            <a:pPr marR="3175">
              <a:lnSpc>
                <a:spcPts val="1025"/>
              </a:lnSpc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9171254" y="4191037"/>
            <a:ext cx="414655" cy="414655"/>
          </a:xfrm>
          <a:prstGeom prst="rect">
            <a:avLst/>
          </a:prstGeom>
          <a:ln w="3835">
            <a:solidFill>
              <a:srgbClr val="BCBEC0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20"/>
              </a:spcBef>
            </a:pPr>
            <a:r>
              <a:rPr sz="1450" spc="-15" dirty="0">
                <a:latin typeface="Trebuchet MS"/>
                <a:cs typeface="Trebuchet MS"/>
              </a:rPr>
              <a:t>0w</a:t>
            </a:r>
            <a:r>
              <a:rPr sz="1450" spc="-180" dirty="0">
                <a:latin typeface="Trebuchet MS"/>
                <a:cs typeface="Trebuchet MS"/>
              </a:rPr>
              <a:t> </a:t>
            </a:r>
            <a:r>
              <a:rPr sz="1450" spc="100" dirty="0">
                <a:latin typeface="Trebuchet MS"/>
                <a:cs typeface="Trebuchet MS"/>
              </a:rPr>
              <a:t>+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9585438" y="4191037"/>
            <a:ext cx="414655" cy="414655"/>
          </a:xfrm>
          <a:prstGeom prst="rect">
            <a:avLst/>
          </a:prstGeom>
          <a:ln w="3835">
            <a:solidFill>
              <a:srgbClr val="BCBEC0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3175">
              <a:lnSpc>
                <a:spcPct val="100000"/>
              </a:lnSpc>
              <a:spcBef>
                <a:spcPts val="520"/>
              </a:spcBef>
            </a:pPr>
            <a:r>
              <a:rPr sz="1450" spc="-20" dirty="0">
                <a:latin typeface="Trebuchet MS"/>
                <a:cs typeface="Trebuchet MS"/>
              </a:rPr>
              <a:t>100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7514526" y="3362668"/>
            <a:ext cx="2071370" cy="2071370"/>
          </a:xfrm>
          <a:custGeom>
            <a:avLst/>
            <a:gdLst/>
            <a:ahLst/>
            <a:cxnLst/>
            <a:rect l="l" t="t" r="r" b="b"/>
            <a:pathLst>
              <a:path w="2071370" h="2071370">
                <a:moveTo>
                  <a:pt x="0" y="0"/>
                </a:moveTo>
                <a:lnTo>
                  <a:pt x="2070912" y="2070912"/>
                </a:lnTo>
              </a:path>
            </a:pathLst>
          </a:custGeom>
          <a:ln w="15341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 txBox="1"/>
          <p:nvPr/>
        </p:nvSpPr>
        <p:spPr>
          <a:xfrm>
            <a:off x="444500" y="1567878"/>
            <a:ext cx="5363210" cy="838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Āta tirohia te kauwhata e </a:t>
            </a:r>
            <a:r>
              <a:rPr sz="2400" spc="-5" dirty="0">
                <a:latin typeface="Arial"/>
                <a:cs typeface="Arial"/>
              </a:rPr>
              <a:t>whakaatu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ana  </a:t>
            </a:r>
            <a:r>
              <a:rPr sz="2400" dirty="0">
                <a:latin typeface="Arial"/>
                <a:cs typeface="Arial"/>
              </a:rPr>
              <a:t>i te </a:t>
            </a:r>
            <a:r>
              <a:rPr sz="2400" spc="-5" dirty="0">
                <a:latin typeface="Arial"/>
                <a:cs typeface="Arial"/>
              </a:rPr>
              <a:t>pūtea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Roimata.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444500" y="2827616"/>
            <a:ext cx="4211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Tīmata </a:t>
            </a:r>
            <a:r>
              <a:rPr sz="2400" spc="-5" dirty="0">
                <a:latin typeface="Arial"/>
                <a:cs typeface="Arial"/>
              </a:rPr>
              <a:t>ana </a:t>
            </a:r>
            <a:r>
              <a:rPr sz="2400" dirty="0">
                <a:latin typeface="Arial"/>
                <a:cs typeface="Arial"/>
              </a:rPr>
              <a:t>te kauwhata 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hea?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3313" y="728789"/>
            <a:ext cx="48044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4: </a:t>
            </a:r>
            <a:r>
              <a:rPr sz="3200" spc="-120" dirty="0"/>
              <a:t>Te</a:t>
            </a:r>
            <a:r>
              <a:rPr sz="3200" spc="-90" dirty="0"/>
              <a:t> </a:t>
            </a:r>
            <a:r>
              <a:rPr sz="3200" spc="-5" dirty="0"/>
              <a:t>Kauwhata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6686156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00341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14526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28711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42883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57069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6156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00341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514526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42883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757069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86156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100341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14526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28711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42883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757069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686156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100341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14526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28711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342883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57069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686156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100341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14526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928711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342883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757069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686156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100341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514526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928711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342883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757069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171254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585438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999624" y="1705940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171254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585438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999624" y="212012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171254" y="253429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585438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9624" y="2534310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171254" y="2948482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585438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999624" y="294849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71254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585438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999624" y="3362668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171254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585438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999624" y="377685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86156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100341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514526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928711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342883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757069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686156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100341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514526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28711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342883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757069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686156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100341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514526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928711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342883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757069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686156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100341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514526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928711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342883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757069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686156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100341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514526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928711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342883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757069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171254" y="5847765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33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33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585438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999624" y="5847778"/>
            <a:ext cx="235585" cy="266065"/>
          </a:xfrm>
          <a:custGeom>
            <a:avLst/>
            <a:gdLst/>
            <a:ahLst/>
            <a:cxnLst/>
            <a:rect l="l" t="t" r="r" b="b"/>
            <a:pathLst>
              <a:path w="235584" h="266064">
                <a:moveTo>
                  <a:pt x="0" y="265620"/>
                </a:move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171254" y="543358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585438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999624" y="543359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171254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585438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999624" y="501939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171254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585438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999624" y="460522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171254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585438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999624" y="4191037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928711" y="212013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478179" y="2202662"/>
            <a:ext cx="56515" cy="93345"/>
          </a:xfrm>
          <a:custGeom>
            <a:avLst/>
            <a:gdLst/>
            <a:ahLst/>
            <a:cxnLst/>
            <a:rect l="l" t="t" r="r" b="b"/>
            <a:pathLst>
              <a:path w="56515" h="93344">
                <a:moveTo>
                  <a:pt x="28257" y="0"/>
                </a:moveTo>
                <a:lnTo>
                  <a:pt x="17894" y="47104"/>
                </a:lnTo>
                <a:lnTo>
                  <a:pt x="0" y="92176"/>
                </a:lnTo>
                <a:lnTo>
                  <a:pt x="622" y="93103"/>
                </a:lnTo>
                <a:lnTo>
                  <a:pt x="28257" y="76314"/>
                </a:lnTo>
                <a:lnTo>
                  <a:pt x="50217" y="76314"/>
                </a:lnTo>
                <a:lnTo>
                  <a:pt x="38620" y="47104"/>
                </a:lnTo>
                <a:lnTo>
                  <a:pt x="28257" y="0"/>
                </a:lnTo>
                <a:close/>
              </a:path>
              <a:path w="56515" h="93344">
                <a:moveTo>
                  <a:pt x="50217" y="76314"/>
                </a:moveTo>
                <a:lnTo>
                  <a:pt x="28257" y="76314"/>
                </a:lnTo>
                <a:lnTo>
                  <a:pt x="56045" y="93103"/>
                </a:lnTo>
                <a:lnTo>
                  <a:pt x="56515" y="92176"/>
                </a:lnTo>
                <a:lnTo>
                  <a:pt x="50217" y="763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891610" y="5412994"/>
            <a:ext cx="93345" cy="56515"/>
          </a:xfrm>
          <a:custGeom>
            <a:avLst/>
            <a:gdLst/>
            <a:ahLst/>
            <a:cxnLst/>
            <a:rect l="l" t="t" r="r" b="b"/>
            <a:pathLst>
              <a:path w="93345" h="56514">
                <a:moveTo>
                  <a:pt x="939" y="0"/>
                </a:moveTo>
                <a:lnTo>
                  <a:pt x="0" y="609"/>
                </a:lnTo>
                <a:lnTo>
                  <a:pt x="16802" y="28257"/>
                </a:lnTo>
                <a:lnTo>
                  <a:pt x="0" y="56057"/>
                </a:lnTo>
                <a:lnTo>
                  <a:pt x="939" y="56514"/>
                </a:lnTo>
                <a:lnTo>
                  <a:pt x="45999" y="38633"/>
                </a:lnTo>
                <a:lnTo>
                  <a:pt x="93103" y="28257"/>
                </a:lnTo>
                <a:lnTo>
                  <a:pt x="45999" y="17881"/>
                </a:lnTo>
                <a:lnTo>
                  <a:pt x="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6856452" y="2405464"/>
            <a:ext cx="3016250" cy="3496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25"/>
              </a:lnSpc>
            </a:pPr>
            <a:r>
              <a:rPr sz="2175" spc="-135" baseline="-5747" dirty="0">
                <a:latin typeface="Trebuchet MS"/>
                <a:cs typeface="Trebuchet MS"/>
              </a:rPr>
              <a:t>($)</a:t>
            </a:r>
            <a:r>
              <a:rPr sz="2175" spc="195" baseline="-5747" dirty="0">
                <a:latin typeface="Trebuchet MS"/>
                <a:cs typeface="Trebuchet MS"/>
              </a:rPr>
              <a:t> </a:t>
            </a:r>
            <a:r>
              <a:rPr sz="1450" spc="-20" dirty="0">
                <a:latin typeface="Trebuchet MS"/>
                <a:cs typeface="Trebuchet MS"/>
              </a:rPr>
              <a:t>140</a:t>
            </a:r>
            <a:endParaRPr sz="14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1450" spc="-40" dirty="0">
                <a:latin typeface="Trebuchet MS"/>
                <a:cs typeface="Trebuchet MS"/>
              </a:rPr>
              <a:t>putea</a:t>
            </a:r>
            <a:r>
              <a:rPr sz="1450" spc="130" dirty="0">
                <a:latin typeface="Trebuchet MS"/>
                <a:cs typeface="Trebuchet MS"/>
              </a:rPr>
              <a:t> </a:t>
            </a:r>
            <a:r>
              <a:rPr sz="2175" spc="-30" baseline="21072" dirty="0">
                <a:latin typeface="Trebuchet MS"/>
                <a:cs typeface="Trebuchet MS"/>
              </a:rPr>
              <a:t>120</a:t>
            </a:r>
            <a:endParaRPr sz="2175" baseline="21072">
              <a:latin typeface="Trebuchet MS"/>
              <a:cs typeface="Trebuchet MS"/>
            </a:endParaRPr>
          </a:p>
          <a:p>
            <a:pPr marL="294005">
              <a:lnSpc>
                <a:spcPct val="100000"/>
              </a:lnSpc>
              <a:spcBef>
                <a:spcPts val="965"/>
              </a:spcBef>
            </a:pPr>
            <a:r>
              <a:rPr sz="1450" spc="-20" dirty="0">
                <a:latin typeface="Trebuchet MS"/>
                <a:cs typeface="Trebuchet MS"/>
              </a:rPr>
              <a:t>100</a:t>
            </a:r>
            <a:r>
              <a:rPr sz="1450" spc="-305" dirty="0">
                <a:latin typeface="Trebuchet MS"/>
                <a:cs typeface="Trebuchet MS"/>
              </a:rPr>
              <a:t> </a:t>
            </a:r>
            <a:r>
              <a:rPr sz="2175" b="1" spc="22" baseline="9578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2175" baseline="9578">
              <a:latin typeface="Arial"/>
              <a:cs typeface="Arial"/>
            </a:endParaRPr>
          </a:p>
          <a:p>
            <a:pPr marL="388620">
              <a:lnSpc>
                <a:spcPct val="100000"/>
              </a:lnSpc>
              <a:spcBef>
                <a:spcPts val="1425"/>
              </a:spcBef>
              <a:tabLst>
                <a:tab pos="1017269" algn="l"/>
              </a:tabLst>
            </a:pPr>
            <a:r>
              <a:rPr sz="1450" spc="-20" dirty="0">
                <a:latin typeface="Trebuchet MS"/>
                <a:cs typeface="Trebuchet MS"/>
              </a:rPr>
              <a:t>80	</a:t>
            </a:r>
            <a:r>
              <a:rPr sz="2175" b="1" spc="22" baseline="3831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2175" baseline="3831">
              <a:latin typeface="Arial"/>
              <a:cs typeface="Arial"/>
            </a:endParaRPr>
          </a:p>
          <a:p>
            <a:pPr marL="388620">
              <a:lnSpc>
                <a:spcPts val="1585"/>
              </a:lnSpc>
              <a:spcBef>
                <a:spcPts val="1595"/>
              </a:spcBef>
              <a:tabLst>
                <a:tab pos="1431290" algn="l"/>
              </a:tabLst>
            </a:pPr>
            <a:r>
              <a:rPr sz="1450" spc="-20" dirty="0">
                <a:latin typeface="Trebuchet MS"/>
                <a:cs typeface="Trebuchet MS"/>
              </a:rPr>
              <a:t>60	</a:t>
            </a:r>
            <a:r>
              <a:rPr sz="2175" b="1" spc="22" baseline="5747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2175" baseline="5747">
              <a:latin typeface="Arial"/>
              <a:cs typeface="Arial"/>
            </a:endParaRPr>
          </a:p>
          <a:p>
            <a:pPr algn="r">
              <a:lnSpc>
                <a:spcPts val="1585"/>
              </a:lnSpc>
            </a:pPr>
            <a:r>
              <a:rPr sz="1450" spc="-40" dirty="0">
                <a:latin typeface="Trebuchet MS"/>
                <a:cs typeface="Trebuchet MS"/>
              </a:rPr>
              <a:t>P</a:t>
            </a:r>
            <a:r>
              <a:rPr sz="1450" spc="-145" dirty="0">
                <a:latin typeface="Trebuchet MS"/>
                <a:cs typeface="Trebuchet MS"/>
              </a:rPr>
              <a:t> </a:t>
            </a:r>
            <a:r>
              <a:rPr sz="1450" spc="100" dirty="0">
                <a:latin typeface="Trebuchet MS"/>
                <a:cs typeface="Trebuchet MS"/>
              </a:rPr>
              <a:t>=</a:t>
            </a:r>
            <a:r>
              <a:rPr sz="1450" spc="-145" dirty="0">
                <a:latin typeface="Trebuchet MS"/>
                <a:cs typeface="Trebuchet MS"/>
              </a:rPr>
              <a:t> </a:t>
            </a:r>
            <a:r>
              <a:rPr sz="1275" b="1" spc="-30" baseline="32679" dirty="0">
                <a:latin typeface="Arial"/>
                <a:cs typeface="Arial"/>
              </a:rPr>
              <a:t>-</a:t>
            </a:r>
            <a:r>
              <a:rPr sz="1450" spc="-20" dirty="0">
                <a:latin typeface="Trebuchet MS"/>
                <a:cs typeface="Trebuchet MS"/>
              </a:rPr>
              <a:t>20w</a:t>
            </a:r>
            <a:r>
              <a:rPr sz="1450" spc="-145" dirty="0">
                <a:latin typeface="Trebuchet MS"/>
                <a:cs typeface="Trebuchet MS"/>
              </a:rPr>
              <a:t> </a:t>
            </a:r>
            <a:r>
              <a:rPr sz="1450" spc="100" dirty="0">
                <a:latin typeface="Trebuchet MS"/>
                <a:cs typeface="Trebuchet MS"/>
              </a:rPr>
              <a:t>+</a:t>
            </a:r>
            <a:r>
              <a:rPr sz="1450" spc="-150" dirty="0">
                <a:latin typeface="Trebuchet MS"/>
                <a:cs typeface="Trebuchet MS"/>
              </a:rPr>
              <a:t> </a:t>
            </a:r>
            <a:r>
              <a:rPr sz="1450" spc="-20" dirty="0">
                <a:latin typeface="Trebuchet MS"/>
                <a:cs typeface="Trebuchet MS"/>
              </a:rPr>
              <a:t>100</a:t>
            </a:r>
            <a:endParaRPr sz="1450">
              <a:latin typeface="Trebuchet MS"/>
              <a:cs typeface="Trebuchet MS"/>
            </a:endParaRPr>
          </a:p>
          <a:p>
            <a:pPr marL="388620">
              <a:lnSpc>
                <a:spcPct val="100000"/>
              </a:lnSpc>
              <a:spcBef>
                <a:spcPts val="55"/>
              </a:spcBef>
              <a:tabLst>
                <a:tab pos="1845310" algn="l"/>
              </a:tabLst>
            </a:pPr>
            <a:r>
              <a:rPr sz="1450" spc="-20" dirty="0">
                <a:latin typeface="Trebuchet MS"/>
                <a:cs typeface="Trebuchet MS"/>
              </a:rPr>
              <a:t>40	</a:t>
            </a:r>
            <a:r>
              <a:rPr sz="2175" b="1" spc="22" baseline="3831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2175" baseline="3831">
              <a:latin typeface="Arial"/>
              <a:cs typeface="Arial"/>
            </a:endParaRPr>
          </a:p>
          <a:p>
            <a:pPr marL="388620">
              <a:lnSpc>
                <a:spcPct val="100000"/>
              </a:lnSpc>
              <a:spcBef>
                <a:spcPts val="1595"/>
              </a:spcBef>
              <a:tabLst>
                <a:tab pos="2259330" algn="l"/>
              </a:tabLst>
            </a:pPr>
            <a:r>
              <a:rPr sz="1450" spc="-20" dirty="0">
                <a:latin typeface="Trebuchet MS"/>
                <a:cs typeface="Trebuchet MS"/>
              </a:rPr>
              <a:t>20	</a:t>
            </a:r>
            <a:r>
              <a:rPr sz="2175" b="1" spc="22" baseline="9578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2175" baseline="9578">
              <a:latin typeface="Arial"/>
              <a:cs typeface="Arial"/>
            </a:endParaRPr>
          </a:p>
          <a:p>
            <a:pPr marL="250825" algn="ctr">
              <a:lnSpc>
                <a:spcPts val="1475"/>
              </a:lnSpc>
              <a:spcBef>
                <a:spcPts val="1420"/>
              </a:spcBef>
              <a:tabLst>
                <a:tab pos="2441575" algn="l"/>
              </a:tabLst>
            </a:pPr>
            <a:r>
              <a:rPr sz="1450" spc="-20" dirty="0">
                <a:latin typeface="Trebuchet MS"/>
                <a:cs typeface="Trebuchet MS"/>
              </a:rPr>
              <a:t>0	</a:t>
            </a: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  <a:p>
            <a:pPr marL="354330" algn="ctr">
              <a:lnSpc>
                <a:spcPts val="1420"/>
              </a:lnSpc>
              <a:tabLst>
                <a:tab pos="768350" algn="l"/>
                <a:tab pos="1183005" algn="l"/>
                <a:tab pos="1597025" algn="l"/>
                <a:tab pos="2011045" algn="l"/>
                <a:tab pos="2425065" algn="l"/>
              </a:tabLst>
            </a:pPr>
            <a:r>
              <a:rPr sz="1450" spc="-20" dirty="0">
                <a:latin typeface="Trebuchet MS"/>
                <a:cs typeface="Trebuchet MS"/>
              </a:rPr>
              <a:t>0	1	2	3	4	5</a:t>
            </a:r>
            <a:endParaRPr sz="1450">
              <a:latin typeface="Trebuchet MS"/>
              <a:cs typeface="Trebuchet MS"/>
            </a:endParaRPr>
          </a:p>
          <a:p>
            <a:pPr algn="r">
              <a:lnSpc>
                <a:spcPts val="1685"/>
              </a:lnSpc>
            </a:pPr>
            <a:r>
              <a:rPr sz="1450" spc="-50" dirty="0">
                <a:latin typeface="Trebuchet MS"/>
                <a:cs typeface="Trebuchet MS"/>
              </a:rPr>
              <a:t>wiki</a:t>
            </a:r>
            <a:r>
              <a:rPr sz="1450" spc="-220" dirty="0">
                <a:latin typeface="Trebuchet MS"/>
                <a:cs typeface="Trebuchet MS"/>
              </a:rPr>
              <a:t> </a:t>
            </a:r>
            <a:r>
              <a:rPr sz="1450" spc="-85" dirty="0">
                <a:latin typeface="Trebuchet MS"/>
                <a:cs typeface="Trebuchet MS"/>
              </a:rPr>
              <a:t>(w)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7514526" y="3362668"/>
            <a:ext cx="2071370" cy="2071370"/>
          </a:xfrm>
          <a:custGeom>
            <a:avLst/>
            <a:gdLst/>
            <a:ahLst/>
            <a:cxnLst/>
            <a:rect l="l" t="t" r="r" b="b"/>
            <a:pathLst>
              <a:path w="2071370" h="2071370">
                <a:moveTo>
                  <a:pt x="0" y="0"/>
                </a:moveTo>
                <a:lnTo>
                  <a:pt x="2070912" y="2070912"/>
                </a:lnTo>
              </a:path>
            </a:pathLst>
          </a:custGeom>
          <a:ln w="15341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432049" y="4185310"/>
            <a:ext cx="469265" cy="415925"/>
          </a:xfrm>
          <a:custGeom>
            <a:avLst/>
            <a:gdLst/>
            <a:ahLst/>
            <a:cxnLst/>
            <a:rect l="l" t="t" r="r" b="b"/>
            <a:pathLst>
              <a:path w="469265" h="415925">
                <a:moveTo>
                  <a:pt x="468845" y="207886"/>
                </a:moveTo>
                <a:lnTo>
                  <a:pt x="464083" y="249789"/>
                </a:lnTo>
                <a:lnTo>
                  <a:pt x="450424" y="288815"/>
                </a:lnTo>
                <a:lnTo>
                  <a:pt x="428810" y="324130"/>
                </a:lnTo>
                <a:lnTo>
                  <a:pt x="400186" y="354898"/>
                </a:lnTo>
                <a:lnTo>
                  <a:pt x="365493" y="380283"/>
                </a:lnTo>
                <a:lnTo>
                  <a:pt x="325674" y="399449"/>
                </a:lnTo>
                <a:lnTo>
                  <a:pt x="281672" y="411562"/>
                </a:lnTo>
                <a:lnTo>
                  <a:pt x="234429" y="415785"/>
                </a:lnTo>
                <a:lnTo>
                  <a:pt x="187182" y="411562"/>
                </a:lnTo>
                <a:lnTo>
                  <a:pt x="143176" y="399449"/>
                </a:lnTo>
                <a:lnTo>
                  <a:pt x="103355" y="380283"/>
                </a:lnTo>
                <a:lnTo>
                  <a:pt x="68660" y="354898"/>
                </a:lnTo>
                <a:lnTo>
                  <a:pt x="40035" y="324130"/>
                </a:lnTo>
                <a:lnTo>
                  <a:pt x="18421" y="288815"/>
                </a:lnTo>
                <a:lnTo>
                  <a:pt x="4762" y="249789"/>
                </a:lnTo>
                <a:lnTo>
                  <a:pt x="0" y="207886"/>
                </a:lnTo>
                <a:lnTo>
                  <a:pt x="6813" y="157935"/>
                </a:lnTo>
                <a:lnTo>
                  <a:pt x="26166" y="112360"/>
                </a:lnTo>
                <a:lnTo>
                  <a:pt x="56430" y="72606"/>
                </a:lnTo>
                <a:lnTo>
                  <a:pt x="95973" y="40119"/>
                </a:lnTo>
                <a:lnTo>
                  <a:pt x="143167" y="16344"/>
                </a:lnTo>
                <a:lnTo>
                  <a:pt x="187178" y="4224"/>
                </a:lnTo>
                <a:lnTo>
                  <a:pt x="234429" y="0"/>
                </a:lnTo>
                <a:lnTo>
                  <a:pt x="281672" y="4224"/>
                </a:lnTo>
                <a:lnTo>
                  <a:pt x="325674" y="16339"/>
                </a:lnTo>
                <a:lnTo>
                  <a:pt x="365493" y="35508"/>
                </a:lnTo>
                <a:lnTo>
                  <a:pt x="400186" y="60894"/>
                </a:lnTo>
                <a:lnTo>
                  <a:pt x="428810" y="91662"/>
                </a:lnTo>
                <a:lnTo>
                  <a:pt x="450424" y="126974"/>
                </a:lnTo>
                <a:lnTo>
                  <a:pt x="464083" y="165994"/>
                </a:lnTo>
                <a:lnTo>
                  <a:pt x="468845" y="207886"/>
                </a:lnTo>
                <a:close/>
              </a:path>
            </a:pathLst>
          </a:custGeom>
          <a:ln w="15341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675600" y="3352698"/>
            <a:ext cx="1899920" cy="848994"/>
          </a:xfrm>
          <a:custGeom>
            <a:avLst/>
            <a:gdLst/>
            <a:ahLst/>
            <a:cxnLst/>
            <a:rect l="l" t="t" r="r" b="b"/>
            <a:pathLst>
              <a:path w="1899920" h="848995">
                <a:moveTo>
                  <a:pt x="1899615" y="848956"/>
                </a:moveTo>
                <a:lnTo>
                  <a:pt x="1526219" y="364525"/>
                </a:lnTo>
                <a:lnTo>
                  <a:pt x="1203877" y="114615"/>
                </a:lnTo>
                <a:lnTo>
                  <a:pt x="754500" y="19637"/>
                </a:lnTo>
                <a:lnTo>
                  <a:pt x="0" y="0"/>
                </a:lnTo>
              </a:path>
            </a:pathLst>
          </a:custGeom>
          <a:ln w="15341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607109" y="3324643"/>
            <a:ext cx="93345" cy="57150"/>
          </a:xfrm>
          <a:custGeom>
            <a:avLst/>
            <a:gdLst/>
            <a:ahLst/>
            <a:cxnLst/>
            <a:rect l="l" t="t" r="r" b="b"/>
            <a:pathLst>
              <a:path w="93345" h="57150">
                <a:moveTo>
                  <a:pt x="92417" y="0"/>
                </a:moveTo>
                <a:lnTo>
                  <a:pt x="47193" y="17500"/>
                </a:lnTo>
                <a:lnTo>
                  <a:pt x="0" y="27457"/>
                </a:lnTo>
                <a:lnTo>
                  <a:pt x="47015" y="38226"/>
                </a:lnTo>
                <a:lnTo>
                  <a:pt x="91922" y="56527"/>
                </a:lnTo>
                <a:lnTo>
                  <a:pt x="92862" y="55918"/>
                </a:lnTo>
                <a:lnTo>
                  <a:pt x="76301" y="28117"/>
                </a:lnTo>
                <a:lnTo>
                  <a:pt x="93345" y="495"/>
                </a:lnTo>
                <a:lnTo>
                  <a:pt x="92417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684238" y="1704022"/>
            <a:ext cx="3550920" cy="4409440"/>
          </a:xfrm>
          <a:custGeom>
            <a:avLst/>
            <a:gdLst/>
            <a:ahLst/>
            <a:cxnLst/>
            <a:rect l="l" t="t" r="r" b="b"/>
            <a:pathLst>
              <a:path w="3550920" h="4409440">
                <a:moveTo>
                  <a:pt x="0" y="4409376"/>
                </a:moveTo>
                <a:lnTo>
                  <a:pt x="3550564" y="4409376"/>
                </a:lnTo>
                <a:lnTo>
                  <a:pt x="3550564" y="0"/>
                </a:lnTo>
                <a:lnTo>
                  <a:pt x="0" y="0"/>
                </a:lnTo>
                <a:lnTo>
                  <a:pt x="0" y="44093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686156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100341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514526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928711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342883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757069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686156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100341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514526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342883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757069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686156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100341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514526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928711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342883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757069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686156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100341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514526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928711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342883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757069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686156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100341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514526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342883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757069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686156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100341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514526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928711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342883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757069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9171254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9585438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9999624" y="1705940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9171254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9585438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9999624" y="212012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9171254" y="253429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9585438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9999624" y="2534310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9171254" y="2948482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9585438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9999624" y="294849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9171254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9585438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9999624" y="3362668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9171254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9585438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9999624" y="377685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686156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100341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514526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928711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342883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757069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686156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100341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514526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928711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342883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8757069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686156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100341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514526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7928711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342883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757069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686156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100341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514526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7928711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8342883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8757069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686156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7100341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7514526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7928711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8342883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9171254" y="5847765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33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33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9585438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9999624" y="5847778"/>
            <a:ext cx="235585" cy="266065"/>
          </a:xfrm>
          <a:custGeom>
            <a:avLst/>
            <a:gdLst/>
            <a:ahLst/>
            <a:cxnLst/>
            <a:rect l="l" t="t" r="r" b="b"/>
            <a:pathLst>
              <a:path w="235584" h="266064">
                <a:moveTo>
                  <a:pt x="0" y="265620"/>
                </a:move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9171254" y="543358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9585438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9999624" y="543359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9171254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9585438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9999624" y="501939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9585438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9999624" y="460522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9171254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9585438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9999624" y="4191037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928711" y="212013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7506436" y="2271141"/>
            <a:ext cx="0" cy="3170555"/>
          </a:xfrm>
          <a:custGeom>
            <a:avLst/>
            <a:gdLst/>
            <a:ahLst/>
            <a:cxnLst/>
            <a:rect l="l" t="t" r="r" b="b"/>
            <a:pathLst>
              <a:path h="3170554">
                <a:moveTo>
                  <a:pt x="0" y="3170110"/>
                </a:moveTo>
                <a:lnTo>
                  <a:pt x="0" y="0"/>
                </a:lnTo>
              </a:path>
            </a:pathLst>
          </a:custGeom>
          <a:ln w="153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7478179" y="2202662"/>
            <a:ext cx="56515" cy="93345"/>
          </a:xfrm>
          <a:custGeom>
            <a:avLst/>
            <a:gdLst/>
            <a:ahLst/>
            <a:cxnLst/>
            <a:rect l="l" t="t" r="r" b="b"/>
            <a:pathLst>
              <a:path w="56515" h="93344">
                <a:moveTo>
                  <a:pt x="28257" y="0"/>
                </a:moveTo>
                <a:lnTo>
                  <a:pt x="17894" y="47104"/>
                </a:lnTo>
                <a:lnTo>
                  <a:pt x="0" y="92176"/>
                </a:lnTo>
                <a:lnTo>
                  <a:pt x="622" y="93103"/>
                </a:lnTo>
                <a:lnTo>
                  <a:pt x="28257" y="76314"/>
                </a:lnTo>
                <a:lnTo>
                  <a:pt x="50217" y="76314"/>
                </a:lnTo>
                <a:lnTo>
                  <a:pt x="38620" y="47104"/>
                </a:lnTo>
                <a:lnTo>
                  <a:pt x="28257" y="0"/>
                </a:lnTo>
                <a:close/>
              </a:path>
              <a:path w="56515" h="93344">
                <a:moveTo>
                  <a:pt x="50217" y="76314"/>
                </a:moveTo>
                <a:lnTo>
                  <a:pt x="28257" y="76314"/>
                </a:lnTo>
                <a:lnTo>
                  <a:pt x="56045" y="93103"/>
                </a:lnTo>
                <a:lnTo>
                  <a:pt x="56515" y="92176"/>
                </a:lnTo>
                <a:lnTo>
                  <a:pt x="50217" y="763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7506436" y="5441251"/>
            <a:ext cx="2409825" cy="0"/>
          </a:xfrm>
          <a:custGeom>
            <a:avLst/>
            <a:gdLst/>
            <a:ahLst/>
            <a:cxnLst/>
            <a:rect l="l" t="t" r="r" b="b"/>
            <a:pathLst>
              <a:path w="2409825">
                <a:moveTo>
                  <a:pt x="0" y="0"/>
                </a:moveTo>
                <a:lnTo>
                  <a:pt x="2409799" y="0"/>
                </a:lnTo>
              </a:path>
            </a:pathLst>
          </a:custGeom>
          <a:ln w="153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9891610" y="5412994"/>
            <a:ext cx="93345" cy="56515"/>
          </a:xfrm>
          <a:custGeom>
            <a:avLst/>
            <a:gdLst/>
            <a:ahLst/>
            <a:cxnLst/>
            <a:rect l="l" t="t" r="r" b="b"/>
            <a:pathLst>
              <a:path w="93345" h="56514">
                <a:moveTo>
                  <a:pt x="939" y="0"/>
                </a:moveTo>
                <a:lnTo>
                  <a:pt x="0" y="609"/>
                </a:lnTo>
                <a:lnTo>
                  <a:pt x="16802" y="28257"/>
                </a:lnTo>
                <a:lnTo>
                  <a:pt x="0" y="56057"/>
                </a:lnTo>
                <a:lnTo>
                  <a:pt x="939" y="56514"/>
                </a:lnTo>
                <a:lnTo>
                  <a:pt x="45999" y="38633"/>
                </a:lnTo>
                <a:lnTo>
                  <a:pt x="93103" y="28257"/>
                </a:lnTo>
                <a:lnTo>
                  <a:pt x="45999" y="17881"/>
                </a:lnTo>
                <a:lnTo>
                  <a:pt x="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/>
          <p:nvPr/>
        </p:nvSpPr>
        <p:spPr>
          <a:xfrm>
            <a:off x="7326960" y="5297899"/>
            <a:ext cx="120014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7232526" y="4896417"/>
            <a:ext cx="214629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20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7232526" y="4472661"/>
            <a:ext cx="214629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40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7232526" y="4063817"/>
            <a:ext cx="214629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60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7232526" y="3640061"/>
            <a:ext cx="214629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80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7138092" y="3238580"/>
            <a:ext cx="309245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100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7138092" y="2822187"/>
            <a:ext cx="309245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120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7102258" y="2391069"/>
            <a:ext cx="396875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26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140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7446429" y="5451606"/>
            <a:ext cx="2190750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6720" algn="l"/>
                <a:tab pos="840740" algn="l"/>
                <a:tab pos="1254760" algn="l"/>
                <a:tab pos="1668780" algn="l"/>
                <a:tab pos="2083435" algn="l"/>
              </a:tabLst>
            </a:pPr>
            <a:r>
              <a:rPr sz="1450" spc="-20" dirty="0">
                <a:latin typeface="Trebuchet MS"/>
                <a:cs typeface="Trebuchet MS"/>
              </a:rPr>
              <a:t>0	1	2	3	4	5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6843752" y="2392764"/>
            <a:ext cx="247015" cy="711835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450" spc="-40" dirty="0">
                <a:latin typeface="Trebuchet MS"/>
                <a:cs typeface="Trebuchet MS"/>
              </a:rPr>
              <a:t>putea</a:t>
            </a:r>
            <a:r>
              <a:rPr sz="1450" spc="-195" dirty="0">
                <a:latin typeface="Trebuchet MS"/>
                <a:cs typeface="Trebuchet MS"/>
              </a:rPr>
              <a:t> </a:t>
            </a:r>
            <a:r>
              <a:rPr sz="1450" spc="-90" dirty="0">
                <a:latin typeface="Trebuchet MS"/>
                <a:cs typeface="Trebuchet MS"/>
              </a:rPr>
              <a:t>($)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9269577" y="5658654"/>
            <a:ext cx="615950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50" dirty="0">
                <a:latin typeface="Trebuchet MS"/>
                <a:cs typeface="Trebuchet MS"/>
              </a:rPr>
              <a:t>wiki</a:t>
            </a:r>
            <a:r>
              <a:rPr sz="1450" spc="-200" dirty="0">
                <a:latin typeface="Trebuchet MS"/>
                <a:cs typeface="Trebuchet MS"/>
              </a:rPr>
              <a:t> </a:t>
            </a:r>
            <a:r>
              <a:rPr sz="1450" spc="-85" dirty="0">
                <a:latin typeface="Trebuchet MS"/>
                <a:cs typeface="Trebuchet MS"/>
              </a:rPr>
              <a:t>(w)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7451587" y="3210004"/>
            <a:ext cx="475615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7928711" y="3362668"/>
            <a:ext cx="414655" cy="414655"/>
          </a:xfrm>
          <a:prstGeom prst="rect">
            <a:avLst/>
          </a:prstGeom>
          <a:ln w="3848">
            <a:solidFill>
              <a:srgbClr val="BCBEC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ts val="1060"/>
              </a:lnSpc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8275353" y="4042604"/>
            <a:ext cx="135255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9171254" y="4605223"/>
            <a:ext cx="414655" cy="414655"/>
          </a:xfrm>
          <a:prstGeom prst="rect">
            <a:avLst/>
          </a:prstGeom>
          <a:ln w="3835">
            <a:solidFill>
              <a:srgbClr val="BCBEC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imes New Roman"/>
              <a:cs typeface="Times New Roman"/>
            </a:endParaRPr>
          </a:p>
          <a:p>
            <a:pPr>
              <a:lnSpc>
                <a:spcPts val="1105"/>
              </a:lnSpc>
              <a:spcBef>
                <a:spcPts val="5"/>
              </a:spcBef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9530603" y="5297671"/>
            <a:ext cx="467359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8757069" y="4191037"/>
            <a:ext cx="427355" cy="414655"/>
          </a:xfrm>
          <a:prstGeom prst="rect">
            <a:avLst/>
          </a:prstGeom>
          <a:ln w="3835">
            <a:solidFill>
              <a:srgbClr val="BCBEC0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>
              <a:lnSpc>
                <a:spcPts val="1710"/>
              </a:lnSpc>
              <a:spcBef>
                <a:spcPts val="520"/>
              </a:spcBef>
            </a:pPr>
            <a:r>
              <a:rPr sz="1450" spc="-40" dirty="0">
                <a:latin typeface="Trebuchet MS"/>
                <a:cs typeface="Trebuchet MS"/>
              </a:rPr>
              <a:t>P </a:t>
            </a:r>
            <a:r>
              <a:rPr sz="1450" spc="100" dirty="0">
                <a:latin typeface="Trebuchet MS"/>
                <a:cs typeface="Trebuchet MS"/>
              </a:rPr>
              <a:t>=</a:t>
            </a:r>
            <a:r>
              <a:rPr sz="1450" spc="-300" dirty="0">
                <a:latin typeface="Trebuchet MS"/>
                <a:cs typeface="Trebuchet MS"/>
              </a:rPr>
              <a:t> </a:t>
            </a:r>
            <a:r>
              <a:rPr sz="1275" b="1" spc="-30" baseline="32679" dirty="0">
                <a:latin typeface="Arial"/>
                <a:cs typeface="Arial"/>
              </a:rPr>
              <a:t>-</a:t>
            </a:r>
            <a:r>
              <a:rPr sz="1450" spc="-20" dirty="0">
                <a:latin typeface="Trebuchet MS"/>
                <a:cs typeface="Trebuchet MS"/>
              </a:rPr>
              <a:t>2</a:t>
            </a:r>
            <a:endParaRPr sz="1450">
              <a:latin typeface="Trebuchet MS"/>
              <a:cs typeface="Trebuchet MS"/>
            </a:endParaRPr>
          </a:p>
          <a:p>
            <a:pPr marR="3175">
              <a:lnSpc>
                <a:spcPts val="1025"/>
              </a:lnSpc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9171254" y="4191037"/>
            <a:ext cx="414655" cy="414655"/>
          </a:xfrm>
          <a:prstGeom prst="rect">
            <a:avLst/>
          </a:prstGeom>
          <a:ln w="3835">
            <a:solidFill>
              <a:srgbClr val="BCBEC0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20"/>
              </a:spcBef>
            </a:pPr>
            <a:r>
              <a:rPr sz="1450" spc="-15" dirty="0">
                <a:latin typeface="Trebuchet MS"/>
                <a:cs typeface="Trebuchet MS"/>
              </a:rPr>
              <a:t>0w</a:t>
            </a:r>
            <a:r>
              <a:rPr sz="1450" spc="-180" dirty="0">
                <a:latin typeface="Trebuchet MS"/>
                <a:cs typeface="Trebuchet MS"/>
              </a:rPr>
              <a:t> </a:t>
            </a:r>
            <a:r>
              <a:rPr sz="1450" spc="100" dirty="0">
                <a:latin typeface="Trebuchet MS"/>
                <a:cs typeface="Trebuchet MS"/>
              </a:rPr>
              <a:t>+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9585438" y="4191037"/>
            <a:ext cx="414655" cy="414655"/>
          </a:xfrm>
          <a:prstGeom prst="rect">
            <a:avLst/>
          </a:prstGeom>
          <a:ln w="3835">
            <a:solidFill>
              <a:srgbClr val="BCBEC0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3175">
              <a:lnSpc>
                <a:spcPct val="100000"/>
              </a:lnSpc>
              <a:spcBef>
                <a:spcPts val="520"/>
              </a:spcBef>
            </a:pPr>
            <a:r>
              <a:rPr sz="1450" spc="-20" dirty="0">
                <a:latin typeface="Trebuchet MS"/>
                <a:cs typeface="Trebuchet MS"/>
              </a:rPr>
              <a:t>100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7514526" y="3362668"/>
            <a:ext cx="2071370" cy="2071370"/>
          </a:xfrm>
          <a:custGeom>
            <a:avLst/>
            <a:gdLst/>
            <a:ahLst/>
            <a:cxnLst/>
            <a:rect l="l" t="t" r="r" b="b"/>
            <a:pathLst>
              <a:path w="2071370" h="2071370">
                <a:moveTo>
                  <a:pt x="0" y="0"/>
                </a:moveTo>
                <a:lnTo>
                  <a:pt x="2070912" y="2070912"/>
                </a:lnTo>
              </a:path>
            </a:pathLst>
          </a:custGeom>
          <a:ln w="15341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 txBox="1"/>
          <p:nvPr/>
        </p:nvSpPr>
        <p:spPr>
          <a:xfrm>
            <a:off x="444500" y="1567878"/>
            <a:ext cx="5363210" cy="838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Āta tirohia te kauwhata e </a:t>
            </a:r>
            <a:r>
              <a:rPr sz="2400" spc="-5" dirty="0">
                <a:latin typeface="Arial"/>
                <a:cs typeface="Arial"/>
              </a:rPr>
              <a:t>whakaatu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ana  </a:t>
            </a:r>
            <a:r>
              <a:rPr sz="2400" dirty="0">
                <a:latin typeface="Arial"/>
                <a:cs typeface="Arial"/>
              </a:rPr>
              <a:t>i te </a:t>
            </a:r>
            <a:r>
              <a:rPr sz="2400" spc="-5" dirty="0">
                <a:latin typeface="Arial"/>
                <a:cs typeface="Arial"/>
              </a:rPr>
              <a:t>pūtea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Roimata.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444500" y="2827616"/>
            <a:ext cx="4211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Tīmata </a:t>
            </a:r>
            <a:r>
              <a:rPr sz="2400" spc="-5" dirty="0">
                <a:latin typeface="Arial"/>
                <a:cs typeface="Arial"/>
              </a:rPr>
              <a:t>ana </a:t>
            </a:r>
            <a:r>
              <a:rPr sz="2400" dirty="0">
                <a:latin typeface="Arial"/>
                <a:cs typeface="Arial"/>
              </a:rPr>
              <a:t>te kauwhata 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hea?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444500" y="3536276"/>
            <a:ext cx="5244465" cy="965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499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heke ana </a:t>
            </a:r>
            <a:r>
              <a:rPr sz="2400" dirty="0">
                <a:latin typeface="Arial"/>
                <a:cs typeface="Arial"/>
              </a:rPr>
              <a:t>te kauwhata (te rōnaki o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  rārangi). </a:t>
            </a:r>
            <a:r>
              <a:rPr sz="2400" spc="-5" dirty="0">
                <a:latin typeface="Arial"/>
                <a:cs typeface="Arial"/>
              </a:rPr>
              <a:t>He aha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ai?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3313" y="728789"/>
            <a:ext cx="48044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4: </a:t>
            </a:r>
            <a:r>
              <a:rPr sz="3200" spc="-120" dirty="0"/>
              <a:t>Te</a:t>
            </a:r>
            <a:r>
              <a:rPr sz="3200" spc="-90" dirty="0"/>
              <a:t> </a:t>
            </a:r>
            <a:r>
              <a:rPr sz="3200" spc="-5" dirty="0"/>
              <a:t>Kauwhata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6686156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00341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14526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28711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42883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57069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6156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00341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514526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42883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757069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86156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100341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14526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28711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42883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757069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686156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100341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14526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28711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342883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57069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686156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100341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14526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928711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342883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757069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686156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100341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514526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928711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342883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757069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171254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585438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999624" y="1705940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171254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585438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999624" y="212012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171254" y="253429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585438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9624" y="2534310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171254" y="2948482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585438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999624" y="294849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71254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585438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999624" y="3362668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171254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585438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999624" y="377685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86156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100341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514526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928711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342883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757069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686156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100341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514526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28711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342883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757069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686156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100341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514526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928711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342883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757069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686156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100341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514526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928711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342883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757069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686156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100341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514526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928711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342883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757069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171254" y="5847765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33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33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585438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999624" y="5847778"/>
            <a:ext cx="235585" cy="266065"/>
          </a:xfrm>
          <a:custGeom>
            <a:avLst/>
            <a:gdLst/>
            <a:ahLst/>
            <a:cxnLst/>
            <a:rect l="l" t="t" r="r" b="b"/>
            <a:pathLst>
              <a:path w="235584" h="266064">
                <a:moveTo>
                  <a:pt x="0" y="265620"/>
                </a:move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171254" y="543358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585438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999624" y="543359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171254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585438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999624" y="501939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171254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585438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999624" y="460522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171254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585438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999624" y="4191037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928711" y="212013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478179" y="2202662"/>
            <a:ext cx="56515" cy="93345"/>
          </a:xfrm>
          <a:custGeom>
            <a:avLst/>
            <a:gdLst/>
            <a:ahLst/>
            <a:cxnLst/>
            <a:rect l="l" t="t" r="r" b="b"/>
            <a:pathLst>
              <a:path w="56515" h="93344">
                <a:moveTo>
                  <a:pt x="28257" y="0"/>
                </a:moveTo>
                <a:lnTo>
                  <a:pt x="17894" y="47104"/>
                </a:lnTo>
                <a:lnTo>
                  <a:pt x="0" y="92176"/>
                </a:lnTo>
                <a:lnTo>
                  <a:pt x="622" y="93103"/>
                </a:lnTo>
                <a:lnTo>
                  <a:pt x="28257" y="76314"/>
                </a:lnTo>
                <a:lnTo>
                  <a:pt x="50217" y="76314"/>
                </a:lnTo>
                <a:lnTo>
                  <a:pt x="38620" y="47104"/>
                </a:lnTo>
                <a:lnTo>
                  <a:pt x="28257" y="0"/>
                </a:lnTo>
                <a:close/>
              </a:path>
              <a:path w="56515" h="93344">
                <a:moveTo>
                  <a:pt x="50217" y="76314"/>
                </a:moveTo>
                <a:lnTo>
                  <a:pt x="28257" y="76314"/>
                </a:lnTo>
                <a:lnTo>
                  <a:pt x="56045" y="93103"/>
                </a:lnTo>
                <a:lnTo>
                  <a:pt x="56515" y="92176"/>
                </a:lnTo>
                <a:lnTo>
                  <a:pt x="50217" y="763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891610" y="5412994"/>
            <a:ext cx="93345" cy="56515"/>
          </a:xfrm>
          <a:custGeom>
            <a:avLst/>
            <a:gdLst/>
            <a:ahLst/>
            <a:cxnLst/>
            <a:rect l="l" t="t" r="r" b="b"/>
            <a:pathLst>
              <a:path w="93345" h="56514">
                <a:moveTo>
                  <a:pt x="939" y="0"/>
                </a:moveTo>
                <a:lnTo>
                  <a:pt x="0" y="609"/>
                </a:lnTo>
                <a:lnTo>
                  <a:pt x="16802" y="28257"/>
                </a:lnTo>
                <a:lnTo>
                  <a:pt x="0" y="56057"/>
                </a:lnTo>
                <a:lnTo>
                  <a:pt x="939" y="56514"/>
                </a:lnTo>
                <a:lnTo>
                  <a:pt x="45999" y="38633"/>
                </a:lnTo>
                <a:lnTo>
                  <a:pt x="93103" y="28257"/>
                </a:lnTo>
                <a:lnTo>
                  <a:pt x="45999" y="17881"/>
                </a:lnTo>
                <a:lnTo>
                  <a:pt x="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6856452" y="2405464"/>
            <a:ext cx="3016250" cy="3496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25"/>
              </a:lnSpc>
            </a:pPr>
            <a:r>
              <a:rPr sz="2175" spc="-135" baseline="-5747" dirty="0">
                <a:latin typeface="Trebuchet MS"/>
                <a:cs typeface="Trebuchet MS"/>
              </a:rPr>
              <a:t>($)</a:t>
            </a:r>
            <a:r>
              <a:rPr sz="2175" spc="195" baseline="-5747" dirty="0">
                <a:latin typeface="Trebuchet MS"/>
                <a:cs typeface="Trebuchet MS"/>
              </a:rPr>
              <a:t> </a:t>
            </a:r>
            <a:r>
              <a:rPr sz="1450" spc="-20" dirty="0">
                <a:latin typeface="Trebuchet MS"/>
                <a:cs typeface="Trebuchet MS"/>
              </a:rPr>
              <a:t>140</a:t>
            </a:r>
            <a:endParaRPr sz="14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1450" spc="-40" dirty="0">
                <a:latin typeface="Trebuchet MS"/>
                <a:cs typeface="Trebuchet MS"/>
              </a:rPr>
              <a:t>putea</a:t>
            </a:r>
            <a:r>
              <a:rPr sz="1450" spc="130" dirty="0">
                <a:latin typeface="Trebuchet MS"/>
                <a:cs typeface="Trebuchet MS"/>
              </a:rPr>
              <a:t> </a:t>
            </a:r>
            <a:r>
              <a:rPr sz="2175" spc="-30" baseline="21072" dirty="0">
                <a:latin typeface="Trebuchet MS"/>
                <a:cs typeface="Trebuchet MS"/>
              </a:rPr>
              <a:t>120</a:t>
            </a:r>
            <a:endParaRPr sz="2175" baseline="21072">
              <a:latin typeface="Trebuchet MS"/>
              <a:cs typeface="Trebuchet MS"/>
            </a:endParaRPr>
          </a:p>
          <a:p>
            <a:pPr marL="294005">
              <a:lnSpc>
                <a:spcPct val="100000"/>
              </a:lnSpc>
              <a:spcBef>
                <a:spcPts val="965"/>
              </a:spcBef>
            </a:pPr>
            <a:r>
              <a:rPr sz="1450" spc="-20" dirty="0">
                <a:latin typeface="Trebuchet MS"/>
                <a:cs typeface="Trebuchet MS"/>
              </a:rPr>
              <a:t>100</a:t>
            </a:r>
            <a:r>
              <a:rPr sz="1450" spc="-305" dirty="0">
                <a:latin typeface="Trebuchet MS"/>
                <a:cs typeface="Trebuchet MS"/>
              </a:rPr>
              <a:t> </a:t>
            </a:r>
            <a:r>
              <a:rPr sz="2175" b="1" spc="22" baseline="9578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2175" baseline="9578">
              <a:latin typeface="Arial"/>
              <a:cs typeface="Arial"/>
            </a:endParaRPr>
          </a:p>
          <a:p>
            <a:pPr marL="388620">
              <a:lnSpc>
                <a:spcPct val="100000"/>
              </a:lnSpc>
              <a:spcBef>
                <a:spcPts val="1425"/>
              </a:spcBef>
              <a:tabLst>
                <a:tab pos="1017269" algn="l"/>
              </a:tabLst>
            </a:pPr>
            <a:r>
              <a:rPr sz="1450" spc="-20" dirty="0">
                <a:latin typeface="Trebuchet MS"/>
                <a:cs typeface="Trebuchet MS"/>
              </a:rPr>
              <a:t>80	</a:t>
            </a:r>
            <a:r>
              <a:rPr sz="2175" b="1" spc="22" baseline="3831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2175" baseline="3831">
              <a:latin typeface="Arial"/>
              <a:cs typeface="Arial"/>
            </a:endParaRPr>
          </a:p>
          <a:p>
            <a:pPr marL="388620">
              <a:lnSpc>
                <a:spcPts val="1585"/>
              </a:lnSpc>
              <a:spcBef>
                <a:spcPts val="1595"/>
              </a:spcBef>
              <a:tabLst>
                <a:tab pos="1431290" algn="l"/>
              </a:tabLst>
            </a:pPr>
            <a:r>
              <a:rPr sz="1450" spc="-20" dirty="0">
                <a:latin typeface="Trebuchet MS"/>
                <a:cs typeface="Trebuchet MS"/>
              </a:rPr>
              <a:t>60	</a:t>
            </a:r>
            <a:r>
              <a:rPr sz="2175" b="1" spc="22" baseline="5747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2175" baseline="5747">
              <a:latin typeface="Arial"/>
              <a:cs typeface="Arial"/>
            </a:endParaRPr>
          </a:p>
          <a:p>
            <a:pPr algn="r">
              <a:lnSpc>
                <a:spcPts val="1585"/>
              </a:lnSpc>
            </a:pPr>
            <a:r>
              <a:rPr sz="1450" spc="-40" dirty="0">
                <a:latin typeface="Trebuchet MS"/>
                <a:cs typeface="Trebuchet MS"/>
              </a:rPr>
              <a:t>P</a:t>
            </a:r>
            <a:r>
              <a:rPr sz="1450" spc="-145" dirty="0">
                <a:latin typeface="Trebuchet MS"/>
                <a:cs typeface="Trebuchet MS"/>
              </a:rPr>
              <a:t> </a:t>
            </a:r>
            <a:r>
              <a:rPr sz="1450" spc="100" dirty="0">
                <a:latin typeface="Trebuchet MS"/>
                <a:cs typeface="Trebuchet MS"/>
              </a:rPr>
              <a:t>=</a:t>
            </a:r>
            <a:r>
              <a:rPr sz="1450" spc="-145" dirty="0">
                <a:latin typeface="Trebuchet MS"/>
                <a:cs typeface="Trebuchet MS"/>
              </a:rPr>
              <a:t> </a:t>
            </a:r>
            <a:r>
              <a:rPr sz="1275" b="1" spc="-30" baseline="32679" dirty="0">
                <a:latin typeface="Arial"/>
                <a:cs typeface="Arial"/>
              </a:rPr>
              <a:t>-</a:t>
            </a:r>
            <a:r>
              <a:rPr sz="1450" spc="-20" dirty="0">
                <a:latin typeface="Trebuchet MS"/>
                <a:cs typeface="Trebuchet MS"/>
              </a:rPr>
              <a:t>20w</a:t>
            </a:r>
            <a:r>
              <a:rPr sz="1450" spc="-145" dirty="0">
                <a:latin typeface="Trebuchet MS"/>
                <a:cs typeface="Trebuchet MS"/>
              </a:rPr>
              <a:t> </a:t>
            </a:r>
            <a:r>
              <a:rPr sz="1450" spc="100" dirty="0">
                <a:latin typeface="Trebuchet MS"/>
                <a:cs typeface="Trebuchet MS"/>
              </a:rPr>
              <a:t>+</a:t>
            </a:r>
            <a:r>
              <a:rPr sz="1450" spc="-150" dirty="0">
                <a:latin typeface="Trebuchet MS"/>
                <a:cs typeface="Trebuchet MS"/>
              </a:rPr>
              <a:t> </a:t>
            </a:r>
            <a:r>
              <a:rPr sz="1450" spc="-20" dirty="0">
                <a:latin typeface="Trebuchet MS"/>
                <a:cs typeface="Trebuchet MS"/>
              </a:rPr>
              <a:t>100</a:t>
            </a:r>
            <a:endParaRPr sz="1450">
              <a:latin typeface="Trebuchet MS"/>
              <a:cs typeface="Trebuchet MS"/>
            </a:endParaRPr>
          </a:p>
          <a:p>
            <a:pPr marL="388620">
              <a:lnSpc>
                <a:spcPct val="100000"/>
              </a:lnSpc>
              <a:spcBef>
                <a:spcPts val="55"/>
              </a:spcBef>
              <a:tabLst>
                <a:tab pos="1845310" algn="l"/>
              </a:tabLst>
            </a:pPr>
            <a:r>
              <a:rPr sz="1450" spc="-20" dirty="0">
                <a:latin typeface="Trebuchet MS"/>
                <a:cs typeface="Trebuchet MS"/>
              </a:rPr>
              <a:t>40	</a:t>
            </a:r>
            <a:r>
              <a:rPr sz="2175" b="1" spc="22" baseline="3831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2175" baseline="3831">
              <a:latin typeface="Arial"/>
              <a:cs typeface="Arial"/>
            </a:endParaRPr>
          </a:p>
          <a:p>
            <a:pPr marL="388620">
              <a:lnSpc>
                <a:spcPct val="100000"/>
              </a:lnSpc>
              <a:spcBef>
                <a:spcPts val="1595"/>
              </a:spcBef>
              <a:tabLst>
                <a:tab pos="2259330" algn="l"/>
              </a:tabLst>
            </a:pPr>
            <a:r>
              <a:rPr sz="1450" spc="-20" dirty="0">
                <a:latin typeface="Trebuchet MS"/>
                <a:cs typeface="Trebuchet MS"/>
              </a:rPr>
              <a:t>20	</a:t>
            </a:r>
            <a:r>
              <a:rPr sz="2175" b="1" spc="22" baseline="9578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2175" baseline="9578">
              <a:latin typeface="Arial"/>
              <a:cs typeface="Arial"/>
            </a:endParaRPr>
          </a:p>
          <a:p>
            <a:pPr marL="250825" algn="ctr">
              <a:lnSpc>
                <a:spcPts val="1475"/>
              </a:lnSpc>
              <a:spcBef>
                <a:spcPts val="1420"/>
              </a:spcBef>
              <a:tabLst>
                <a:tab pos="2441575" algn="l"/>
              </a:tabLst>
            </a:pPr>
            <a:r>
              <a:rPr sz="1450" spc="-20" dirty="0">
                <a:latin typeface="Trebuchet MS"/>
                <a:cs typeface="Trebuchet MS"/>
              </a:rPr>
              <a:t>0	</a:t>
            </a: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  <a:p>
            <a:pPr marL="354330" algn="ctr">
              <a:lnSpc>
                <a:spcPts val="1420"/>
              </a:lnSpc>
              <a:tabLst>
                <a:tab pos="768350" algn="l"/>
                <a:tab pos="1183005" algn="l"/>
                <a:tab pos="1597025" algn="l"/>
                <a:tab pos="2011045" algn="l"/>
                <a:tab pos="2425065" algn="l"/>
              </a:tabLst>
            </a:pPr>
            <a:r>
              <a:rPr sz="1450" spc="-20" dirty="0">
                <a:latin typeface="Trebuchet MS"/>
                <a:cs typeface="Trebuchet MS"/>
              </a:rPr>
              <a:t>0	1	2	3	4	5</a:t>
            </a:r>
            <a:endParaRPr sz="1450">
              <a:latin typeface="Trebuchet MS"/>
              <a:cs typeface="Trebuchet MS"/>
            </a:endParaRPr>
          </a:p>
          <a:p>
            <a:pPr algn="r">
              <a:lnSpc>
                <a:spcPts val="1685"/>
              </a:lnSpc>
            </a:pPr>
            <a:r>
              <a:rPr sz="1450" spc="-50" dirty="0">
                <a:latin typeface="Trebuchet MS"/>
                <a:cs typeface="Trebuchet MS"/>
              </a:rPr>
              <a:t>wiki</a:t>
            </a:r>
            <a:r>
              <a:rPr sz="1450" spc="-220" dirty="0">
                <a:latin typeface="Trebuchet MS"/>
                <a:cs typeface="Trebuchet MS"/>
              </a:rPr>
              <a:t> </a:t>
            </a:r>
            <a:r>
              <a:rPr sz="1450" spc="-85" dirty="0">
                <a:latin typeface="Trebuchet MS"/>
                <a:cs typeface="Trebuchet MS"/>
              </a:rPr>
              <a:t>(w)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7514526" y="3362668"/>
            <a:ext cx="2071370" cy="2071370"/>
          </a:xfrm>
          <a:custGeom>
            <a:avLst/>
            <a:gdLst/>
            <a:ahLst/>
            <a:cxnLst/>
            <a:rect l="l" t="t" r="r" b="b"/>
            <a:pathLst>
              <a:path w="2071370" h="2071370">
                <a:moveTo>
                  <a:pt x="0" y="0"/>
                </a:moveTo>
                <a:lnTo>
                  <a:pt x="2070912" y="2070912"/>
                </a:lnTo>
              </a:path>
            </a:pathLst>
          </a:custGeom>
          <a:ln w="15341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432049" y="4185310"/>
            <a:ext cx="469265" cy="415925"/>
          </a:xfrm>
          <a:custGeom>
            <a:avLst/>
            <a:gdLst/>
            <a:ahLst/>
            <a:cxnLst/>
            <a:rect l="l" t="t" r="r" b="b"/>
            <a:pathLst>
              <a:path w="469265" h="415925">
                <a:moveTo>
                  <a:pt x="468845" y="207886"/>
                </a:moveTo>
                <a:lnTo>
                  <a:pt x="464083" y="249789"/>
                </a:lnTo>
                <a:lnTo>
                  <a:pt x="450424" y="288815"/>
                </a:lnTo>
                <a:lnTo>
                  <a:pt x="428810" y="324130"/>
                </a:lnTo>
                <a:lnTo>
                  <a:pt x="400186" y="354898"/>
                </a:lnTo>
                <a:lnTo>
                  <a:pt x="365493" y="380283"/>
                </a:lnTo>
                <a:lnTo>
                  <a:pt x="325674" y="399449"/>
                </a:lnTo>
                <a:lnTo>
                  <a:pt x="281672" y="411562"/>
                </a:lnTo>
                <a:lnTo>
                  <a:pt x="234429" y="415785"/>
                </a:lnTo>
                <a:lnTo>
                  <a:pt x="187182" y="411562"/>
                </a:lnTo>
                <a:lnTo>
                  <a:pt x="143176" y="399449"/>
                </a:lnTo>
                <a:lnTo>
                  <a:pt x="103355" y="380283"/>
                </a:lnTo>
                <a:lnTo>
                  <a:pt x="68660" y="354898"/>
                </a:lnTo>
                <a:lnTo>
                  <a:pt x="40035" y="324130"/>
                </a:lnTo>
                <a:lnTo>
                  <a:pt x="18421" y="288815"/>
                </a:lnTo>
                <a:lnTo>
                  <a:pt x="4762" y="249789"/>
                </a:lnTo>
                <a:lnTo>
                  <a:pt x="0" y="207886"/>
                </a:lnTo>
                <a:lnTo>
                  <a:pt x="6813" y="157935"/>
                </a:lnTo>
                <a:lnTo>
                  <a:pt x="26166" y="112360"/>
                </a:lnTo>
                <a:lnTo>
                  <a:pt x="56430" y="72606"/>
                </a:lnTo>
                <a:lnTo>
                  <a:pt x="95973" y="40119"/>
                </a:lnTo>
                <a:lnTo>
                  <a:pt x="143167" y="16344"/>
                </a:lnTo>
                <a:lnTo>
                  <a:pt x="187178" y="4224"/>
                </a:lnTo>
                <a:lnTo>
                  <a:pt x="234429" y="0"/>
                </a:lnTo>
                <a:lnTo>
                  <a:pt x="281672" y="4224"/>
                </a:lnTo>
                <a:lnTo>
                  <a:pt x="325674" y="16339"/>
                </a:lnTo>
                <a:lnTo>
                  <a:pt x="365493" y="35508"/>
                </a:lnTo>
                <a:lnTo>
                  <a:pt x="400186" y="60894"/>
                </a:lnTo>
                <a:lnTo>
                  <a:pt x="428810" y="91662"/>
                </a:lnTo>
                <a:lnTo>
                  <a:pt x="450424" y="126974"/>
                </a:lnTo>
                <a:lnTo>
                  <a:pt x="464083" y="165994"/>
                </a:lnTo>
                <a:lnTo>
                  <a:pt x="468845" y="207886"/>
                </a:lnTo>
                <a:close/>
              </a:path>
            </a:pathLst>
          </a:custGeom>
          <a:ln w="15341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675600" y="3352698"/>
            <a:ext cx="1899920" cy="848994"/>
          </a:xfrm>
          <a:custGeom>
            <a:avLst/>
            <a:gdLst/>
            <a:ahLst/>
            <a:cxnLst/>
            <a:rect l="l" t="t" r="r" b="b"/>
            <a:pathLst>
              <a:path w="1899920" h="848995">
                <a:moveTo>
                  <a:pt x="1899615" y="848956"/>
                </a:moveTo>
                <a:lnTo>
                  <a:pt x="1526219" y="364525"/>
                </a:lnTo>
                <a:lnTo>
                  <a:pt x="1203877" y="114615"/>
                </a:lnTo>
                <a:lnTo>
                  <a:pt x="754500" y="19637"/>
                </a:lnTo>
                <a:lnTo>
                  <a:pt x="0" y="0"/>
                </a:lnTo>
              </a:path>
            </a:pathLst>
          </a:custGeom>
          <a:ln w="15341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607109" y="3324643"/>
            <a:ext cx="93345" cy="57150"/>
          </a:xfrm>
          <a:custGeom>
            <a:avLst/>
            <a:gdLst/>
            <a:ahLst/>
            <a:cxnLst/>
            <a:rect l="l" t="t" r="r" b="b"/>
            <a:pathLst>
              <a:path w="93345" h="57150">
                <a:moveTo>
                  <a:pt x="92417" y="0"/>
                </a:moveTo>
                <a:lnTo>
                  <a:pt x="47193" y="17500"/>
                </a:lnTo>
                <a:lnTo>
                  <a:pt x="0" y="27457"/>
                </a:lnTo>
                <a:lnTo>
                  <a:pt x="47015" y="38226"/>
                </a:lnTo>
                <a:lnTo>
                  <a:pt x="91922" y="56527"/>
                </a:lnTo>
                <a:lnTo>
                  <a:pt x="92862" y="55918"/>
                </a:lnTo>
                <a:lnTo>
                  <a:pt x="76301" y="28117"/>
                </a:lnTo>
                <a:lnTo>
                  <a:pt x="93345" y="495"/>
                </a:lnTo>
                <a:lnTo>
                  <a:pt x="92417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684238" y="1704022"/>
            <a:ext cx="3550920" cy="4409440"/>
          </a:xfrm>
          <a:custGeom>
            <a:avLst/>
            <a:gdLst/>
            <a:ahLst/>
            <a:cxnLst/>
            <a:rect l="l" t="t" r="r" b="b"/>
            <a:pathLst>
              <a:path w="3550920" h="4409440">
                <a:moveTo>
                  <a:pt x="0" y="4409376"/>
                </a:moveTo>
                <a:lnTo>
                  <a:pt x="3550564" y="4409376"/>
                </a:lnTo>
                <a:lnTo>
                  <a:pt x="3550564" y="0"/>
                </a:lnTo>
                <a:lnTo>
                  <a:pt x="0" y="0"/>
                </a:lnTo>
                <a:lnTo>
                  <a:pt x="0" y="44093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686156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100341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514526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928711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342883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757069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686156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100341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514526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342883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757069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686156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100341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514526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928711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342883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757069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686156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100341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514526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928711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342883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757069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686156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100341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514526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342883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757069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686156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100341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514526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928711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757069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9171254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9585438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9999624" y="1705940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9171254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9585438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9999624" y="212012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9171254" y="253429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9585438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9999624" y="2534310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9171254" y="2948482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9585438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9999624" y="294849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9171254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9585438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9999624" y="3362668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9171254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9585438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9999624" y="377685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686156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100341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514526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928711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8342883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757069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686156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100341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514526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928711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8342883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757069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686156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100341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514526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928711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342883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757069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686156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100341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514526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928711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8342883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8757069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686156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7100341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7514526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7928711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8342883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9171254" y="5847765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33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33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9585438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9999624" y="5847778"/>
            <a:ext cx="235585" cy="266065"/>
          </a:xfrm>
          <a:custGeom>
            <a:avLst/>
            <a:gdLst/>
            <a:ahLst/>
            <a:cxnLst/>
            <a:rect l="l" t="t" r="r" b="b"/>
            <a:pathLst>
              <a:path w="235584" h="266064">
                <a:moveTo>
                  <a:pt x="0" y="265620"/>
                </a:move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9171254" y="543358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9585438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9999624" y="543359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9171254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9585438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9999624" y="501939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9585438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9999624" y="460522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9171254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9585438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9999624" y="4191037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7928711" y="212013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506436" y="2271141"/>
            <a:ext cx="0" cy="3170555"/>
          </a:xfrm>
          <a:custGeom>
            <a:avLst/>
            <a:gdLst/>
            <a:ahLst/>
            <a:cxnLst/>
            <a:rect l="l" t="t" r="r" b="b"/>
            <a:pathLst>
              <a:path h="3170554">
                <a:moveTo>
                  <a:pt x="0" y="3170110"/>
                </a:moveTo>
                <a:lnTo>
                  <a:pt x="0" y="0"/>
                </a:lnTo>
              </a:path>
            </a:pathLst>
          </a:custGeom>
          <a:ln w="153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7478179" y="2202662"/>
            <a:ext cx="56515" cy="93345"/>
          </a:xfrm>
          <a:custGeom>
            <a:avLst/>
            <a:gdLst/>
            <a:ahLst/>
            <a:cxnLst/>
            <a:rect l="l" t="t" r="r" b="b"/>
            <a:pathLst>
              <a:path w="56515" h="93344">
                <a:moveTo>
                  <a:pt x="28257" y="0"/>
                </a:moveTo>
                <a:lnTo>
                  <a:pt x="17894" y="47104"/>
                </a:lnTo>
                <a:lnTo>
                  <a:pt x="0" y="92176"/>
                </a:lnTo>
                <a:lnTo>
                  <a:pt x="622" y="93103"/>
                </a:lnTo>
                <a:lnTo>
                  <a:pt x="28257" y="76314"/>
                </a:lnTo>
                <a:lnTo>
                  <a:pt x="50217" y="76314"/>
                </a:lnTo>
                <a:lnTo>
                  <a:pt x="38620" y="47104"/>
                </a:lnTo>
                <a:lnTo>
                  <a:pt x="28257" y="0"/>
                </a:lnTo>
                <a:close/>
              </a:path>
              <a:path w="56515" h="93344">
                <a:moveTo>
                  <a:pt x="50217" y="76314"/>
                </a:moveTo>
                <a:lnTo>
                  <a:pt x="28257" y="76314"/>
                </a:lnTo>
                <a:lnTo>
                  <a:pt x="56045" y="93103"/>
                </a:lnTo>
                <a:lnTo>
                  <a:pt x="56515" y="92176"/>
                </a:lnTo>
                <a:lnTo>
                  <a:pt x="50217" y="763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7506436" y="5441251"/>
            <a:ext cx="2409825" cy="0"/>
          </a:xfrm>
          <a:custGeom>
            <a:avLst/>
            <a:gdLst/>
            <a:ahLst/>
            <a:cxnLst/>
            <a:rect l="l" t="t" r="r" b="b"/>
            <a:pathLst>
              <a:path w="2409825">
                <a:moveTo>
                  <a:pt x="0" y="0"/>
                </a:moveTo>
                <a:lnTo>
                  <a:pt x="2409799" y="0"/>
                </a:lnTo>
              </a:path>
            </a:pathLst>
          </a:custGeom>
          <a:ln w="153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9891610" y="5412994"/>
            <a:ext cx="93345" cy="56515"/>
          </a:xfrm>
          <a:custGeom>
            <a:avLst/>
            <a:gdLst/>
            <a:ahLst/>
            <a:cxnLst/>
            <a:rect l="l" t="t" r="r" b="b"/>
            <a:pathLst>
              <a:path w="93345" h="56514">
                <a:moveTo>
                  <a:pt x="939" y="0"/>
                </a:moveTo>
                <a:lnTo>
                  <a:pt x="0" y="609"/>
                </a:lnTo>
                <a:lnTo>
                  <a:pt x="16802" y="28257"/>
                </a:lnTo>
                <a:lnTo>
                  <a:pt x="0" y="56057"/>
                </a:lnTo>
                <a:lnTo>
                  <a:pt x="939" y="56514"/>
                </a:lnTo>
                <a:lnTo>
                  <a:pt x="45999" y="38633"/>
                </a:lnTo>
                <a:lnTo>
                  <a:pt x="93103" y="28257"/>
                </a:lnTo>
                <a:lnTo>
                  <a:pt x="45999" y="17881"/>
                </a:lnTo>
                <a:lnTo>
                  <a:pt x="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 txBox="1"/>
          <p:nvPr/>
        </p:nvSpPr>
        <p:spPr>
          <a:xfrm>
            <a:off x="7326960" y="5297899"/>
            <a:ext cx="120014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7232526" y="4896417"/>
            <a:ext cx="214629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20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7232526" y="4472661"/>
            <a:ext cx="214629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40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7232526" y="4063817"/>
            <a:ext cx="214629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60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7232526" y="3640061"/>
            <a:ext cx="214629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80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7138092" y="3238580"/>
            <a:ext cx="309245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100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7138092" y="2822187"/>
            <a:ext cx="309245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120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7102258" y="2391069"/>
            <a:ext cx="396875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26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140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7446429" y="5451606"/>
            <a:ext cx="2190750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6720" algn="l"/>
                <a:tab pos="840740" algn="l"/>
                <a:tab pos="1254760" algn="l"/>
                <a:tab pos="1668780" algn="l"/>
                <a:tab pos="2083435" algn="l"/>
              </a:tabLst>
            </a:pPr>
            <a:r>
              <a:rPr sz="1450" spc="-20" dirty="0">
                <a:latin typeface="Trebuchet MS"/>
                <a:cs typeface="Trebuchet MS"/>
              </a:rPr>
              <a:t>0	1	2	3	4	5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6843752" y="2392764"/>
            <a:ext cx="247015" cy="711835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450" spc="-40" dirty="0">
                <a:latin typeface="Trebuchet MS"/>
                <a:cs typeface="Trebuchet MS"/>
              </a:rPr>
              <a:t>putea</a:t>
            </a:r>
            <a:r>
              <a:rPr sz="1450" spc="-195" dirty="0">
                <a:latin typeface="Trebuchet MS"/>
                <a:cs typeface="Trebuchet MS"/>
              </a:rPr>
              <a:t> </a:t>
            </a:r>
            <a:r>
              <a:rPr sz="1450" spc="-90" dirty="0">
                <a:latin typeface="Trebuchet MS"/>
                <a:cs typeface="Trebuchet MS"/>
              </a:rPr>
              <a:t>($)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9269577" y="5658654"/>
            <a:ext cx="615950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50" dirty="0">
                <a:latin typeface="Trebuchet MS"/>
                <a:cs typeface="Trebuchet MS"/>
              </a:rPr>
              <a:t>wiki</a:t>
            </a:r>
            <a:r>
              <a:rPr sz="1450" spc="-200" dirty="0">
                <a:latin typeface="Trebuchet MS"/>
                <a:cs typeface="Trebuchet MS"/>
              </a:rPr>
              <a:t> </a:t>
            </a:r>
            <a:r>
              <a:rPr sz="1450" spc="-85" dirty="0">
                <a:latin typeface="Trebuchet MS"/>
                <a:cs typeface="Trebuchet MS"/>
              </a:rPr>
              <a:t>(w)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7451587" y="3210004"/>
            <a:ext cx="475615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7928711" y="3362668"/>
            <a:ext cx="414655" cy="414655"/>
          </a:xfrm>
          <a:prstGeom prst="rect">
            <a:avLst/>
          </a:prstGeom>
          <a:ln w="3848">
            <a:solidFill>
              <a:srgbClr val="BCBEC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ts val="1060"/>
              </a:lnSpc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8342889" y="3776853"/>
            <a:ext cx="414655" cy="414655"/>
          </a:xfrm>
          <a:prstGeom prst="rect">
            <a:avLst/>
          </a:prstGeom>
          <a:ln w="3835">
            <a:solidFill>
              <a:srgbClr val="BCBEC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ts val="1070"/>
              </a:lnSpc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9171254" y="4605223"/>
            <a:ext cx="414655" cy="414655"/>
          </a:xfrm>
          <a:prstGeom prst="rect">
            <a:avLst/>
          </a:prstGeom>
          <a:ln w="3835">
            <a:solidFill>
              <a:srgbClr val="BCBEC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imes New Roman"/>
              <a:cs typeface="Times New Roman"/>
            </a:endParaRPr>
          </a:p>
          <a:p>
            <a:pPr>
              <a:lnSpc>
                <a:spcPts val="1105"/>
              </a:lnSpc>
              <a:spcBef>
                <a:spcPts val="5"/>
              </a:spcBef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9530603" y="5297671"/>
            <a:ext cx="467359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8757069" y="4191037"/>
            <a:ext cx="427355" cy="414655"/>
          </a:xfrm>
          <a:prstGeom prst="rect">
            <a:avLst/>
          </a:prstGeom>
          <a:ln w="3835">
            <a:solidFill>
              <a:srgbClr val="BCBEC0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>
              <a:lnSpc>
                <a:spcPts val="1710"/>
              </a:lnSpc>
              <a:spcBef>
                <a:spcPts val="520"/>
              </a:spcBef>
            </a:pPr>
            <a:r>
              <a:rPr sz="1450" spc="-40" dirty="0">
                <a:latin typeface="Trebuchet MS"/>
                <a:cs typeface="Trebuchet MS"/>
              </a:rPr>
              <a:t>P </a:t>
            </a:r>
            <a:r>
              <a:rPr sz="1450" spc="100" dirty="0">
                <a:latin typeface="Trebuchet MS"/>
                <a:cs typeface="Trebuchet MS"/>
              </a:rPr>
              <a:t>=</a:t>
            </a:r>
            <a:r>
              <a:rPr sz="1450" spc="-300" dirty="0">
                <a:latin typeface="Trebuchet MS"/>
                <a:cs typeface="Trebuchet MS"/>
              </a:rPr>
              <a:t> </a:t>
            </a:r>
            <a:r>
              <a:rPr sz="1275" b="1" spc="-30" baseline="32679" dirty="0">
                <a:latin typeface="Arial"/>
                <a:cs typeface="Arial"/>
              </a:rPr>
              <a:t>-</a:t>
            </a:r>
            <a:r>
              <a:rPr sz="1450" spc="-20" dirty="0">
                <a:latin typeface="Trebuchet MS"/>
                <a:cs typeface="Trebuchet MS"/>
              </a:rPr>
              <a:t>2</a:t>
            </a:r>
            <a:endParaRPr sz="1450">
              <a:latin typeface="Trebuchet MS"/>
              <a:cs typeface="Trebuchet MS"/>
            </a:endParaRPr>
          </a:p>
          <a:p>
            <a:pPr marR="3175">
              <a:lnSpc>
                <a:spcPts val="1025"/>
              </a:lnSpc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9171254" y="4191037"/>
            <a:ext cx="414655" cy="414655"/>
          </a:xfrm>
          <a:prstGeom prst="rect">
            <a:avLst/>
          </a:prstGeom>
          <a:ln w="3835">
            <a:solidFill>
              <a:srgbClr val="BCBEC0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20"/>
              </a:spcBef>
            </a:pPr>
            <a:r>
              <a:rPr sz="1450" spc="-15" dirty="0">
                <a:latin typeface="Trebuchet MS"/>
                <a:cs typeface="Trebuchet MS"/>
              </a:rPr>
              <a:t>0w</a:t>
            </a:r>
            <a:r>
              <a:rPr sz="1450" spc="-180" dirty="0">
                <a:latin typeface="Trebuchet MS"/>
                <a:cs typeface="Trebuchet MS"/>
              </a:rPr>
              <a:t> </a:t>
            </a:r>
            <a:r>
              <a:rPr sz="1450" spc="100" dirty="0">
                <a:latin typeface="Trebuchet MS"/>
                <a:cs typeface="Trebuchet MS"/>
              </a:rPr>
              <a:t>+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9585438" y="4191037"/>
            <a:ext cx="414655" cy="414655"/>
          </a:xfrm>
          <a:prstGeom prst="rect">
            <a:avLst/>
          </a:prstGeom>
          <a:ln w="3835">
            <a:solidFill>
              <a:srgbClr val="BCBEC0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3175">
              <a:lnSpc>
                <a:spcPct val="100000"/>
              </a:lnSpc>
              <a:spcBef>
                <a:spcPts val="520"/>
              </a:spcBef>
            </a:pPr>
            <a:r>
              <a:rPr sz="1450" spc="-20" dirty="0">
                <a:latin typeface="Trebuchet MS"/>
                <a:cs typeface="Trebuchet MS"/>
              </a:rPr>
              <a:t>100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7514526" y="3362668"/>
            <a:ext cx="2071370" cy="2071370"/>
          </a:xfrm>
          <a:custGeom>
            <a:avLst/>
            <a:gdLst/>
            <a:ahLst/>
            <a:cxnLst/>
            <a:rect l="l" t="t" r="r" b="b"/>
            <a:pathLst>
              <a:path w="2071370" h="2071370">
                <a:moveTo>
                  <a:pt x="0" y="0"/>
                </a:moveTo>
                <a:lnTo>
                  <a:pt x="2070912" y="2070912"/>
                </a:lnTo>
              </a:path>
            </a:pathLst>
          </a:custGeom>
          <a:ln w="15341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 txBox="1"/>
          <p:nvPr/>
        </p:nvSpPr>
        <p:spPr>
          <a:xfrm>
            <a:off x="444500" y="1567878"/>
            <a:ext cx="5716270" cy="165100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2400" spc="-45" dirty="0">
                <a:latin typeface="Arial"/>
                <a:cs typeface="Arial"/>
              </a:rPr>
              <a:t>Tīmata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ana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kauwhata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pūwāhi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(0,100).</a:t>
            </a:r>
            <a:endParaRPr sz="2400">
              <a:latin typeface="Arial"/>
              <a:cs typeface="Arial"/>
            </a:endParaRPr>
          </a:p>
          <a:p>
            <a:pPr marL="12700" marR="365760">
              <a:lnSpc>
                <a:spcPct val="111100"/>
              </a:lnSpc>
            </a:pPr>
            <a:r>
              <a:rPr sz="2400" spc="-40" dirty="0">
                <a:latin typeface="Arial"/>
                <a:cs typeface="Arial"/>
              </a:rPr>
              <a:t>Koirā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tohu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ana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$100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roto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pūtea 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45" dirty="0">
                <a:latin typeface="Arial"/>
                <a:cs typeface="Arial"/>
              </a:rPr>
              <a:t>Roimata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35" dirty="0">
                <a:latin typeface="Arial"/>
                <a:cs typeface="Arial"/>
              </a:rPr>
              <a:t>mua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40" dirty="0">
                <a:latin typeface="Arial"/>
                <a:cs typeface="Arial"/>
              </a:rPr>
              <a:t>tana </a:t>
            </a:r>
            <a:r>
              <a:rPr sz="2400" spc="-45" dirty="0">
                <a:latin typeface="Arial"/>
                <a:cs typeface="Arial"/>
              </a:rPr>
              <a:t>tīmatanga </a:t>
            </a:r>
            <a:r>
              <a:rPr sz="2400" spc="-25" dirty="0">
                <a:latin typeface="Arial"/>
                <a:cs typeface="Arial"/>
              </a:rPr>
              <a:t>ki te  </a:t>
            </a:r>
            <a:r>
              <a:rPr sz="2400" spc="-45" dirty="0">
                <a:latin typeface="Arial"/>
                <a:cs typeface="Arial"/>
              </a:rPr>
              <a:t>penapena </a:t>
            </a:r>
            <a:r>
              <a:rPr sz="2400" spc="-40" dirty="0">
                <a:latin typeface="Arial"/>
                <a:cs typeface="Arial"/>
              </a:rPr>
              <a:t>moni (arā,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wiki</a:t>
            </a:r>
            <a:r>
              <a:rPr sz="2400" spc="-37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‘0’).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2589" y="714959"/>
            <a:ext cx="71469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Ngā </a:t>
            </a:r>
            <a:r>
              <a:rPr sz="3600" dirty="0"/>
              <a:t>Whāinga </a:t>
            </a:r>
            <a:r>
              <a:rPr sz="3600" spc="-5" dirty="0"/>
              <a:t>mō tēnei</a:t>
            </a:r>
            <a:r>
              <a:rPr sz="3600" spc="-225" dirty="0"/>
              <a:t> </a:t>
            </a:r>
            <a:r>
              <a:rPr sz="3600" spc="-5" dirty="0"/>
              <a:t>Akoranga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174042" y="1621574"/>
            <a:ext cx="6854190" cy="2631490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2400" dirty="0">
                <a:latin typeface="Arial"/>
                <a:cs typeface="Arial"/>
              </a:rPr>
              <a:t>Kia mōhio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ki:</a:t>
            </a:r>
          </a:p>
          <a:p>
            <a:pPr marL="300355" indent="-287655">
              <a:lnSpc>
                <a:spcPct val="100000"/>
              </a:lnSpc>
              <a:spcBef>
                <a:spcPts val="1215"/>
              </a:spcBef>
              <a:buChar char="•"/>
              <a:tabLst>
                <a:tab pos="300355" algn="l"/>
                <a:tab pos="300990" algn="l"/>
              </a:tabLst>
            </a:pPr>
            <a:r>
              <a:rPr lang="fi-FI" sz="2400" dirty="0">
                <a:latin typeface="Arial"/>
                <a:cs typeface="Arial"/>
              </a:rPr>
              <a:t>te </a:t>
            </a:r>
            <a:r>
              <a:rPr lang="fi-FI" sz="2400" spc="-5" dirty="0">
                <a:latin typeface="Arial"/>
                <a:cs typeface="Arial"/>
              </a:rPr>
              <a:t>whakaatu </a:t>
            </a:r>
            <a:r>
              <a:rPr lang="fi-FI" sz="2400" dirty="0">
                <a:solidFill>
                  <a:srgbClr val="808285"/>
                </a:solidFill>
                <a:latin typeface="Arial"/>
                <a:cs typeface="Arial"/>
              </a:rPr>
              <a:t>pānga</a:t>
            </a:r>
            <a:r>
              <a:rPr lang="fi-FI" sz="2400" dirty="0">
                <a:latin typeface="Arial"/>
                <a:cs typeface="Arial"/>
              </a:rPr>
              <a:t> </a:t>
            </a:r>
            <a:r>
              <a:rPr lang="fi-FI" sz="2400" dirty="0">
                <a:solidFill>
                  <a:srgbClr val="808285"/>
                </a:solidFill>
                <a:latin typeface="Arial"/>
                <a:cs typeface="Arial"/>
              </a:rPr>
              <a:t>rārangi</a:t>
            </a:r>
            <a:r>
              <a:rPr lang="fi-FI" sz="2400" dirty="0">
                <a:latin typeface="Arial"/>
                <a:cs typeface="Arial"/>
              </a:rPr>
              <a:t> ki te </a:t>
            </a:r>
            <a:r>
              <a:rPr lang="fi-FI" sz="2400" dirty="0">
                <a:solidFill>
                  <a:srgbClr val="808285"/>
                </a:solidFill>
                <a:latin typeface="Arial"/>
                <a:cs typeface="Arial"/>
              </a:rPr>
              <a:t>tūtohi</a:t>
            </a:r>
            <a:r>
              <a:rPr lang="fi-FI" sz="2400" spc="-455" dirty="0">
                <a:latin typeface="Arial"/>
                <a:cs typeface="Arial"/>
              </a:rPr>
              <a:t>;</a:t>
            </a:r>
            <a:endParaRPr lang="fi-FI" sz="2400" dirty="0">
              <a:latin typeface="Arial"/>
              <a:cs typeface="Arial"/>
            </a:endParaRPr>
          </a:p>
          <a:p>
            <a:pPr marL="300355" indent="-287655">
              <a:lnSpc>
                <a:spcPct val="100000"/>
              </a:lnSpc>
              <a:spcBef>
                <a:spcPts val="1220"/>
              </a:spcBef>
              <a:buChar char="•"/>
              <a:tabLst>
                <a:tab pos="300355" algn="l"/>
                <a:tab pos="300990" algn="l"/>
              </a:tabLst>
            </a:pPr>
            <a:r>
              <a:rPr lang="fi-FI" sz="2400" dirty="0">
                <a:latin typeface="Arial"/>
                <a:cs typeface="Arial"/>
              </a:rPr>
              <a:t>te tuhi </a:t>
            </a:r>
            <a:r>
              <a:rPr lang="fi-FI" sz="2400" dirty="0">
                <a:solidFill>
                  <a:srgbClr val="808285"/>
                </a:solidFill>
                <a:latin typeface="Arial"/>
                <a:cs typeface="Arial"/>
              </a:rPr>
              <a:t>whārite </a:t>
            </a:r>
            <a:r>
              <a:rPr lang="fi-FI" sz="2400" spc="-555" dirty="0">
                <a:latin typeface="Arial"/>
                <a:cs typeface="Arial"/>
              </a:rPr>
              <a:t> </a:t>
            </a:r>
            <a:r>
              <a:rPr lang="fi-FI" sz="2400" spc="-5" dirty="0">
                <a:latin typeface="Arial"/>
                <a:cs typeface="Arial"/>
              </a:rPr>
              <a:t>hei whakaatu pānga</a:t>
            </a:r>
            <a:r>
              <a:rPr lang="fi-FI" sz="2400" spc="-65" dirty="0">
                <a:latin typeface="Arial"/>
                <a:cs typeface="Arial"/>
              </a:rPr>
              <a:t> </a:t>
            </a:r>
            <a:r>
              <a:rPr lang="fi-FI" sz="2400" dirty="0">
                <a:latin typeface="Arial"/>
                <a:cs typeface="Arial"/>
              </a:rPr>
              <a:t>rārangi;</a:t>
            </a:r>
          </a:p>
          <a:p>
            <a:pPr marL="300355" indent="-287655">
              <a:lnSpc>
                <a:spcPct val="100000"/>
              </a:lnSpc>
              <a:spcBef>
                <a:spcPts val="1220"/>
              </a:spcBef>
              <a:buChar char="•"/>
              <a:tabLst>
                <a:tab pos="300355" algn="l"/>
                <a:tab pos="300990" algn="l"/>
              </a:tabLst>
            </a:pPr>
            <a:r>
              <a:rPr sz="2400" dirty="0" err="1">
                <a:latin typeface="Arial"/>
                <a:cs typeface="Arial"/>
              </a:rPr>
              <a:t>te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whakaatu pānga rārangi </a:t>
            </a:r>
            <a:r>
              <a:rPr sz="2400" dirty="0">
                <a:latin typeface="Arial"/>
                <a:cs typeface="Arial"/>
              </a:rPr>
              <a:t>ki te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kauwhata;</a:t>
            </a:r>
          </a:p>
          <a:p>
            <a:pPr marL="300355" indent="-287655">
              <a:lnSpc>
                <a:spcPct val="100000"/>
              </a:lnSpc>
              <a:spcBef>
                <a:spcPts val="1220"/>
              </a:spcBef>
              <a:buChar char="•"/>
              <a:tabLst>
                <a:tab pos="300355" algn="l"/>
                <a:tab pos="300990" algn="l"/>
              </a:tabLst>
            </a:pP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hononga </a:t>
            </a:r>
            <a:r>
              <a:rPr sz="2400" dirty="0">
                <a:latin typeface="Arial"/>
                <a:cs typeface="Arial"/>
              </a:rPr>
              <a:t>o te </a:t>
            </a:r>
            <a:r>
              <a:rPr sz="2400" spc="-5" dirty="0">
                <a:latin typeface="Arial"/>
                <a:cs typeface="Arial"/>
              </a:rPr>
              <a:t>whārite </a:t>
            </a:r>
            <a:r>
              <a:rPr sz="2400" dirty="0">
                <a:latin typeface="Arial"/>
                <a:cs typeface="Arial"/>
              </a:rPr>
              <a:t>me </a:t>
            </a:r>
            <a:r>
              <a:rPr sz="2400" dirty="0" err="1">
                <a:latin typeface="Arial"/>
                <a:cs typeface="Arial"/>
              </a:rPr>
              <a:t>te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808285"/>
                </a:solidFill>
                <a:latin typeface="Arial"/>
                <a:cs typeface="Arial"/>
              </a:rPr>
              <a:t>kauwhata</a:t>
            </a:r>
            <a:r>
              <a:rPr lang="mi-NZ" sz="2400" dirty="0">
                <a:solidFill>
                  <a:srgbClr val="808285"/>
                </a:solidFill>
                <a:latin typeface="Arial"/>
                <a:cs typeface="Arial"/>
              </a:rPr>
              <a:t> </a:t>
            </a:r>
            <a:r>
              <a:rPr sz="2400" spc="-630" dirty="0"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808285"/>
                </a:solidFill>
                <a:latin typeface="Arial"/>
                <a:cs typeface="Arial"/>
              </a:rPr>
              <a:t>rārangi</a:t>
            </a:r>
            <a:r>
              <a:rPr sz="2400" spc="-505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3313" y="728789"/>
            <a:ext cx="48044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4: </a:t>
            </a:r>
            <a:r>
              <a:rPr sz="3200" spc="-120" dirty="0"/>
              <a:t>Te</a:t>
            </a:r>
            <a:r>
              <a:rPr sz="3200" spc="-90" dirty="0"/>
              <a:t> </a:t>
            </a:r>
            <a:r>
              <a:rPr sz="3200" spc="-5" dirty="0"/>
              <a:t>Kauwhata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6686156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00341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14526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28711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42883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57069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6156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00341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514526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42883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757069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86156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100341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14526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28711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42883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757069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686156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100341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14526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28711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342883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57069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686156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100341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14526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928711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342883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757069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686156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100341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514526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928711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342883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757069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171254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585438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999624" y="1705940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171254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585438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999624" y="212012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171254" y="253429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585438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9624" y="2534310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171254" y="2948482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585438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999624" y="294849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71254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585438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999624" y="3362668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171254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585438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999624" y="377685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86156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100341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514526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928711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342883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757069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686156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100341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514526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28711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342883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757069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686156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100341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514526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928711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342883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757069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686156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100341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514526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928711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342883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757069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686156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100341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514526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928711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342883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757069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171254" y="5847765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33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33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585438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999624" y="5847778"/>
            <a:ext cx="235585" cy="266065"/>
          </a:xfrm>
          <a:custGeom>
            <a:avLst/>
            <a:gdLst/>
            <a:ahLst/>
            <a:cxnLst/>
            <a:rect l="l" t="t" r="r" b="b"/>
            <a:pathLst>
              <a:path w="235584" h="266064">
                <a:moveTo>
                  <a:pt x="0" y="265620"/>
                </a:move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171254" y="543358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585438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999624" y="543359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171254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585438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999624" y="501939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171254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585438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999624" y="460522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171254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585438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999624" y="4191037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928711" y="212013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478179" y="2202662"/>
            <a:ext cx="56515" cy="93345"/>
          </a:xfrm>
          <a:custGeom>
            <a:avLst/>
            <a:gdLst/>
            <a:ahLst/>
            <a:cxnLst/>
            <a:rect l="l" t="t" r="r" b="b"/>
            <a:pathLst>
              <a:path w="56515" h="93344">
                <a:moveTo>
                  <a:pt x="28257" y="0"/>
                </a:moveTo>
                <a:lnTo>
                  <a:pt x="17894" y="47104"/>
                </a:lnTo>
                <a:lnTo>
                  <a:pt x="0" y="92176"/>
                </a:lnTo>
                <a:lnTo>
                  <a:pt x="622" y="93103"/>
                </a:lnTo>
                <a:lnTo>
                  <a:pt x="28257" y="76314"/>
                </a:lnTo>
                <a:lnTo>
                  <a:pt x="50217" y="76314"/>
                </a:lnTo>
                <a:lnTo>
                  <a:pt x="38620" y="47104"/>
                </a:lnTo>
                <a:lnTo>
                  <a:pt x="28257" y="0"/>
                </a:lnTo>
                <a:close/>
              </a:path>
              <a:path w="56515" h="93344">
                <a:moveTo>
                  <a:pt x="50217" y="76314"/>
                </a:moveTo>
                <a:lnTo>
                  <a:pt x="28257" y="76314"/>
                </a:lnTo>
                <a:lnTo>
                  <a:pt x="56045" y="93103"/>
                </a:lnTo>
                <a:lnTo>
                  <a:pt x="56515" y="92176"/>
                </a:lnTo>
                <a:lnTo>
                  <a:pt x="50217" y="763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891610" y="5412994"/>
            <a:ext cx="93345" cy="56515"/>
          </a:xfrm>
          <a:custGeom>
            <a:avLst/>
            <a:gdLst/>
            <a:ahLst/>
            <a:cxnLst/>
            <a:rect l="l" t="t" r="r" b="b"/>
            <a:pathLst>
              <a:path w="93345" h="56514">
                <a:moveTo>
                  <a:pt x="939" y="0"/>
                </a:moveTo>
                <a:lnTo>
                  <a:pt x="0" y="609"/>
                </a:lnTo>
                <a:lnTo>
                  <a:pt x="16802" y="28257"/>
                </a:lnTo>
                <a:lnTo>
                  <a:pt x="0" y="56057"/>
                </a:lnTo>
                <a:lnTo>
                  <a:pt x="939" y="56514"/>
                </a:lnTo>
                <a:lnTo>
                  <a:pt x="45999" y="38633"/>
                </a:lnTo>
                <a:lnTo>
                  <a:pt x="93103" y="28257"/>
                </a:lnTo>
                <a:lnTo>
                  <a:pt x="45999" y="17881"/>
                </a:lnTo>
                <a:lnTo>
                  <a:pt x="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6856452" y="2405464"/>
            <a:ext cx="3016250" cy="3496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25"/>
              </a:lnSpc>
            </a:pPr>
            <a:r>
              <a:rPr sz="2175" spc="-135" baseline="-5747" dirty="0">
                <a:latin typeface="Trebuchet MS"/>
                <a:cs typeface="Trebuchet MS"/>
              </a:rPr>
              <a:t>($)</a:t>
            </a:r>
            <a:r>
              <a:rPr sz="2175" spc="195" baseline="-5747" dirty="0">
                <a:latin typeface="Trebuchet MS"/>
                <a:cs typeface="Trebuchet MS"/>
              </a:rPr>
              <a:t> </a:t>
            </a:r>
            <a:r>
              <a:rPr sz="1450" spc="-20" dirty="0">
                <a:latin typeface="Trebuchet MS"/>
                <a:cs typeface="Trebuchet MS"/>
              </a:rPr>
              <a:t>140</a:t>
            </a:r>
            <a:endParaRPr sz="14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1450" spc="-40" dirty="0">
                <a:latin typeface="Trebuchet MS"/>
                <a:cs typeface="Trebuchet MS"/>
              </a:rPr>
              <a:t>putea</a:t>
            </a:r>
            <a:r>
              <a:rPr sz="1450" spc="130" dirty="0">
                <a:latin typeface="Trebuchet MS"/>
                <a:cs typeface="Trebuchet MS"/>
              </a:rPr>
              <a:t> </a:t>
            </a:r>
            <a:r>
              <a:rPr sz="2175" spc="-30" baseline="21072" dirty="0">
                <a:latin typeface="Trebuchet MS"/>
                <a:cs typeface="Trebuchet MS"/>
              </a:rPr>
              <a:t>120</a:t>
            </a:r>
            <a:endParaRPr sz="2175" baseline="21072">
              <a:latin typeface="Trebuchet MS"/>
              <a:cs typeface="Trebuchet MS"/>
            </a:endParaRPr>
          </a:p>
          <a:p>
            <a:pPr marL="294005">
              <a:lnSpc>
                <a:spcPct val="100000"/>
              </a:lnSpc>
              <a:spcBef>
                <a:spcPts val="965"/>
              </a:spcBef>
            </a:pPr>
            <a:r>
              <a:rPr sz="1450" spc="-20" dirty="0">
                <a:latin typeface="Trebuchet MS"/>
                <a:cs typeface="Trebuchet MS"/>
              </a:rPr>
              <a:t>100</a:t>
            </a:r>
            <a:r>
              <a:rPr sz="1450" spc="-305" dirty="0">
                <a:latin typeface="Trebuchet MS"/>
                <a:cs typeface="Trebuchet MS"/>
              </a:rPr>
              <a:t> </a:t>
            </a:r>
            <a:r>
              <a:rPr sz="2175" b="1" spc="22" baseline="9578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2175" baseline="9578">
              <a:latin typeface="Arial"/>
              <a:cs typeface="Arial"/>
            </a:endParaRPr>
          </a:p>
          <a:p>
            <a:pPr marL="388620">
              <a:lnSpc>
                <a:spcPct val="100000"/>
              </a:lnSpc>
              <a:spcBef>
                <a:spcPts val="1425"/>
              </a:spcBef>
              <a:tabLst>
                <a:tab pos="1017269" algn="l"/>
              </a:tabLst>
            </a:pPr>
            <a:r>
              <a:rPr sz="1450" spc="-20" dirty="0">
                <a:latin typeface="Trebuchet MS"/>
                <a:cs typeface="Trebuchet MS"/>
              </a:rPr>
              <a:t>80	</a:t>
            </a:r>
            <a:r>
              <a:rPr sz="2175" b="1" spc="22" baseline="3831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2175" baseline="3831">
              <a:latin typeface="Arial"/>
              <a:cs typeface="Arial"/>
            </a:endParaRPr>
          </a:p>
          <a:p>
            <a:pPr marL="388620">
              <a:lnSpc>
                <a:spcPts val="1585"/>
              </a:lnSpc>
              <a:spcBef>
                <a:spcPts val="1595"/>
              </a:spcBef>
              <a:tabLst>
                <a:tab pos="1431290" algn="l"/>
              </a:tabLst>
            </a:pPr>
            <a:r>
              <a:rPr sz="1450" spc="-20" dirty="0">
                <a:latin typeface="Trebuchet MS"/>
                <a:cs typeface="Trebuchet MS"/>
              </a:rPr>
              <a:t>60	</a:t>
            </a:r>
            <a:r>
              <a:rPr sz="2175" b="1" spc="22" baseline="5747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2175" baseline="5747">
              <a:latin typeface="Arial"/>
              <a:cs typeface="Arial"/>
            </a:endParaRPr>
          </a:p>
          <a:p>
            <a:pPr algn="r">
              <a:lnSpc>
                <a:spcPts val="1585"/>
              </a:lnSpc>
            </a:pPr>
            <a:r>
              <a:rPr sz="1450" spc="-40" dirty="0">
                <a:latin typeface="Trebuchet MS"/>
                <a:cs typeface="Trebuchet MS"/>
              </a:rPr>
              <a:t>P</a:t>
            </a:r>
            <a:r>
              <a:rPr sz="1450" spc="-145" dirty="0">
                <a:latin typeface="Trebuchet MS"/>
                <a:cs typeface="Trebuchet MS"/>
              </a:rPr>
              <a:t> </a:t>
            </a:r>
            <a:r>
              <a:rPr sz="1450" spc="100" dirty="0">
                <a:latin typeface="Trebuchet MS"/>
                <a:cs typeface="Trebuchet MS"/>
              </a:rPr>
              <a:t>=</a:t>
            </a:r>
            <a:r>
              <a:rPr sz="1450" spc="-145" dirty="0">
                <a:latin typeface="Trebuchet MS"/>
                <a:cs typeface="Trebuchet MS"/>
              </a:rPr>
              <a:t> </a:t>
            </a:r>
            <a:r>
              <a:rPr sz="1275" b="1" spc="-30" baseline="32679" dirty="0">
                <a:latin typeface="Arial"/>
                <a:cs typeface="Arial"/>
              </a:rPr>
              <a:t>-</a:t>
            </a:r>
            <a:r>
              <a:rPr sz="1450" spc="-20" dirty="0">
                <a:latin typeface="Trebuchet MS"/>
                <a:cs typeface="Trebuchet MS"/>
              </a:rPr>
              <a:t>20w</a:t>
            </a:r>
            <a:r>
              <a:rPr sz="1450" spc="-145" dirty="0">
                <a:latin typeface="Trebuchet MS"/>
                <a:cs typeface="Trebuchet MS"/>
              </a:rPr>
              <a:t> </a:t>
            </a:r>
            <a:r>
              <a:rPr sz="1450" spc="100" dirty="0">
                <a:latin typeface="Trebuchet MS"/>
                <a:cs typeface="Trebuchet MS"/>
              </a:rPr>
              <a:t>+</a:t>
            </a:r>
            <a:r>
              <a:rPr sz="1450" spc="-150" dirty="0">
                <a:latin typeface="Trebuchet MS"/>
                <a:cs typeface="Trebuchet MS"/>
              </a:rPr>
              <a:t> </a:t>
            </a:r>
            <a:r>
              <a:rPr sz="1450" spc="-20" dirty="0">
                <a:latin typeface="Trebuchet MS"/>
                <a:cs typeface="Trebuchet MS"/>
              </a:rPr>
              <a:t>100</a:t>
            </a:r>
            <a:endParaRPr sz="1450">
              <a:latin typeface="Trebuchet MS"/>
              <a:cs typeface="Trebuchet MS"/>
            </a:endParaRPr>
          </a:p>
          <a:p>
            <a:pPr marL="388620">
              <a:lnSpc>
                <a:spcPct val="100000"/>
              </a:lnSpc>
              <a:spcBef>
                <a:spcPts val="55"/>
              </a:spcBef>
              <a:tabLst>
                <a:tab pos="1845310" algn="l"/>
              </a:tabLst>
            </a:pPr>
            <a:r>
              <a:rPr sz="1450" spc="-20" dirty="0">
                <a:latin typeface="Trebuchet MS"/>
                <a:cs typeface="Trebuchet MS"/>
              </a:rPr>
              <a:t>40	</a:t>
            </a:r>
            <a:r>
              <a:rPr sz="2175" b="1" spc="22" baseline="3831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2175" baseline="3831">
              <a:latin typeface="Arial"/>
              <a:cs typeface="Arial"/>
            </a:endParaRPr>
          </a:p>
          <a:p>
            <a:pPr marL="388620">
              <a:lnSpc>
                <a:spcPct val="100000"/>
              </a:lnSpc>
              <a:spcBef>
                <a:spcPts val="1595"/>
              </a:spcBef>
              <a:tabLst>
                <a:tab pos="2259330" algn="l"/>
              </a:tabLst>
            </a:pPr>
            <a:r>
              <a:rPr sz="1450" spc="-20" dirty="0">
                <a:latin typeface="Trebuchet MS"/>
                <a:cs typeface="Trebuchet MS"/>
              </a:rPr>
              <a:t>20	</a:t>
            </a:r>
            <a:r>
              <a:rPr sz="2175" b="1" spc="22" baseline="9578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2175" baseline="9578">
              <a:latin typeface="Arial"/>
              <a:cs typeface="Arial"/>
            </a:endParaRPr>
          </a:p>
          <a:p>
            <a:pPr marL="250825" algn="ctr">
              <a:lnSpc>
                <a:spcPts val="1475"/>
              </a:lnSpc>
              <a:spcBef>
                <a:spcPts val="1420"/>
              </a:spcBef>
              <a:tabLst>
                <a:tab pos="2441575" algn="l"/>
              </a:tabLst>
            </a:pPr>
            <a:r>
              <a:rPr sz="1450" spc="-20" dirty="0">
                <a:latin typeface="Trebuchet MS"/>
                <a:cs typeface="Trebuchet MS"/>
              </a:rPr>
              <a:t>0	</a:t>
            </a: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  <a:p>
            <a:pPr marL="354330" algn="ctr">
              <a:lnSpc>
                <a:spcPts val="1420"/>
              </a:lnSpc>
              <a:tabLst>
                <a:tab pos="768350" algn="l"/>
                <a:tab pos="1183005" algn="l"/>
                <a:tab pos="1597025" algn="l"/>
                <a:tab pos="2011045" algn="l"/>
                <a:tab pos="2425065" algn="l"/>
              </a:tabLst>
            </a:pPr>
            <a:r>
              <a:rPr sz="1450" spc="-20" dirty="0">
                <a:latin typeface="Trebuchet MS"/>
                <a:cs typeface="Trebuchet MS"/>
              </a:rPr>
              <a:t>0	1	2	3	4	5</a:t>
            </a:r>
            <a:endParaRPr sz="1450">
              <a:latin typeface="Trebuchet MS"/>
              <a:cs typeface="Trebuchet MS"/>
            </a:endParaRPr>
          </a:p>
          <a:p>
            <a:pPr algn="r">
              <a:lnSpc>
                <a:spcPts val="1685"/>
              </a:lnSpc>
            </a:pPr>
            <a:r>
              <a:rPr sz="1450" spc="-50" dirty="0">
                <a:latin typeface="Trebuchet MS"/>
                <a:cs typeface="Trebuchet MS"/>
              </a:rPr>
              <a:t>wiki</a:t>
            </a:r>
            <a:r>
              <a:rPr sz="1450" spc="-220" dirty="0">
                <a:latin typeface="Trebuchet MS"/>
                <a:cs typeface="Trebuchet MS"/>
              </a:rPr>
              <a:t> </a:t>
            </a:r>
            <a:r>
              <a:rPr sz="1450" spc="-85" dirty="0">
                <a:latin typeface="Trebuchet MS"/>
                <a:cs typeface="Trebuchet MS"/>
              </a:rPr>
              <a:t>(w)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7514526" y="3362668"/>
            <a:ext cx="2071370" cy="2071370"/>
          </a:xfrm>
          <a:custGeom>
            <a:avLst/>
            <a:gdLst/>
            <a:ahLst/>
            <a:cxnLst/>
            <a:rect l="l" t="t" r="r" b="b"/>
            <a:pathLst>
              <a:path w="2071370" h="2071370">
                <a:moveTo>
                  <a:pt x="0" y="0"/>
                </a:moveTo>
                <a:lnTo>
                  <a:pt x="2070912" y="2070912"/>
                </a:lnTo>
              </a:path>
            </a:pathLst>
          </a:custGeom>
          <a:ln w="15341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432049" y="4185310"/>
            <a:ext cx="469265" cy="415925"/>
          </a:xfrm>
          <a:custGeom>
            <a:avLst/>
            <a:gdLst/>
            <a:ahLst/>
            <a:cxnLst/>
            <a:rect l="l" t="t" r="r" b="b"/>
            <a:pathLst>
              <a:path w="469265" h="415925">
                <a:moveTo>
                  <a:pt x="468845" y="207886"/>
                </a:moveTo>
                <a:lnTo>
                  <a:pt x="464083" y="249789"/>
                </a:lnTo>
                <a:lnTo>
                  <a:pt x="450424" y="288815"/>
                </a:lnTo>
                <a:lnTo>
                  <a:pt x="428810" y="324130"/>
                </a:lnTo>
                <a:lnTo>
                  <a:pt x="400186" y="354898"/>
                </a:lnTo>
                <a:lnTo>
                  <a:pt x="365493" y="380283"/>
                </a:lnTo>
                <a:lnTo>
                  <a:pt x="325674" y="399449"/>
                </a:lnTo>
                <a:lnTo>
                  <a:pt x="281672" y="411562"/>
                </a:lnTo>
                <a:lnTo>
                  <a:pt x="234429" y="415785"/>
                </a:lnTo>
                <a:lnTo>
                  <a:pt x="187182" y="411562"/>
                </a:lnTo>
                <a:lnTo>
                  <a:pt x="143176" y="399449"/>
                </a:lnTo>
                <a:lnTo>
                  <a:pt x="103355" y="380283"/>
                </a:lnTo>
                <a:lnTo>
                  <a:pt x="68660" y="354898"/>
                </a:lnTo>
                <a:lnTo>
                  <a:pt x="40035" y="324130"/>
                </a:lnTo>
                <a:lnTo>
                  <a:pt x="18421" y="288815"/>
                </a:lnTo>
                <a:lnTo>
                  <a:pt x="4762" y="249789"/>
                </a:lnTo>
                <a:lnTo>
                  <a:pt x="0" y="207886"/>
                </a:lnTo>
                <a:lnTo>
                  <a:pt x="6813" y="157935"/>
                </a:lnTo>
                <a:lnTo>
                  <a:pt x="26166" y="112360"/>
                </a:lnTo>
                <a:lnTo>
                  <a:pt x="56430" y="72606"/>
                </a:lnTo>
                <a:lnTo>
                  <a:pt x="95973" y="40119"/>
                </a:lnTo>
                <a:lnTo>
                  <a:pt x="143167" y="16344"/>
                </a:lnTo>
                <a:lnTo>
                  <a:pt x="187178" y="4224"/>
                </a:lnTo>
                <a:lnTo>
                  <a:pt x="234429" y="0"/>
                </a:lnTo>
                <a:lnTo>
                  <a:pt x="281672" y="4224"/>
                </a:lnTo>
                <a:lnTo>
                  <a:pt x="325674" y="16339"/>
                </a:lnTo>
                <a:lnTo>
                  <a:pt x="365493" y="35508"/>
                </a:lnTo>
                <a:lnTo>
                  <a:pt x="400186" y="60894"/>
                </a:lnTo>
                <a:lnTo>
                  <a:pt x="428810" y="91662"/>
                </a:lnTo>
                <a:lnTo>
                  <a:pt x="450424" y="126974"/>
                </a:lnTo>
                <a:lnTo>
                  <a:pt x="464083" y="165994"/>
                </a:lnTo>
                <a:lnTo>
                  <a:pt x="468845" y="207886"/>
                </a:lnTo>
                <a:close/>
              </a:path>
            </a:pathLst>
          </a:custGeom>
          <a:ln w="15341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675600" y="3352698"/>
            <a:ext cx="1899920" cy="848994"/>
          </a:xfrm>
          <a:custGeom>
            <a:avLst/>
            <a:gdLst/>
            <a:ahLst/>
            <a:cxnLst/>
            <a:rect l="l" t="t" r="r" b="b"/>
            <a:pathLst>
              <a:path w="1899920" h="848995">
                <a:moveTo>
                  <a:pt x="1899615" y="848956"/>
                </a:moveTo>
                <a:lnTo>
                  <a:pt x="1526219" y="364525"/>
                </a:lnTo>
                <a:lnTo>
                  <a:pt x="1203877" y="114615"/>
                </a:lnTo>
                <a:lnTo>
                  <a:pt x="754500" y="19637"/>
                </a:lnTo>
                <a:lnTo>
                  <a:pt x="0" y="0"/>
                </a:lnTo>
              </a:path>
            </a:pathLst>
          </a:custGeom>
          <a:ln w="15341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607109" y="3324643"/>
            <a:ext cx="93345" cy="57150"/>
          </a:xfrm>
          <a:custGeom>
            <a:avLst/>
            <a:gdLst/>
            <a:ahLst/>
            <a:cxnLst/>
            <a:rect l="l" t="t" r="r" b="b"/>
            <a:pathLst>
              <a:path w="93345" h="57150">
                <a:moveTo>
                  <a:pt x="92417" y="0"/>
                </a:moveTo>
                <a:lnTo>
                  <a:pt x="47193" y="17500"/>
                </a:lnTo>
                <a:lnTo>
                  <a:pt x="0" y="27457"/>
                </a:lnTo>
                <a:lnTo>
                  <a:pt x="47015" y="38226"/>
                </a:lnTo>
                <a:lnTo>
                  <a:pt x="91922" y="56527"/>
                </a:lnTo>
                <a:lnTo>
                  <a:pt x="92862" y="55918"/>
                </a:lnTo>
                <a:lnTo>
                  <a:pt x="76301" y="28117"/>
                </a:lnTo>
                <a:lnTo>
                  <a:pt x="93345" y="495"/>
                </a:lnTo>
                <a:lnTo>
                  <a:pt x="92417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684238" y="1704022"/>
            <a:ext cx="3550920" cy="4409440"/>
          </a:xfrm>
          <a:custGeom>
            <a:avLst/>
            <a:gdLst/>
            <a:ahLst/>
            <a:cxnLst/>
            <a:rect l="l" t="t" r="r" b="b"/>
            <a:pathLst>
              <a:path w="3550920" h="4409440">
                <a:moveTo>
                  <a:pt x="0" y="4409376"/>
                </a:moveTo>
                <a:lnTo>
                  <a:pt x="3550564" y="4409376"/>
                </a:lnTo>
                <a:lnTo>
                  <a:pt x="3550564" y="0"/>
                </a:lnTo>
                <a:lnTo>
                  <a:pt x="0" y="0"/>
                </a:lnTo>
                <a:lnTo>
                  <a:pt x="0" y="44093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686156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100341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514526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928711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342883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757069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686156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100341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514526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342883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757069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686156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100341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514526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928711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342883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757069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686156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100341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514526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928711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342883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757069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686156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100341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514526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342883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757069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686156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100341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514526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928711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342883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757069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9171254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9585438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9999624" y="1705940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9171254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9585438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9999624" y="212012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9171254" y="253429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9585438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9999624" y="2534310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9171254" y="2948482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9585438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9999624" y="294849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9171254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9585438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9999624" y="3362668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9171254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9585438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9999624" y="377685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686156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100341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514526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928711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342883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757069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686156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100341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514526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928711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342883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8757069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686156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100341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514526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7928711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342883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757069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686156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100341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514526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7928711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8342883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8757069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686156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7100341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7514526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7928711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8342883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9171254" y="5847765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33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33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9585438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9999624" y="5847778"/>
            <a:ext cx="235585" cy="266065"/>
          </a:xfrm>
          <a:custGeom>
            <a:avLst/>
            <a:gdLst/>
            <a:ahLst/>
            <a:cxnLst/>
            <a:rect l="l" t="t" r="r" b="b"/>
            <a:pathLst>
              <a:path w="235584" h="266064">
                <a:moveTo>
                  <a:pt x="0" y="265620"/>
                </a:move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9171254" y="543358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9585438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9999624" y="543359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9171254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9585438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9999624" y="501939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9585438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9999624" y="460522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9171254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9585438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9999624" y="4191037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928711" y="212013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7506436" y="2271141"/>
            <a:ext cx="0" cy="3170555"/>
          </a:xfrm>
          <a:custGeom>
            <a:avLst/>
            <a:gdLst/>
            <a:ahLst/>
            <a:cxnLst/>
            <a:rect l="l" t="t" r="r" b="b"/>
            <a:pathLst>
              <a:path h="3170554">
                <a:moveTo>
                  <a:pt x="0" y="3170110"/>
                </a:moveTo>
                <a:lnTo>
                  <a:pt x="0" y="0"/>
                </a:lnTo>
              </a:path>
            </a:pathLst>
          </a:custGeom>
          <a:ln w="153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7478179" y="2202662"/>
            <a:ext cx="56515" cy="93345"/>
          </a:xfrm>
          <a:custGeom>
            <a:avLst/>
            <a:gdLst/>
            <a:ahLst/>
            <a:cxnLst/>
            <a:rect l="l" t="t" r="r" b="b"/>
            <a:pathLst>
              <a:path w="56515" h="93344">
                <a:moveTo>
                  <a:pt x="28257" y="0"/>
                </a:moveTo>
                <a:lnTo>
                  <a:pt x="17894" y="47104"/>
                </a:lnTo>
                <a:lnTo>
                  <a:pt x="0" y="92176"/>
                </a:lnTo>
                <a:lnTo>
                  <a:pt x="622" y="93103"/>
                </a:lnTo>
                <a:lnTo>
                  <a:pt x="28257" y="76314"/>
                </a:lnTo>
                <a:lnTo>
                  <a:pt x="50217" y="76314"/>
                </a:lnTo>
                <a:lnTo>
                  <a:pt x="38620" y="47104"/>
                </a:lnTo>
                <a:lnTo>
                  <a:pt x="28257" y="0"/>
                </a:lnTo>
                <a:close/>
              </a:path>
              <a:path w="56515" h="93344">
                <a:moveTo>
                  <a:pt x="50217" y="76314"/>
                </a:moveTo>
                <a:lnTo>
                  <a:pt x="28257" y="76314"/>
                </a:lnTo>
                <a:lnTo>
                  <a:pt x="56045" y="93103"/>
                </a:lnTo>
                <a:lnTo>
                  <a:pt x="56515" y="92176"/>
                </a:lnTo>
                <a:lnTo>
                  <a:pt x="50217" y="763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7506436" y="5441251"/>
            <a:ext cx="2409825" cy="0"/>
          </a:xfrm>
          <a:custGeom>
            <a:avLst/>
            <a:gdLst/>
            <a:ahLst/>
            <a:cxnLst/>
            <a:rect l="l" t="t" r="r" b="b"/>
            <a:pathLst>
              <a:path w="2409825">
                <a:moveTo>
                  <a:pt x="0" y="0"/>
                </a:moveTo>
                <a:lnTo>
                  <a:pt x="2409799" y="0"/>
                </a:lnTo>
              </a:path>
            </a:pathLst>
          </a:custGeom>
          <a:ln w="153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9891610" y="5412994"/>
            <a:ext cx="93345" cy="56515"/>
          </a:xfrm>
          <a:custGeom>
            <a:avLst/>
            <a:gdLst/>
            <a:ahLst/>
            <a:cxnLst/>
            <a:rect l="l" t="t" r="r" b="b"/>
            <a:pathLst>
              <a:path w="93345" h="56514">
                <a:moveTo>
                  <a:pt x="939" y="0"/>
                </a:moveTo>
                <a:lnTo>
                  <a:pt x="0" y="609"/>
                </a:lnTo>
                <a:lnTo>
                  <a:pt x="16802" y="28257"/>
                </a:lnTo>
                <a:lnTo>
                  <a:pt x="0" y="56057"/>
                </a:lnTo>
                <a:lnTo>
                  <a:pt x="939" y="56514"/>
                </a:lnTo>
                <a:lnTo>
                  <a:pt x="45999" y="38633"/>
                </a:lnTo>
                <a:lnTo>
                  <a:pt x="93103" y="28257"/>
                </a:lnTo>
                <a:lnTo>
                  <a:pt x="45999" y="17881"/>
                </a:lnTo>
                <a:lnTo>
                  <a:pt x="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/>
          <p:nvPr/>
        </p:nvSpPr>
        <p:spPr>
          <a:xfrm>
            <a:off x="7326960" y="5297899"/>
            <a:ext cx="120014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7232526" y="4896417"/>
            <a:ext cx="214629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20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7232526" y="4472661"/>
            <a:ext cx="214629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40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7232526" y="4063817"/>
            <a:ext cx="214629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60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7232526" y="3640061"/>
            <a:ext cx="214629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80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7138092" y="3238580"/>
            <a:ext cx="309245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100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7138092" y="2822187"/>
            <a:ext cx="309245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120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7102258" y="2391069"/>
            <a:ext cx="396875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26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140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7446429" y="5451606"/>
            <a:ext cx="2190750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6720" algn="l"/>
                <a:tab pos="840740" algn="l"/>
                <a:tab pos="1254760" algn="l"/>
                <a:tab pos="1668780" algn="l"/>
                <a:tab pos="2083435" algn="l"/>
              </a:tabLst>
            </a:pPr>
            <a:r>
              <a:rPr sz="1450" spc="-20" dirty="0">
                <a:latin typeface="Trebuchet MS"/>
                <a:cs typeface="Trebuchet MS"/>
              </a:rPr>
              <a:t>0	1	2	3	4	5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6843752" y="2392764"/>
            <a:ext cx="247015" cy="711835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450" spc="-40" dirty="0">
                <a:latin typeface="Trebuchet MS"/>
                <a:cs typeface="Trebuchet MS"/>
              </a:rPr>
              <a:t>putea</a:t>
            </a:r>
            <a:r>
              <a:rPr sz="1450" spc="-195" dirty="0">
                <a:latin typeface="Trebuchet MS"/>
                <a:cs typeface="Trebuchet MS"/>
              </a:rPr>
              <a:t> </a:t>
            </a:r>
            <a:r>
              <a:rPr sz="1450" spc="-90" dirty="0">
                <a:latin typeface="Trebuchet MS"/>
                <a:cs typeface="Trebuchet MS"/>
              </a:rPr>
              <a:t>($)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9269577" y="5658654"/>
            <a:ext cx="615950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50" dirty="0">
                <a:latin typeface="Trebuchet MS"/>
                <a:cs typeface="Trebuchet MS"/>
              </a:rPr>
              <a:t>wiki</a:t>
            </a:r>
            <a:r>
              <a:rPr sz="1450" spc="-200" dirty="0">
                <a:latin typeface="Trebuchet MS"/>
                <a:cs typeface="Trebuchet MS"/>
              </a:rPr>
              <a:t> </a:t>
            </a:r>
            <a:r>
              <a:rPr sz="1450" spc="-85" dirty="0">
                <a:latin typeface="Trebuchet MS"/>
                <a:cs typeface="Trebuchet MS"/>
              </a:rPr>
              <a:t>(w)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7451587" y="3210004"/>
            <a:ext cx="475615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7928711" y="3362668"/>
            <a:ext cx="414655" cy="414655"/>
          </a:xfrm>
          <a:prstGeom prst="rect">
            <a:avLst/>
          </a:prstGeom>
          <a:ln w="3848">
            <a:solidFill>
              <a:srgbClr val="BCBEC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ts val="1060"/>
              </a:lnSpc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8275353" y="4042604"/>
            <a:ext cx="135255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9171254" y="4605223"/>
            <a:ext cx="414655" cy="414655"/>
          </a:xfrm>
          <a:prstGeom prst="rect">
            <a:avLst/>
          </a:prstGeom>
          <a:ln w="3835">
            <a:solidFill>
              <a:srgbClr val="BCBEC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imes New Roman"/>
              <a:cs typeface="Times New Roman"/>
            </a:endParaRPr>
          </a:p>
          <a:p>
            <a:pPr>
              <a:lnSpc>
                <a:spcPts val="1105"/>
              </a:lnSpc>
              <a:spcBef>
                <a:spcPts val="5"/>
              </a:spcBef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9530603" y="5297671"/>
            <a:ext cx="467359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8757069" y="4191037"/>
            <a:ext cx="427355" cy="414655"/>
          </a:xfrm>
          <a:prstGeom prst="rect">
            <a:avLst/>
          </a:prstGeom>
          <a:ln w="3835">
            <a:solidFill>
              <a:srgbClr val="BCBEC0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>
              <a:lnSpc>
                <a:spcPts val="1710"/>
              </a:lnSpc>
              <a:spcBef>
                <a:spcPts val="520"/>
              </a:spcBef>
            </a:pPr>
            <a:r>
              <a:rPr sz="1450" spc="-40" dirty="0">
                <a:latin typeface="Trebuchet MS"/>
                <a:cs typeface="Trebuchet MS"/>
              </a:rPr>
              <a:t>P </a:t>
            </a:r>
            <a:r>
              <a:rPr sz="1450" spc="100" dirty="0">
                <a:latin typeface="Trebuchet MS"/>
                <a:cs typeface="Trebuchet MS"/>
              </a:rPr>
              <a:t>=</a:t>
            </a:r>
            <a:r>
              <a:rPr sz="1450" spc="-300" dirty="0">
                <a:latin typeface="Trebuchet MS"/>
                <a:cs typeface="Trebuchet MS"/>
              </a:rPr>
              <a:t> </a:t>
            </a:r>
            <a:r>
              <a:rPr sz="1275" b="1" spc="-30" baseline="32679" dirty="0">
                <a:latin typeface="Arial"/>
                <a:cs typeface="Arial"/>
              </a:rPr>
              <a:t>-</a:t>
            </a:r>
            <a:r>
              <a:rPr sz="1450" spc="-20" dirty="0">
                <a:latin typeface="Trebuchet MS"/>
                <a:cs typeface="Trebuchet MS"/>
              </a:rPr>
              <a:t>2</a:t>
            </a:r>
            <a:endParaRPr sz="1450">
              <a:latin typeface="Trebuchet MS"/>
              <a:cs typeface="Trebuchet MS"/>
            </a:endParaRPr>
          </a:p>
          <a:p>
            <a:pPr marR="3175">
              <a:lnSpc>
                <a:spcPts val="1025"/>
              </a:lnSpc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9171254" y="4191037"/>
            <a:ext cx="414655" cy="414655"/>
          </a:xfrm>
          <a:prstGeom prst="rect">
            <a:avLst/>
          </a:prstGeom>
          <a:ln w="3835">
            <a:solidFill>
              <a:srgbClr val="BCBEC0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20"/>
              </a:spcBef>
            </a:pPr>
            <a:r>
              <a:rPr sz="1450" spc="-15" dirty="0">
                <a:latin typeface="Trebuchet MS"/>
                <a:cs typeface="Trebuchet MS"/>
              </a:rPr>
              <a:t>0w</a:t>
            </a:r>
            <a:r>
              <a:rPr sz="1450" spc="-180" dirty="0">
                <a:latin typeface="Trebuchet MS"/>
                <a:cs typeface="Trebuchet MS"/>
              </a:rPr>
              <a:t> </a:t>
            </a:r>
            <a:r>
              <a:rPr sz="1450" spc="100" dirty="0">
                <a:latin typeface="Trebuchet MS"/>
                <a:cs typeface="Trebuchet MS"/>
              </a:rPr>
              <a:t>+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9585438" y="4191037"/>
            <a:ext cx="414655" cy="414655"/>
          </a:xfrm>
          <a:prstGeom prst="rect">
            <a:avLst/>
          </a:prstGeom>
          <a:ln w="3835">
            <a:solidFill>
              <a:srgbClr val="BCBEC0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3175">
              <a:lnSpc>
                <a:spcPct val="100000"/>
              </a:lnSpc>
              <a:spcBef>
                <a:spcPts val="520"/>
              </a:spcBef>
            </a:pPr>
            <a:r>
              <a:rPr sz="1450" spc="-20" dirty="0">
                <a:latin typeface="Trebuchet MS"/>
                <a:cs typeface="Trebuchet MS"/>
              </a:rPr>
              <a:t>100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7514526" y="3362668"/>
            <a:ext cx="2071370" cy="2071370"/>
          </a:xfrm>
          <a:custGeom>
            <a:avLst/>
            <a:gdLst/>
            <a:ahLst/>
            <a:cxnLst/>
            <a:rect l="l" t="t" r="r" b="b"/>
            <a:pathLst>
              <a:path w="2071370" h="2071370">
                <a:moveTo>
                  <a:pt x="0" y="0"/>
                </a:moveTo>
                <a:lnTo>
                  <a:pt x="2070912" y="2070912"/>
                </a:lnTo>
              </a:path>
            </a:pathLst>
          </a:custGeom>
          <a:ln w="15341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 txBox="1"/>
          <p:nvPr/>
        </p:nvSpPr>
        <p:spPr>
          <a:xfrm>
            <a:off x="444500" y="1567878"/>
            <a:ext cx="5716270" cy="165100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2400" spc="-45" dirty="0">
                <a:latin typeface="Arial"/>
                <a:cs typeface="Arial"/>
              </a:rPr>
              <a:t>Tīmata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ana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kauwhata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pūwāhi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(0,100).</a:t>
            </a:r>
            <a:endParaRPr sz="2400">
              <a:latin typeface="Arial"/>
              <a:cs typeface="Arial"/>
            </a:endParaRPr>
          </a:p>
          <a:p>
            <a:pPr marL="12700" marR="365760">
              <a:lnSpc>
                <a:spcPct val="111100"/>
              </a:lnSpc>
            </a:pPr>
            <a:r>
              <a:rPr sz="2400" spc="-40" dirty="0">
                <a:latin typeface="Arial"/>
                <a:cs typeface="Arial"/>
              </a:rPr>
              <a:t>Koirā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tohu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ana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$100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roto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pūtea 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45" dirty="0">
                <a:latin typeface="Arial"/>
                <a:cs typeface="Arial"/>
              </a:rPr>
              <a:t>Roimata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35" dirty="0">
                <a:latin typeface="Arial"/>
                <a:cs typeface="Arial"/>
              </a:rPr>
              <a:t>mua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40" dirty="0">
                <a:latin typeface="Arial"/>
                <a:cs typeface="Arial"/>
              </a:rPr>
              <a:t>tana </a:t>
            </a:r>
            <a:r>
              <a:rPr sz="2400" spc="-45" dirty="0">
                <a:latin typeface="Arial"/>
                <a:cs typeface="Arial"/>
              </a:rPr>
              <a:t>tīmatanga </a:t>
            </a:r>
            <a:r>
              <a:rPr sz="2400" spc="-25" dirty="0">
                <a:latin typeface="Arial"/>
                <a:cs typeface="Arial"/>
              </a:rPr>
              <a:t>ki te  </a:t>
            </a:r>
            <a:r>
              <a:rPr sz="2400" spc="-45" dirty="0">
                <a:latin typeface="Arial"/>
                <a:cs typeface="Arial"/>
              </a:rPr>
              <a:t>penapena </a:t>
            </a:r>
            <a:r>
              <a:rPr sz="2400" spc="-40" dirty="0">
                <a:latin typeface="Arial"/>
                <a:cs typeface="Arial"/>
              </a:rPr>
              <a:t>moni (arā,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wiki</a:t>
            </a:r>
            <a:r>
              <a:rPr sz="2400" spc="-37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‘0’).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444500" y="3599675"/>
            <a:ext cx="571690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E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heke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ana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rōnaki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tēnei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kauwhata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nā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  </a:t>
            </a:r>
            <a:r>
              <a:rPr sz="2400" spc="-35" dirty="0">
                <a:latin typeface="Arial"/>
                <a:cs typeface="Arial"/>
              </a:rPr>
              <a:t>mea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pau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haere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ana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moni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wiki,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2400" dirty="0">
                <a:latin typeface="Arial"/>
                <a:cs typeface="Arial"/>
              </a:rPr>
              <a:t>e </a:t>
            </a:r>
            <a:r>
              <a:rPr sz="2400" spc="-35" dirty="0">
                <a:latin typeface="Arial"/>
                <a:cs typeface="Arial"/>
              </a:rPr>
              <a:t>iti </a:t>
            </a:r>
            <a:r>
              <a:rPr sz="2400" spc="-40" dirty="0">
                <a:latin typeface="Arial"/>
                <a:cs typeface="Arial"/>
              </a:rPr>
              <a:t>haere </a:t>
            </a:r>
            <a:r>
              <a:rPr sz="2400" spc="-35" dirty="0">
                <a:latin typeface="Arial"/>
                <a:cs typeface="Arial"/>
              </a:rPr>
              <a:t>ana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4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pūtea.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3313" y="728789"/>
            <a:ext cx="48044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4: </a:t>
            </a:r>
            <a:r>
              <a:rPr sz="3200" spc="-120" dirty="0"/>
              <a:t>Te</a:t>
            </a:r>
            <a:r>
              <a:rPr sz="3200" spc="-90" dirty="0"/>
              <a:t> </a:t>
            </a:r>
            <a:r>
              <a:rPr sz="3200" spc="-5" dirty="0"/>
              <a:t>Kauwhata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6686156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00341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14526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28711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42883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57069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6156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00341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514526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42883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757069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86156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100341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14526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28711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42883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757069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686156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100341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14526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28711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342883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57069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686156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100341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14526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928711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342883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757069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686156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100341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514526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928711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342883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757069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171254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585438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999624" y="1705940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171254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585438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999624" y="212012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171254" y="253429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585438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9624" y="2534310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171254" y="2948482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585438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999624" y="294849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71254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585438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999624" y="3362668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171254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585438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999624" y="377685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86156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100341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514526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928711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342883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757069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686156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100341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514526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28711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342883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757069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686156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100341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514526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928711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342883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757069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686156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100341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514526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928711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342883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757069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686156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100341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514526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928711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342883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757069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171254" y="5847765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33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33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585438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999624" y="5847778"/>
            <a:ext cx="235585" cy="266065"/>
          </a:xfrm>
          <a:custGeom>
            <a:avLst/>
            <a:gdLst/>
            <a:ahLst/>
            <a:cxnLst/>
            <a:rect l="l" t="t" r="r" b="b"/>
            <a:pathLst>
              <a:path w="235584" h="266064">
                <a:moveTo>
                  <a:pt x="0" y="265620"/>
                </a:move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171254" y="543358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585438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999624" y="543359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171254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585438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999624" y="501939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171254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585438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999624" y="460522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171254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585438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999624" y="4191037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928711" y="212013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478179" y="2202662"/>
            <a:ext cx="56515" cy="93345"/>
          </a:xfrm>
          <a:custGeom>
            <a:avLst/>
            <a:gdLst/>
            <a:ahLst/>
            <a:cxnLst/>
            <a:rect l="l" t="t" r="r" b="b"/>
            <a:pathLst>
              <a:path w="56515" h="93344">
                <a:moveTo>
                  <a:pt x="28257" y="0"/>
                </a:moveTo>
                <a:lnTo>
                  <a:pt x="17894" y="47104"/>
                </a:lnTo>
                <a:lnTo>
                  <a:pt x="0" y="92176"/>
                </a:lnTo>
                <a:lnTo>
                  <a:pt x="622" y="93103"/>
                </a:lnTo>
                <a:lnTo>
                  <a:pt x="28257" y="76314"/>
                </a:lnTo>
                <a:lnTo>
                  <a:pt x="50217" y="76314"/>
                </a:lnTo>
                <a:lnTo>
                  <a:pt x="38620" y="47104"/>
                </a:lnTo>
                <a:lnTo>
                  <a:pt x="28257" y="0"/>
                </a:lnTo>
                <a:close/>
              </a:path>
              <a:path w="56515" h="93344">
                <a:moveTo>
                  <a:pt x="50217" y="76314"/>
                </a:moveTo>
                <a:lnTo>
                  <a:pt x="28257" y="76314"/>
                </a:lnTo>
                <a:lnTo>
                  <a:pt x="56045" y="93103"/>
                </a:lnTo>
                <a:lnTo>
                  <a:pt x="56515" y="92176"/>
                </a:lnTo>
                <a:lnTo>
                  <a:pt x="50217" y="763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891610" y="5412994"/>
            <a:ext cx="93345" cy="56515"/>
          </a:xfrm>
          <a:custGeom>
            <a:avLst/>
            <a:gdLst/>
            <a:ahLst/>
            <a:cxnLst/>
            <a:rect l="l" t="t" r="r" b="b"/>
            <a:pathLst>
              <a:path w="93345" h="56514">
                <a:moveTo>
                  <a:pt x="939" y="0"/>
                </a:moveTo>
                <a:lnTo>
                  <a:pt x="0" y="609"/>
                </a:lnTo>
                <a:lnTo>
                  <a:pt x="16802" y="28257"/>
                </a:lnTo>
                <a:lnTo>
                  <a:pt x="0" y="56057"/>
                </a:lnTo>
                <a:lnTo>
                  <a:pt x="939" y="56514"/>
                </a:lnTo>
                <a:lnTo>
                  <a:pt x="45999" y="38633"/>
                </a:lnTo>
                <a:lnTo>
                  <a:pt x="93103" y="28257"/>
                </a:lnTo>
                <a:lnTo>
                  <a:pt x="45999" y="17881"/>
                </a:lnTo>
                <a:lnTo>
                  <a:pt x="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6856452" y="2405464"/>
            <a:ext cx="3016250" cy="3496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25"/>
              </a:lnSpc>
            </a:pPr>
            <a:r>
              <a:rPr sz="2175" spc="-135" baseline="-5747" dirty="0">
                <a:latin typeface="Trebuchet MS"/>
                <a:cs typeface="Trebuchet MS"/>
              </a:rPr>
              <a:t>($)</a:t>
            </a:r>
            <a:r>
              <a:rPr sz="2175" spc="195" baseline="-5747" dirty="0">
                <a:latin typeface="Trebuchet MS"/>
                <a:cs typeface="Trebuchet MS"/>
              </a:rPr>
              <a:t> </a:t>
            </a:r>
            <a:r>
              <a:rPr sz="1450" spc="-20" dirty="0">
                <a:latin typeface="Trebuchet MS"/>
                <a:cs typeface="Trebuchet MS"/>
              </a:rPr>
              <a:t>140</a:t>
            </a:r>
            <a:endParaRPr sz="14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1450" spc="-40" dirty="0">
                <a:latin typeface="Trebuchet MS"/>
                <a:cs typeface="Trebuchet MS"/>
              </a:rPr>
              <a:t>putea</a:t>
            </a:r>
            <a:r>
              <a:rPr sz="1450" spc="130" dirty="0">
                <a:latin typeface="Trebuchet MS"/>
                <a:cs typeface="Trebuchet MS"/>
              </a:rPr>
              <a:t> </a:t>
            </a:r>
            <a:r>
              <a:rPr sz="2175" spc="-30" baseline="21072" dirty="0">
                <a:latin typeface="Trebuchet MS"/>
                <a:cs typeface="Trebuchet MS"/>
              </a:rPr>
              <a:t>120</a:t>
            </a:r>
            <a:endParaRPr sz="2175" baseline="21072">
              <a:latin typeface="Trebuchet MS"/>
              <a:cs typeface="Trebuchet MS"/>
            </a:endParaRPr>
          </a:p>
          <a:p>
            <a:pPr marL="294005">
              <a:lnSpc>
                <a:spcPct val="100000"/>
              </a:lnSpc>
              <a:spcBef>
                <a:spcPts val="965"/>
              </a:spcBef>
            </a:pPr>
            <a:r>
              <a:rPr sz="1450" spc="-20" dirty="0">
                <a:latin typeface="Trebuchet MS"/>
                <a:cs typeface="Trebuchet MS"/>
              </a:rPr>
              <a:t>100</a:t>
            </a:r>
            <a:r>
              <a:rPr sz="1450" spc="-305" dirty="0">
                <a:latin typeface="Trebuchet MS"/>
                <a:cs typeface="Trebuchet MS"/>
              </a:rPr>
              <a:t> </a:t>
            </a:r>
            <a:r>
              <a:rPr sz="2175" b="1" spc="22" baseline="9578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2175" baseline="9578">
              <a:latin typeface="Arial"/>
              <a:cs typeface="Arial"/>
            </a:endParaRPr>
          </a:p>
          <a:p>
            <a:pPr marL="388620">
              <a:lnSpc>
                <a:spcPct val="100000"/>
              </a:lnSpc>
              <a:spcBef>
                <a:spcPts val="1425"/>
              </a:spcBef>
              <a:tabLst>
                <a:tab pos="1017269" algn="l"/>
              </a:tabLst>
            </a:pPr>
            <a:r>
              <a:rPr sz="1450" spc="-20" dirty="0">
                <a:latin typeface="Trebuchet MS"/>
                <a:cs typeface="Trebuchet MS"/>
              </a:rPr>
              <a:t>80	</a:t>
            </a:r>
            <a:r>
              <a:rPr sz="2175" b="1" spc="22" baseline="3831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2175" baseline="3831">
              <a:latin typeface="Arial"/>
              <a:cs typeface="Arial"/>
            </a:endParaRPr>
          </a:p>
          <a:p>
            <a:pPr marL="388620">
              <a:lnSpc>
                <a:spcPts val="1585"/>
              </a:lnSpc>
              <a:spcBef>
                <a:spcPts val="1595"/>
              </a:spcBef>
              <a:tabLst>
                <a:tab pos="1431290" algn="l"/>
              </a:tabLst>
            </a:pPr>
            <a:r>
              <a:rPr sz="1450" spc="-20" dirty="0">
                <a:latin typeface="Trebuchet MS"/>
                <a:cs typeface="Trebuchet MS"/>
              </a:rPr>
              <a:t>60	</a:t>
            </a:r>
            <a:r>
              <a:rPr sz="2175" b="1" spc="22" baseline="5747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2175" baseline="5747">
              <a:latin typeface="Arial"/>
              <a:cs typeface="Arial"/>
            </a:endParaRPr>
          </a:p>
          <a:p>
            <a:pPr algn="r">
              <a:lnSpc>
                <a:spcPts val="1585"/>
              </a:lnSpc>
            </a:pPr>
            <a:r>
              <a:rPr sz="1450" spc="-40" dirty="0">
                <a:latin typeface="Trebuchet MS"/>
                <a:cs typeface="Trebuchet MS"/>
              </a:rPr>
              <a:t>P</a:t>
            </a:r>
            <a:r>
              <a:rPr sz="1450" spc="-145" dirty="0">
                <a:latin typeface="Trebuchet MS"/>
                <a:cs typeface="Trebuchet MS"/>
              </a:rPr>
              <a:t> </a:t>
            </a:r>
            <a:r>
              <a:rPr sz="1450" spc="100" dirty="0">
                <a:latin typeface="Trebuchet MS"/>
                <a:cs typeface="Trebuchet MS"/>
              </a:rPr>
              <a:t>=</a:t>
            </a:r>
            <a:r>
              <a:rPr sz="1450" spc="-145" dirty="0">
                <a:latin typeface="Trebuchet MS"/>
                <a:cs typeface="Trebuchet MS"/>
              </a:rPr>
              <a:t> </a:t>
            </a:r>
            <a:r>
              <a:rPr sz="1275" b="1" spc="-30" baseline="32679" dirty="0">
                <a:latin typeface="Arial"/>
                <a:cs typeface="Arial"/>
              </a:rPr>
              <a:t>-</a:t>
            </a:r>
            <a:r>
              <a:rPr sz="1450" spc="-20" dirty="0">
                <a:latin typeface="Trebuchet MS"/>
                <a:cs typeface="Trebuchet MS"/>
              </a:rPr>
              <a:t>20w</a:t>
            </a:r>
            <a:r>
              <a:rPr sz="1450" spc="-145" dirty="0">
                <a:latin typeface="Trebuchet MS"/>
                <a:cs typeface="Trebuchet MS"/>
              </a:rPr>
              <a:t> </a:t>
            </a:r>
            <a:r>
              <a:rPr sz="1450" spc="100" dirty="0">
                <a:latin typeface="Trebuchet MS"/>
                <a:cs typeface="Trebuchet MS"/>
              </a:rPr>
              <a:t>+</a:t>
            </a:r>
            <a:r>
              <a:rPr sz="1450" spc="-150" dirty="0">
                <a:latin typeface="Trebuchet MS"/>
                <a:cs typeface="Trebuchet MS"/>
              </a:rPr>
              <a:t> </a:t>
            </a:r>
            <a:r>
              <a:rPr sz="1450" spc="-20" dirty="0">
                <a:latin typeface="Trebuchet MS"/>
                <a:cs typeface="Trebuchet MS"/>
              </a:rPr>
              <a:t>100</a:t>
            </a:r>
            <a:endParaRPr sz="1450">
              <a:latin typeface="Trebuchet MS"/>
              <a:cs typeface="Trebuchet MS"/>
            </a:endParaRPr>
          </a:p>
          <a:p>
            <a:pPr marL="388620">
              <a:lnSpc>
                <a:spcPct val="100000"/>
              </a:lnSpc>
              <a:spcBef>
                <a:spcPts val="55"/>
              </a:spcBef>
              <a:tabLst>
                <a:tab pos="1845310" algn="l"/>
              </a:tabLst>
            </a:pPr>
            <a:r>
              <a:rPr sz="1450" spc="-20" dirty="0">
                <a:latin typeface="Trebuchet MS"/>
                <a:cs typeface="Trebuchet MS"/>
              </a:rPr>
              <a:t>40	</a:t>
            </a:r>
            <a:r>
              <a:rPr sz="2175" b="1" spc="22" baseline="3831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2175" baseline="3831">
              <a:latin typeface="Arial"/>
              <a:cs typeface="Arial"/>
            </a:endParaRPr>
          </a:p>
          <a:p>
            <a:pPr marL="388620">
              <a:lnSpc>
                <a:spcPct val="100000"/>
              </a:lnSpc>
              <a:spcBef>
                <a:spcPts val="1595"/>
              </a:spcBef>
              <a:tabLst>
                <a:tab pos="2259330" algn="l"/>
              </a:tabLst>
            </a:pPr>
            <a:r>
              <a:rPr sz="1450" spc="-20" dirty="0">
                <a:latin typeface="Trebuchet MS"/>
                <a:cs typeface="Trebuchet MS"/>
              </a:rPr>
              <a:t>20	</a:t>
            </a:r>
            <a:r>
              <a:rPr sz="2175" b="1" spc="22" baseline="9578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2175" baseline="9578">
              <a:latin typeface="Arial"/>
              <a:cs typeface="Arial"/>
            </a:endParaRPr>
          </a:p>
          <a:p>
            <a:pPr marL="250825" algn="ctr">
              <a:lnSpc>
                <a:spcPts val="1475"/>
              </a:lnSpc>
              <a:spcBef>
                <a:spcPts val="1420"/>
              </a:spcBef>
              <a:tabLst>
                <a:tab pos="2441575" algn="l"/>
              </a:tabLst>
            </a:pPr>
            <a:r>
              <a:rPr sz="1450" spc="-20" dirty="0">
                <a:latin typeface="Trebuchet MS"/>
                <a:cs typeface="Trebuchet MS"/>
              </a:rPr>
              <a:t>0	</a:t>
            </a: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  <a:p>
            <a:pPr marL="354330" algn="ctr">
              <a:lnSpc>
                <a:spcPts val="1420"/>
              </a:lnSpc>
              <a:tabLst>
                <a:tab pos="768350" algn="l"/>
                <a:tab pos="1183005" algn="l"/>
                <a:tab pos="1597025" algn="l"/>
                <a:tab pos="2011045" algn="l"/>
                <a:tab pos="2425065" algn="l"/>
              </a:tabLst>
            </a:pPr>
            <a:r>
              <a:rPr sz="1450" spc="-20" dirty="0">
                <a:latin typeface="Trebuchet MS"/>
                <a:cs typeface="Trebuchet MS"/>
              </a:rPr>
              <a:t>0	1	2	3	4	5</a:t>
            </a:r>
            <a:endParaRPr sz="1450">
              <a:latin typeface="Trebuchet MS"/>
              <a:cs typeface="Trebuchet MS"/>
            </a:endParaRPr>
          </a:p>
          <a:p>
            <a:pPr algn="r">
              <a:lnSpc>
                <a:spcPts val="1685"/>
              </a:lnSpc>
            </a:pPr>
            <a:r>
              <a:rPr sz="1450" spc="-50" dirty="0">
                <a:latin typeface="Trebuchet MS"/>
                <a:cs typeface="Trebuchet MS"/>
              </a:rPr>
              <a:t>wiki</a:t>
            </a:r>
            <a:r>
              <a:rPr sz="1450" spc="-220" dirty="0">
                <a:latin typeface="Trebuchet MS"/>
                <a:cs typeface="Trebuchet MS"/>
              </a:rPr>
              <a:t> </a:t>
            </a:r>
            <a:r>
              <a:rPr sz="1450" spc="-85" dirty="0">
                <a:latin typeface="Trebuchet MS"/>
                <a:cs typeface="Trebuchet MS"/>
              </a:rPr>
              <a:t>(w)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7514526" y="3362668"/>
            <a:ext cx="2071370" cy="2071370"/>
          </a:xfrm>
          <a:custGeom>
            <a:avLst/>
            <a:gdLst/>
            <a:ahLst/>
            <a:cxnLst/>
            <a:rect l="l" t="t" r="r" b="b"/>
            <a:pathLst>
              <a:path w="2071370" h="2071370">
                <a:moveTo>
                  <a:pt x="0" y="0"/>
                </a:moveTo>
                <a:lnTo>
                  <a:pt x="2070912" y="2070912"/>
                </a:lnTo>
              </a:path>
            </a:pathLst>
          </a:custGeom>
          <a:ln w="15341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432049" y="4185310"/>
            <a:ext cx="469265" cy="415925"/>
          </a:xfrm>
          <a:custGeom>
            <a:avLst/>
            <a:gdLst/>
            <a:ahLst/>
            <a:cxnLst/>
            <a:rect l="l" t="t" r="r" b="b"/>
            <a:pathLst>
              <a:path w="469265" h="415925">
                <a:moveTo>
                  <a:pt x="468845" y="207886"/>
                </a:moveTo>
                <a:lnTo>
                  <a:pt x="464083" y="249789"/>
                </a:lnTo>
                <a:lnTo>
                  <a:pt x="450424" y="288815"/>
                </a:lnTo>
                <a:lnTo>
                  <a:pt x="428810" y="324130"/>
                </a:lnTo>
                <a:lnTo>
                  <a:pt x="400186" y="354898"/>
                </a:lnTo>
                <a:lnTo>
                  <a:pt x="365493" y="380283"/>
                </a:lnTo>
                <a:lnTo>
                  <a:pt x="325674" y="399449"/>
                </a:lnTo>
                <a:lnTo>
                  <a:pt x="281672" y="411562"/>
                </a:lnTo>
                <a:lnTo>
                  <a:pt x="234429" y="415785"/>
                </a:lnTo>
                <a:lnTo>
                  <a:pt x="187182" y="411562"/>
                </a:lnTo>
                <a:lnTo>
                  <a:pt x="143176" y="399449"/>
                </a:lnTo>
                <a:lnTo>
                  <a:pt x="103355" y="380283"/>
                </a:lnTo>
                <a:lnTo>
                  <a:pt x="68660" y="354898"/>
                </a:lnTo>
                <a:lnTo>
                  <a:pt x="40035" y="324130"/>
                </a:lnTo>
                <a:lnTo>
                  <a:pt x="18421" y="288815"/>
                </a:lnTo>
                <a:lnTo>
                  <a:pt x="4762" y="249789"/>
                </a:lnTo>
                <a:lnTo>
                  <a:pt x="0" y="207886"/>
                </a:lnTo>
                <a:lnTo>
                  <a:pt x="6813" y="157935"/>
                </a:lnTo>
                <a:lnTo>
                  <a:pt x="26166" y="112360"/>
                </a:lnTo>
                <a:lnTo>
                  <a:pt x="56430" y="72606"/>
                </a:lnTo>
                <a:lnTo>
                  <a:pt x="95973" y="40119"/>
                </a:lnTo>
                <a:lnTo>
                  <a:pt x="143167" y="16344"/>
                </a:lnTo>
                <a:lnTo>
                  <a:pt x="187178" y="4224"/>
                </a:lnTo>
                <a:lnTo>
                  <a:pt x="234429" y="0"/>
                </a:lnTo>
                <a:lnTo>
                  <a:pt x="281672" y="4224"/>
                </a:lnTo>
                <a:lnTo>
                  <a:pt x="325674" y="16339"/>
                </a:lnTo>
                <a:lnTo>
                  <a:pt x="365493" y="35508"/>
                </a:lnTo>
                <a:lnTo>
                  <a:pt x="400186" y="60894"/>
                </a:lnTo>
                <a:lnTo>
                  <a:pt x="428810" y="91662"/>
                </a:lnTo>
                <a:lnTo>
                  <a:pt x="450424" y="126974"/>
                </a:lnTo>
                <a:lnTo>
                  <a:pt x="464083" y="165994"/>
                </a:lnTo>
                <a:lnTo>
                  <a:pt x="468845" y="207886"/>
                </a:lnTo>
                <a:close/>
              </a:path>
            </a:pathLst>
          </a:custGeom>
          <a:ln w="15341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675600" y="3352698"/>
            <a:ext cx="1899920" cy="848994"/>
          </a:xfrm>
          <a:custGeom>
            <a:avLst/>
            <a:gdLst/>
            <a:ahLst/>
            <a:cxnLst/>
            <a:rect l="l" t="t" r="r" b="b"/>
            <a:pathLst>
              <a:path w="1899920" h="848995">
                <a:moveTo>
                  <a:pt x="1899615" y="848956"/>
                </a:moveTo>
                <a:lnTo>
                  <a:pt x="1526219" y="364525"/>
                </a:lnTo>
                <a:lnTo>
                  <a:pt x="1203877" y="114615"/>
                </a:lnTo>
                <a:lnTo>
                  <a:pt x="754500" y="19637"/>
                </a:lnTo>
                <a:lnTo>
                  <a:pt x="0" y="0"/>
                </a:lnTo>
              </a:path>
            </a:pathLst>
          </a:custGeom>
          <a:ln w="15341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607109" y="3324643"/>
            <a:ext cx="93345" cy="57150"/>
          </a:xfrm>
          <a:custGeom>
            <a:avLst/>
            <a:gdLst/>
            <a:ahLst/>
            <a:cxnLst/>
            <a:rect l="l" t="t" r="r" b="b"/>
            <a:pathLst>
              <a:path w="93345" h="57150">
                <a:moveTo>
                  <a:pt x="92417" y="0"/>
                </a:moveTo>
                <a:lnTo>
                  <a:pt x="47193" y="17500"/>
                </a:lnTo>
                <a:lnTo>
                  <a:pt x="0" y="27457"/>
                </a:lnTo>
                <a:lnTo>
                  <a:pt x="47015" y="38226"/>
                </a:lnTo>
                <a:lnTo>
                  <a:pt x="91922" y="56527"/>
                </a:lnTo>
                <a:lnTo>
                  <a:pt x="92862" y="55918"/>
                </a:lnTo>
                <a:lnTo>
                  <a:pt x="76301" y="28117"/>
                </a:lnTo>
                <a:lnTo>
                  <a:pt x="93345" y="495"/>
                </a:lnTo>
                <a:lnTo>
                  <a:pt x="92417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684238" y="1704022"/>
            <a:ext cx="3550920" cy="4409440"/>
          </a:xfrm>
          <a:custGeom>
            <a:avLst/>
            <a:gdLst/>
            <a:ahLst/>
            <a:cxnLst/>
            <a:rect l="l" t="t" r="r" b="b"/>
            <a:pathLst>
              <a:path w="3550920" h="4409440">
                <a:moveTo>
                  <a:pt x="0" y="4409376"/>
                </a:moveTo>
                <a:lnTo>
                  <a:pt x="3550564" y="4409376"/>
                </a:lnTo>
                <a:lnTo>
                  <a:pt x="3550564" y="0"/>
                </a:lnTo>
                <a:lnTo>
                  <a:pt x="0" y="0"/>
                </a:lnTo>
                <a:lnTo>
                  <a:pt x="0" y="44093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686156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100341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514526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928711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342883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757069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686156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100341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514526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342883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757069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686156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100341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514526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928711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342883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757069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686156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100341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514526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928711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342883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757069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686156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100341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514526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342883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757069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686156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100341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514526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928711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342883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757069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9171254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9585438" y="170594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9999624" y="1705940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9171254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9585438" y="212012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9999624" y="212012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9171254" y="253429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9585438" y="253431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9999624" y="2534310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5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9171254" y="2948482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9585438" y="29484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9999624" y="294849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9171254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9585438" y="336266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9999624" y="3362668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9171254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9585438" y="377685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9999624" y="377685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686156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100341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514526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928711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342883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757069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686156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514526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928711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8342883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757069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686156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100341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514526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928711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342883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757069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686156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100341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514526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928711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8342883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8757069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686156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7100341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7514526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7928711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8342883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9171254" y="5847765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33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33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9585438" y="5847778"/>
            <a:ext cx="414655" cy="266065"/>
          </a:xfrm>
          <a:custGeom>
            <a:avLst/>
            <a:gdLst/>
            <a:ahLst/>
            <a:cxnLst/>
            <a:rect l="l" t="t" r="r" b="b"/>
            <a:pathLst>
              <a:path w="414654" h="266064">
                <a:moveTo>
                  <a:pt x="0" y="265620"/>
                </a:moveTo>
                <a:lnTo>
                  <a:pt x="0" y="0"/>
                </a:lnTo>
                <a:lnTo>
                  <a:pt x="414185" y="0"/>
                </a:lnTo>
                <a:lnTo>
                  <a:pt x="414185" y="26562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9999624" y="5847778"/>
            <a:ext cx="235585" cy="266065"/>
          </a:xfrm>
          <a:custGeom>
            <a:avLst/>
            <a:gdLst/>
            <a:ahLst/>
            <a:cxnLst/>
            <a:rect l="l" t="t" r="r" b="b"/>
            <a:pathLst>
              <a:path w="235584" h="266064">
                <a:moveTo>
                  <a:pt x="0" y="265620"/>
                </a:move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9171254" y="5433580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9585438" y="543359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9999624" y="543359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72"/>
                </a:moveTo>
                <a:lnTo>
                  <a:pt x="0" y="414172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9171254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9585438" y="5019395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9999624" y="5019395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9585438" y="4605223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9999624" y="4605223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9171254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9585438" y="4191037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4">
                <a:moveTo>
                  <a:pt x="414185" y="414185"/>
                </a:moveTo>
                <a:lnTo>
                  <a:pt x="0" y="414185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85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9999624" y="4191037"/>
            <a:ext cx="235585" cy="414655"/>
          </a:xfrm>
          <a:custGeom>
            <a:avLst/>
            <a:gdLst/>
            <a:ahLst/>
            <a:cxnLst/>
            <a:rect l="l" t="t" r="r" b="b"/>
            <a:pathLst>
              <a:path w="235584" h="414654">
                <a:moveTo>
                  <a:pt x="235178" y="414185"/>
                </a:moveTo>
                <a:lnTo>
                  <a:pt x="0" y="414185"/>
                </a:lnTo>
                <a:lnTo>
                  <a:pt x="0" y="0"/>
                </a:lnTo>
                <a:lnTo>
                  <a:pt x="235178" y="0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7928711" y="2120138"/>
            <a:ext cx="414655" cy="414655"/>
          </a:xfrm>
          <a:custGeom>
            <a:avLst/>
            <a:gdLst/>
            <a:ahLst/>
            <a:cxnLst/>
            <a:rect l="l" t="t" r="r" b="b"/>
            <a:pathLst>
              <a:path w="414654" h="414655">
                <a:moveTo>
                  <a:pt x="414185" y="414172"/>
                </a:moveTo>
                <a:lnTo>
                  <a:pt x="0" y="414172"/>
                </a:lnTo>
                <a:lnTo>
                  <a:pt x="0" y="0"/>
                </a:lnTo>
                <a:lnTo>
                  <a:pt x="414185" y="0"/>
                </a:lnTo>
                <a:lnTo>
                  <a:pt x="414185" y="414172"/>
                </a:lnTo>
              </a:path>
            </a:pathLst>
          </a:custGeom>
          <a:ln w="383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506436" y="2271141"/>
            <a:ext cx="0" cy="3170555"/>
          </a:xfrm>
          <a:custGeom>
            <a:avLst/>
            <a:gdLst/>
            <a:ahLst/>
            <a:cxnLst/>
            <a:rect l="l" t="t" r="r" b="b"/>
            <a:pathLst>
              <a:path h="3170554">
                <a:moveTo>
                  <a:pt x="0" y="3170110"/>
                </a:moveTo>
                <a:lnTo>
                  <a:pt x="0" y="0"/>
                </a:lnTo>
              </a:path>
            </a:pathLst>
          </a:custGeom>
          <a:ln w="153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7478179" y="2202662"/>
            <a:ext cx="56515" cy="93345"/>
          </a:xfrm>
          <a:custGeom>
            <a:avLst/>
            <a:gdLst/>
            <a:ahLst/>
            <a:cxnLst/>
            <a:rect l="l" t="t" r="r" b="b"/>
            <a:pathLst>
              <a:path w="56515" h="93344">
                <a:moveTo>
                  <a:pt x="28257" y="0"/>
                </a:moveTo>
                <a:lnTo>
                  <a:pt x="17894" y="47104"/>
                </a:lnTo>
                <a:lnTo>
                  <a:pt x="0" y="92176"/>
                </a:lnTo>
                <a:lnTo>
                  <a:pt x="622" y="93103"/>
                </a:lnTo>
                <a:lnTo>
                  <a:pt x="28257" y="76314"/>
                </a:lnTo>
                <a:lnTo>
                  <a:pt x="50217" y="76314"/>
                </a:lnTo>
                <a:lnTo>
                  <a:pt x="38620" y="47104"/>
                </a:lnTo>
                <a:lnTo>
                  <a:pt x="28257" y="0"/>
                </a:lnTo>
                <a:close/>
              </a:path>
              <a:path w="56515" h="93344">
                <a:moveTo>
                  <a:pt x="50217" y="76314"/>
                </a:moveTo>
                <a:lnTo>
                  <a:pt x="28257" y="76314"/>
                </a:lnTo>
                <a:lnTo>
                  <a:pt x="56045" y="93103"/>
                </a:lnTo>
                <a:lnTo>
                  <a:pt x="56515" y="92176"/>
                </a:lnTo>
                <a:lnTo>
                  <a:pt x="50217" y="763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7506436" y="5441251"/>
            <a:ext cx="2409825" cy="0"/>
          </a:xfrm>
          <a:custGeom>
            <a:avLst/>
            <a:gdLst/>
            <a:ahLst/>
            <a:cxnLst/>
            <a:rect l="l" t="t" r="r" b="b"/>
            <a:pathLst>
              <a:path w="2409825">
                <a:moveTo>
                  <a:pt x="0" y="0"/>
                </a:moveTo>
                <a:lnTo>
                  <a:pt x="2409799" y="0"/>
                </a:lnTo>
              </a:path>
            </a:pathLst>
          </a:custGeom>
          <a:ln w="153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9891610" y="5412994"/>
            <a:ext cx="93345" cy="56515"/>
          </a:xfrm>
          <a:custGeom>
            <a:avLst/>
            <a:gdLst/>
            <a:ahLst/>
            <a:cxnLst/>
            <a:rect l="l" t="t" r="r" b="b"/>
            <a:pathLst>
              <a:path w="93345" h="56514">
                <a:moveTo>
                  <a:pt x="939" y="0"/>
                </a:moveTo>
                <a:lnTo>
                  <a:pt x="0" y="609"/>
                </a:lnTo>
                <a:lnTo>
                  <a:pt x="16802" y="28257"/>
                </a:lnTo>
                <a:lnTo>
                  <a:pt x="0" y="56057"/>
                </a:lnTo>
                <a:lnTo>
                  <a:pt x="939" y="56514"/>
                </a:lnTo>
                <a:lnTo>
                  <a:pt x="45999" y="38633"/>
                </a:lnTo>
                <a:lnTo>
                  <a:pt x="93103" y="28257"/>
                </a:lnTo>
                <a:lnTo>
                  <a:pt x="45999" y="17881"/>
                </a:lnTo>
                <a:lnTo>
                  <a:pt x="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 txBox="1"/>
          <p:nvPr/>
        </p:nvSpPr>
        <p:spPr>
          <a:xfrm>
            <a:off x="7100341" y="5440292"/>
            <a:ext cx="407670" cy="407670"/>
          </a:xfrm>
          <a:prstGeom prst="rect">
            <a:avLst/>
          </a:prstGeom>
          <a:ln w="3835">
            <a:solidFill>
              <a:srgbClr val="BCBE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38760">
              <a:lnSpc>
                <a:spcPts val="720"/>
              </a:lnSpc>
            </a:pPr>
            <a:r>
              <a:rPr sz="1450" spc="-20" dirty="0">
                <a:latin typeface="Trebuchet MS"/>
                <a:cs typeface="Trebuchet MS"/>
              </a:rPr>
              <a:t>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7232526" y="4896417"/>
            <a:ext cx="214629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20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7232526" y="4472661"/>
            <a:ext cx="214629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40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7232526" y="4063817"/>
            <a:ext cx="214629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60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7232526" y="3640061"/>
            <a:ext cx="214629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80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7138092" y="3238580"/>
            <a:ext cx="309245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100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7138092" y="2822187"/>
            <a:ext cx="309245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120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7102258" y="2391069"/>
            <a:ext cx="396875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26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Trebuchet MS"/>
                <a:cs typeface="Trebuchet MS"/>
              </a:rPr>
              <a:t>140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7446429" y="5451606"/>
            <a:ext cx="2190750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6720" algn="l"/>
                <a:tab pos="840740" algn="l"/>
                <a:tab pos="1254760" algn="l"/>
                <a:tab pos="1668780" algn="l"/>
                <a:tab pos="2083435" algn="l"/>
              </a:tabLst>
            </a:pPr>
            <a:r>
              <a:rPr sz="1450" spc="-20" dirty="0">
                <a:latin typeface="Trebuchet MS"/>
                <a:cs typeface="Trebuchet MS"/>
              </a:rPr>
              <a:t>0	1	2	3	4	5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6843752" y="2392764"/>
            <a:ext cx="247015" cy="711835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450" spc="-40" dirty="0">
                <a:latin typeface="Trebuchet MS"/>
                <a:cs typeface="Trebuchet MS"/>
              </a:rPr>
              <a:t>putea</a:t>
            </a:r>
            <a:r>
              <a:rPr sz="1450" spc="-195" dirty="0">
                <a:latin typeface="Trebuchet MS"/>
                <a:cs typeface="Trebuchet MS"/>
              </a:rPr>
              <a:t> </a:t>
            </a:r>
            <a:r>
              <a:rPr sz="1450" spc="-90" dirty="0">
                <a:latin typeface="Trebuchet MS"/>
                <a:cs typeface="Trebuchet MS"/>
              </a:rPr>
              <a:t>($)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9269577" y="5658654"/>
            <a:ext cx="615950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50" dirty="0">
                <a:latin typeface="Trebuchet MS"/>
                <a:cs typeface="Trebuchet MS"/>
              </a:rPr>
              <a:t>wiki</a:t>
            </a:r>
            <a:r>
              <a:rPr sz="1450" spc="-200" dirty="0">
                <a:latin typeface="Trebuchet MS"/>
                <a:cs typeface="Trebuchet MS"/>
              </a:rPr>
              <a:t> </a:t>
            </a:r>
            <a:r>
              <a:rPr sz="1450" spc="-85" dirty="0">
                <a:latin typeface="Trebuchet MS"/>
                <a:cs typeface="Trebuchet MS"/>
              </a:rPr>
              <a:t>(w)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7451587" y="3210004"/>
            <a:ext cx="475615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7928711" y="3362668"/>
            <a:ext cx="414655" cy="414655"/>
          </a:xfrm>
          <a:prstGeom prst="rect">
            <a:avLst/>
          </a:prstGeom>
          <a:ln w="3848">
            <a:solidFill>
              <a:srgbClr val="BCBEC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ts val="1060"/>
              </a:lnSpc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8275353" y="4042604"/>
            <a:ext cx="135255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9171254" y="4605223"/>
            <a:ext cx="414655" cy="414655"/>
          </a:xfrm>
          <a:prstGeom prst="rect">
            <a:avLst/>
          </a:prstGeom>
          <a:ln w="3835">
            <a:solidFill>
              <a:srgbClr val="BCBEC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imes New Roman"/>
              <a:cs typeface="Times New Roman"/>
            </a:endParaRPr>
          </a:p>
          <a:p>
            <a:pPr>
              <a:lnSpc>
                <a:spcPts val="1105"/>
              </a:lnSpc>
              <a:spcBef>
                <a:spcPts val="5"/>
              </a:spcBef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9530603" y="5297671"/>
            <a:ext cx="467359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8757069" y="4191037"/>
            <a:ext cx="427355" cy="414655"/>
          </a:xfrm>
          <a:prstGeom prst="rect">
            <a:avLst/>
          </a:prstGeom>
          <a:ln w="3835">
            <a:solidFill>
              <a:srgbClr val="BCBEC0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>
              <a:lnSpc>
                <a:spcPts val="1710"/>
              </a:lnSpc>
              <a:spcBef>
                <a:spcPts val="520"/>
              </a:spcBef>
            </a:pPr>
            <a:r>
              <a:rPr sz="1450" spc="-40" dirty="0">
                <a:latin typeface="Trebuchet MS"/>
                <a:cs typeface="Trebuchet MS"/>
              </a:rPr>
              <a:t>P </a:t>
            </a:r>
            <a:r>
              <a:rPr sz="1450" spc="100" dirty="0">
                <a:latin typeface="Trebuchet MS"/>
                <a:cs typeface="Trebuchet MS"/>
              </a:rPr>
              <a:t>=</a:t>
            </a:r>
            <a:r>
              <a:rPr sz="1450" spc="-300" dirty="0">
                <a:latin typeface="Trebuchet MS"/>
                <a:cs typeface="Trebuchet MS"/>
              </a:rPr>
              <a:t> </a:t>
            </a:r>
            <a:r>
              <a:rPr sz="1275" b="1" spc="-30" baseline="32679" dirty="0">
                <a:latin typeface="Arial"/>
                <a:cs typeface="Arial"/>
              </a:rPr>
              <a:t>-</a:t>
            </a:r>
            <a:r>
              <a:rPr sz="1450" spc="-20" dirty="0">
                <a:latin typeface="Trebuchet MS"/>
                <a:cs typeface="Trebuchet MS"/>
              </a:rPr>
              <a:t>2</a:t>
            </a:r>
            <a:endParaRPr sz="1450">
              <a:latin typeface="Trebuchet MS"/>
              <a:cs typeface="Trebuchet MS"/>
            </a:endParaRPr>
          </a:p>
          <a:p>
            <a:pPr marR="3175">
              <a:lnSpc>
                <a:spcPts val="1025"/>
              </a:lnSpc>
            </a:pPr>
            <a:r>
              <a:rPr sz="1450" b="1" spc="1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9171254" y="4191037"/>
            <a:ext cx="414655" cy="414655"/>
          </a:xfrm>
          <a:prstGeom prst="rect">
            <a:avLst/>
          </a:prstGeom>
          <a:ln w="3835">
            <a:solidFill>
              <a:srgbClr val="BCBEC0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20"/>
              </a:spcBef>
            </a:pPr>
            <a:r>
              <a:rPr sz="1450" spc="-15" dirty="0">
                <a:latin typeface="Trebuchet MS"/>
                <a:cs typeface="Trebuchet MS"/>
              </a:rPr>
              <a:t>0w</a:t>
            </a:r>
            <a:r>
              <a:rPr sz="1450" spc="-180" dirty="0">
                <a:latin typeface="Trebuchet MS"/>
                <a:cs typeface="Trebuchet MS"/>
              </a:rPr>
              <a:t> </a:t>
            </a:r>
            <a:r>
              <a:rPr sz="1450" spc="100" dirty="0">
                <a:latin typeface="Trebuchet MS"/>
                <a:cs typeface="Trebuchet MS"/>
              </a:rPr>
              <a:t>+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9585438" y="4191037"/>
            <a:ext cx="414655" cy="414655"/>
          </a:xfrm>
          <a:prstGeom prst="rect">
            <a:avLst/>
          </a:prstGeom>
          <a:ln w="3835">
            <a:solidFill>
              <a:srgbClr val="BCBEC0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3175">
              <a:lnSpc>
                <a:spcPct val="100000"/>
              </a:lnSpc>
              <a:spcBef>
                <a:spcPts val="520"/>
              </a:spcBef>
            </a:pPr>
            <a:r>
              <a:rPr sz="1450" spc="-20" dirty="0">
                <a:latin typeface="Trebuchet MS"/>
                <a:cs typeface="Trebuchet MS"/>
              </a:rPr>
              <a:t>100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7514526" y="3362668"/>
            <a:ext cx="2071370" cy="2071370"/>
          </a:xfrm>
          <a:custGeom>
            <a:avLst/>
            <a:gdLst/>
            <a:ahLst/>
            <a:cxnLst/>
            <a:rect l="l" t="t" r="r" b="b"/>
            <a:pathLst>
              <a:path w="2071370" h="2071370">
                <a:moveTo>
                  <a:pt x="0" y="0"/>
                </a:moveTo>
                <a:lnTo>
                  <a:pt x="2070912" y="2070912"/>
                </a:lnTo>
              </a:path>
            </a:pathLst>
          </a:custGeom>
          <a:ln w="15341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 txBox="1"/>
          <p:nvPr/>
        </p:nvSpPr>
        <p:spPr>
          <a:xfrm>
            <a:off x="444500" y="1567878"/>
            <a:ext cx="5716270" cy="165100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2400" spc="-45" dirty="0">
                <a:latin typeface="Arial"/>
                <a:cs typeface="Arial"/>
              </a:rPr>
              <a:t>Tīmata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ana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kauwhata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pūwāhi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(0,100).</a:t>
            </a:r>
            <a:endParaRPr sz="2400">
              <a:latin typeface="Arial"/>
              <a:cs typeface="Arial"/>
            </a:endParaRPr>
          </a:p>
          <a:p>
            <a:pPr marL="12700" marR="365760">
              <a:lnSpc>
                <a:spcPct val="111100"/>
              </a:lnSpc>
            </a:pPr>
            <a:r>
              <a:rPr sz="2400" spc="-40" dirty="0">
                <a:latin typeface="Arial"/>
                <a:cs typeface="Arial"/>
              </a:rPr>
              <a:t>Koirā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tohu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ana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$100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roto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pūtea 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45" dirty="0">
                <a:latin typeface="Arial"/>
                <a:cs typeface="Arial"/>
              </a:rPr>
              <a:t>Roimata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35" dirty="0">
                <a:latin typeface="Arial"/>
                <a:cs typeface="Arial"/>
              </a:rPr>
              <a:t>mua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40" dirty="0">
                <a:latin typeface="Arial"/>
                <a:cs typeface="Arial"/>
              </a:rPr>
              <a:t>tana </a:t>
            </a:r>
            <a:r>
              <a:rPr sz="2400" spc="-45" dirty="0">
                <a:latin typeface="Arial"/>
                <a:cs typeface="Arial"/>
              </a:rPr>
              <a:t>tīmatanga </a:t>
            </a:r>
            <a:r>
              <a:rPr sz="2400" spc="-25" dirty="0">
                <a:latin typeface="Arial"/>
                <a:cs typeface="Arial"/>
              </a:rPr>
              <a:t>ki te  </a:t>
            </a:r>
            <a:r>
              <a:rPr sz="2400" spc="-45" dirty="0">
                <a:latin typeface="Arial"/>
                <a:cs typeface="Arial"/>
              </a:rPr>
              <a:t>penapena </a:t>
            </a:r>
            <a:r>
              <a:rPr sz="2400" spc="-40" dirty="0">
                <a:latin typeface="Arial"/>
                <a:cs typeface="Arial"/>
              </a:rPr>
              <a:t>moni (arā, </a:t>
            </a:r>
            <a:r>
              <a:rPr sz="2400" spc="-25" dirty="0">
                <a:latin typeface="Arial"/>
                <a:cs typeface="Arial"/>
              </a:rPr>
              <a:t>te </a:t>
            </a:r>
            <a:r>
              <a:rPr sz="2400" spc="-40" dirty="0">
                <a:latin typeface="Arial"/>
                <a:cs typeface="Arial"/>
              </a:rPr>
              <a:t>wiki</a:t>
            </a:r>
            <a:r>
              <a:rPr sz="2400" spc="-37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‘0’).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444500" y="3599675"/>
            <a:ext cx="571690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E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heke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ana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rōnaki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tēnei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kauwhata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nā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  </a:t>
            </a:r>
            <a:r>
              <a:rPr sz="2400" spc="-35" dirty="0">
                <a:latin typeface="Arial"/>
                <a:cs typeface="Arial"/>
              </a:rPr>
              <a:t>mea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pau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haere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ana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moni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wiki,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2400" dirty="0">
                <a:latin typeface="Arial"/>
                <a:cs typeface="Arial"/>
              </a:rPr>
              <a:t>e </a:t>
            </a:r>
            <a:r>
              <a:rPr sz="2400" spc="-35" dirty="0">
                <a:latin typeface="Arial"/>
                <a:cs typeface="Arial"/>
              </a:rPr>
              <a:t>iti </a:t>
            </a:r>
            <a:r>
              <a:rPr sz="2400" spc="-40" dirty="0">
                <a:latin typeface="Arial"/>
                <a:cs typeface="Arial"/>
              </a:rPr>
              <a:t>haere </a:t>
            </a:r>
            <a:r>
              <a:rPr sz="2400" spc="-35" dirty="0">
                <a:latin typeface="Arial"/>
                <a:cs typeface="Arial"/>
              </a:rPr>
              <a:t>ana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4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pūtea.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444500" y="5225173"/>
            <a:ext cx="5507990" cy="838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2400" spc="-25" dirty="0">
                <a:latin typeface="Arial"/>
                <a:cs typeface="Arial"/>
              </a:rPr>
              <a:t>He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torotika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rārangi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nā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mea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he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pūmau  tonu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moni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whakapauhia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ana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wiki.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4786" y="742606"/>
            <a:ext cx="699325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5" dirty="0"/>
              <a:t>Te </a:t>
            </a:r>
            <a:r>
              <a:rPr sz="2800" spc="-5" dirty="0"/>
              <a:t>Hononga </a:t>
            </a:r>
            <a:r>
              <a:rPr sz="2800" dirty="0"/>
              <a:t>o te Whārite </a:t>
            </a:r>
            <a:r>
              <a:rPr sz="2800" spc="-5" dirty="0"/>
              <a:t>me </a:t>
            </a:r>
            <a:r>
              <a:rPr sz="2800" dirty="0"/>
              <a:t>te</a:t>
            </a:r>
            <a:r>
              <a:rPr sz="2800" spc="10" dirty="0"/>
              <a:t> </a:t>
            </a:r>
            <a:r>
              <a:rPr sz="2800" spc="-5" dirty="0"/>
              <a:t>Kauwhata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851300" y="1584426"/>
            <a:ext cx="873506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Āta tirohia </a:t>
            </a:r>
            <a:r>
              <a:rPr sz="2400" spc="-5" dirty="0">
                <a:latin typeface="Arial"/>
                <a:cs typeface="Arial"/>
              </a:rPr>
              <a:t>ngā </a:t>
            </a:r>
            <a:r>
              <a:rPr sz="2400" dirty="0">
                <a:latin typeface="Arial"/>
                <a:cs typeface="Arial"/>
              </a:rPr>
              <a:t>kauwhata e </a:t>
            </a:r>
            <a:r>
              <a:rPr sz="2400" spc="-5" dirty="0">
                <a:latin typeface="Arial"/>
                <a:cs typeface="Arial"/>
              </a:rPr>
              <a:t>whā, </a:t>
            </a:r>
            <a:r>
              <a:rPr sz="2400" dirty="0">
                <a:latin typeface="Arial"/>
                <a:cs typeface="Arial"/>
              </a:rPr>
              <a:t>me </a:t>
            </a:r>
            <a:r>
              <a:rPr sz="2400" spc="-5" dirty="0">
                <a:latin typeface="Arial"/>
                <a:cs typeface="Arial"/>
              </a:rPr>
              <a:t>ngā whārite </a:t>
            </a:r>
            <a:r>
              <a:rPr sz="2400" dirty="0">
                <a:latin typeface="Arial"/>
                <a:cs typeface="Arial"/>
              </a:rPr>
              <a:t>o tēnā me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tēnā.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He aha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hononga </a:t>
            </a:r>
            <a:r>
              <a:rPr sz="2400" dirty="0">
                <a:latin typeface="Arial"/>
                <a:cs typeface="Arial"/>
              </a:rPr>
              <a:t>o te </a:t>
            </a:r>
            <a:r>
              <a:rPr sz="2400" spc="-5" dirty="0">
                <a:latin typeface="Arial"/>
                <a:cs typeface="Arial"/>
              </a:rPr>
              <a:t>whārite </a:t>
            </a:r>
            <a:r>
              <a:rPr sz="2400" dirty="0">
                <a:latin typeface="Arial"/>
                <a:cs typeface="Arial"/>
              </a:rPr>
              <a:t>ki te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kauwhata?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64069" y="3481146"/>
            <a:ext cx="1946275" cy="2378710"/>
          </a:xfrm>
          <a:custGeom>
            <a:avLst/>
            <a:gdLst/>
            <a:ahLst/>
            <a:cxnLst/>
            <a:rect l="l" t="t" r="r" b="b"/>
            <a:pathLst>
              <a:path w="1946275" h="2378710">
                <a:moveTo>
                  <a:pt x="0" y="2378303"/>
                </a:moveTo>
                <a:lnTo>
                  <a:pt x="1946249" y="2378303"/>
                </a:lnTo>
                <a:lnTo>
                  <a:pt x="1946249" y="0"/>
                </a:lnTo>
                <a:lnTo>
                  <a:pt x="0" y="0"/>
                </a:lnTo>
                <a:lnTo>
                  <a:pt x="0" y="23783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5098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87983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10868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33753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56638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79523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65098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7983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10868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56638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79523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65098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87983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10868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33753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56638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79523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65098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87983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310868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33753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56638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79523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65098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87983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10868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533753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56638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79523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65098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87983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10868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533753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56638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02408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293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48178" y="3487508"/>
            <a:ext cx="162560" cy="222885"/>
          </a:xfrm>
          <a:custGeom>
            <a:avLst/>
            <a:gdLst/>
            <a:ahLst/>
            <a:cxnLst/>
            <a:rect l="l" t="t" r="r" b="b"/>
            <a:pathLst>
              <a:path w="162560" h="222885">
                <a:moveTo>
                  <a:pt x="162115" y="222885"/>
                </a:moveTo>
                <a:lnTo>
                  <a:pt x="0" y="222885"/>
                </a:lnTo>
                <a:lnTo>
                  <a:pt x="0" y="0"/>
                </a:lnTo>
                <a:lnTo>
                  <a:pt x="162115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02408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425293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48178" y="3710394"/>
            <a:ext cx="162560" cy="222885"/>
          </a:xfrm>
          <a:custGeom>
            <a:avLst/>
            <a:gdLst/>
            <a:ahLst/>
            <a:cxnLst/>
            <a:rect l="l" t="t" r="r" b="b"/>
            <a:pathLst>
              <a:path w="162560" h="222885">
                <a:moveTo>
                  <a:pt x="162115" y="222885"/>
                </a:moveTo>
                <a:lnTo>
                  <a:pt x="0" y="222885"/>
                </a:lnTo>
                <a:lnTo>
                  <a:pt x="0" y="0"/>
                </a:lnTo>
                <a:lnTo>
                  <a:pt x="162115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02408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293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648178" y="3933278"/>
            <a:ext cx="162560" cy="222885"/>
          </a:xfrm>
          <a:custGeom>
            <a:avLst/>
            <a:gdLst/>
            <a:ahLst/>
            <a:cxnLst/>
            <a:rect l="l" t="t" r="r" b="b"/>
            <a:pathLst>
              <a:path w="162560" h="222885">
                <a:moveTo>
                  <a:pt x="162115" y="222885"/>
                </a:moveTo>
                <a:lnTo>
                  <a:pt x="0" y="222885"/>
                </a:lnTo>
                <a:lnTo>
                  <a:pt x="0" y="0"/>
                </a:lnTo>
                <a:lnTo>
                  <a:pt x="162115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02408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648178" y="4156163"/>
            <a:ext cx="162560" cy="222885"/>
          </a:xfrm>
          <a:custGeom>
            <a:avLst/>
            <a:gdLst/>
            <a:ahLst/>
            <a:cxnLst/>
            <a:rect l="l" t="t" r="r" b="b"/>
            <a:pathLst>
              <a:path w="162560" h="222885">
                <a:moveTo>
                  <a:pt x="162115" y="222885"/>
                </a:moveTo>
                <a:lnTo>
                  <a:pt x="0" y="222885"/>
                </a:lnTo>
                <a:lnTo>
                  <a:pt x="0" y="0"/>
                </a:lnTo>
                <a:lnTo>
                  <a:pt x="162115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202408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648178" y="4379048"/>
            <a:ext cx="162560" cy="222885"/>
          </a:xfrm>
          <a:custGeom>
            <a:avLst/>
            <a:gdLst/>
            <a:ahLst/>
            <a:cxnLst/>
            <a:rect l="l" t="t" r="r" b="b"/>
            <a:pathLst>
              <a:path w="162560" h="222885">
                <a:moveTo>
                  <a:pt x="162115" y="222885"/>
                </a:moveTo>
                <a:lnTo>
                  <a:pt x="0" y="222885"/>
                </a:lnTo>
                <a:lnTo>
                  <a:pt x="0" y="0"/>
                </a:lnTo>
                <a:lnTo>
                  <a:pt x="162115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202408" y="46019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425293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648178" y="4601933"/>
            <a:ext cx="162560" cy="222885"/>
          </a:xfrm>
          <a:custGeom>
            <a:avLst/>
            <a:gdLst/>
            <a:ahLst/>
            <a:cxnLst/>
            <a:rect l="l" t="t" r="r" b="b"/>
            <a:pathLst>
              <a:path w="162560" h="222885">
                <a:moveTo>
                  <a:pt x="162115" y="222884"/>
                </a:moveTo>
                <a:lnTo>
                  <a:pt x="0" y="222884"/>
                </a:lnTo>
                <a:lnTo>
                  <a:pt x="0" y="0"/>
                </a:lnTo>
                <a:lnTo>
                  <a:pt x="162115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65098" y="5716371"/>
            <a:ext cx="222885" cy="143510"/>
          </a:xfrm>
          <a:custGeom>
            <a:avLst/>
            <a:gdLst/>
            <a:ahLst/>
            <a:cxnLst/>
            <a:rect l="l" t="t" r="r" b="b"/>
            <a:pathLst>
              <a:path w="222884" h="143510">
                <a:moveTo>
                  <a:pt x="0" y="143078"/>
                </a:moveTo>
                <a:lnTo>
                  <a:pt x="0" y="0"/>
                </a:lnTo>
                <a:lnTo>
                  <a:pt x="222884" y="0"/>
                </a:lnTo>
                <a:lnTo>
                  <a:pt x="222884" y="143078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87983" y="5716371"/>
            <a:ext cx="222885" cy="143510"/>
          </a:xfrm>
          <a:custGeom>
            <a:avLst/>
            <a:gdLst/>
            <a:ahLst/>
            <a:cxnLst/>
            <a:rect l="l" t="t" r="r" b="b"/>
            <a:pathLst>
              <a:path w="222884" h="143510">
                <a:moveTo>
                  <a:pt x="0" y="143078"/>
                </a:moveTo>
                <a:lnTo>
                  <a:pt x="0" y="0"/>
                </a:lnTo>
                <a:lnTo>
                  <a:pt x="222884" y="0"/>
                </a:lnTo>
                <a:lnTo>
                  <a:pt x="222884" y="143078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310868" y="5716371"/>
            <a:ext cx="222885" cy="143510"/>
          </a:xfrm>
          <a:custGeom>
            <a:avLst/>
            <a:gdLst/>
            <a:ahLst/>
            <a:cxnLst/>
            <a:rect l="l" t="t" r="r" b="b"/>
            <a:pathLst>
              <a:path w="222884" h="143510">
                <a:moveTo>
                  <a:pt x="0" y="143078"/>
                </a:moveTo>
                <a:lnTo>
                  <a:pt x="0" y="0"/>
                </a:lnTo>
                <a:lnTo>
                  <a:pt x="222884" y="0"/>
                </a:lnTo>
                <a:lnTo>
                  <a:pt x="222884" y="143078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533753" y="5716371"/>
            <a:ext cx="222885" cy="143510"/>
          </a:xfrm>
          <a:custGeom>
            <a:avLst/>
            <a:gdLst/>
            <a:ahLst/>
            <a:cxnLst/>
            <a:rect l="l" t="t" r="r" b="b"/>
            <a:pathLst>
              <a:path w="222885" h="143510">
                <a:moveTo>
                  <a:pt x="0" y="143078"/>
                </a:moveTo>
                <a:lnTo>
                  <a:pt x="0" y="0"/>
                </a:lnTo>
                <a:lnTo>
                  <a:pt x="222884" y="0"/>
                </a:lnTo>
                <a:lnTo>
                  <a:pt x="222884" y="143078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756638" y="5716371"/>
            <a:ext cx="222885" cy="143510"/>
          </a:xfrm>
          <a:custGeom>
            <a:avLst/>
            <a:gdLst/>
            <a:ahLst/>
            <a:cxnLst/>
            <a:rect l="l" t="t" r="r" b="b"/>
            <a:pathLst>
              <a:path w="222885" h="143510">
                <a:moveTo>
                  <a:pt x="0" y="143078"/>
                </a:moveTo>
                <a:lnTo>
                  <a:pt x="0" y="0"/>
                </a:lnTo>
                <a:lnTo>
                  <a:pt x="222885" y="0"/>
                </a:lnTo>
                <a:lnTo>
                  <a:pt x="222885" y="143078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979523" y="5716371"/>
            <a:ext cx="222885" cy="143510"/>
          </a:xfrm>
          <a:custGeom>
            <a:avLst/>
            <a:gdLst/>
            <a:ahLst/>
            <a:cxnLst/>
            <a:rect l="l" t="t" r="r" b="b"/>
            <a:pathLst>
              <a:path w="222885" h="143510">
                <a:moveTo>
                  <a:pt x="0" y="143078"/>
                </a:moveTo>
                <a:lnTo>
                  <a:pt x="0" y="0"/>
                </a:lnTo>
                <a:lnTo>
                  <a:pt x="222885" y="0"/>
                </a:lnTo>
                <a:lnTo>
                  <a:pt x="222885" y="143078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65098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087983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310868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533753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756638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979523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65098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087983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310868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533753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756638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979523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65098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87983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310868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756638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979523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65098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087983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310868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533753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979523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202408" y="5716371"/>
            <a:ext cx="222885" cy="143510"/>
          </a:xfrm>
          <a:custGeom>
            <a:avLst/>
            <a:gdLst/>
            <a:ahLst/>
            <a:cxnLst/>
            <a:rect l="l" t="t" r="r" b="b"/>
            <a:pathLst>
              <a:path w="222885" h="143510">
                <a:moveTo>
                  <a:pt x="0" y="143078"/>
                </a:moveTo>
                <a:lnTo>
                  <a:pt x="0" y="0"/>
                </a:lnTo>
                <a:lnTo>
                  <a:pt x="222885" y="0"/>
                </a:lnTo>
                <a:lnTo>
                  <a:pt x="222885" y="143078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425293" y="5716371"/>
            <a:ext cx="222885" cy="143510"/>
          </a:xfrm>
          <a:custGeom>
            <a:avLst/>
            <a:gdLst/>
            <a:ahLst/>
            <a:cxnLst/>
            <a:rect l="l" t="t" r="r" b="b"/>
            <a:pathLst>
              <a:path w="222885" h="143510">
                <a:moveTo>
                  <a:pt x="0" y="143078"/>
                </a:moveTo>
                <a:lnTo>
                  <a:pt x="0" y="0"/>
                </a:lnTo>
                <a:lnTo>
                  <a:pt x="222885" y="0"/>
                </a:lnTo>
                <a:lnTo>
                  <a:pt x="222885" y="143078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648178" y="5716371"/>
            <a:ext cx="162560" cy="143510"/>
          </a:xfrm>
          <a:custGeom>
            <a:avLst/>
            <a:gdLst/>
            <a:ahLst/>
            <a:cxnLst/>
            <a:rect l="l" t="t" r="r" b="b"/>
            <a:pathLst>
              <a:path w="162560" h="143510">
                <a:moveTo>
                  <a:pt x="0" y="143078"/>
                </a:moveTo>
                <a:lnTo>
                  <a:pt x="0" y="0"/>
                </a:lnTo>
                <a:lnTo>
                  <a:pt x="162115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202408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425293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648178" y="5493486"/>
            <a:ext cx="162560" cy="222885"/>
          </a:xfrm>
          <a:custGeom>
            <a:avLst/>
            <a:gdLst/>
            <a:ahLst/>
            <a:cxnLst/>
            <a:rect l="l" t="t" r="r" b="b"/>
            <a:pathLst>
              <a:path w="162560" h="222885">
                <a:moveTo>
                  <a:pt x="162115" y="222872"/>
                </a:moveTo>
                <a:lnTo>
                  <a:pt x="0" y="222872"/>
                </a:lnTo>
                <a:lnTo>
                  <a:pt x="0" y="0"/>
                </a:lnTo>
                <a:lnTo>
                  <a:pt x="162115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202408" y="527060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425293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648178" y="5270588"/>
            <a:ext cx="162560" cy="222885"/>
          </a:xfrm>
          <a:custGeom>
            <a:avLst/>
            <a:gdLst/>
            <a:ahLst/>
            <a:cxnLst/>
            <a:rect l="l" t="t" r="r" b="b"/>
            <a:pathLst>
              <a:path w="162560" h="222885">
                <a:moveTo>
                  <a:pt x="162115" y="222885"/>
                </a:moveTo>
                <a:lnTo>
                  <a:pt x="0" y="222885"/>
                </a:lnTo>
                <a:lnTo>
                  <a:pt x="0" y="0"/>
                </a:lnTo>
                <a:lnTo>
                  <a:pt x="162115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202408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425293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648178" y="5047703"/>
            <a:ext cx="162560" cy="222885"/>
          </a:xfrm>
          <a:custGeom>
            <a:avLst/>
            <a:gdLst/>
            <a:ahLst/>
            <a:cxnLst/>
            <a:rect l="l" t="t" r="r" b="b"/>
            <a:pathLst>
              <a:path w="162560" h="222885">
                <a:moveTo>
                  <a:pt x="162115" y="222885"/>
                </a:moveTo>
                <a:lnTo>
                  <a:pt x="0" y="222885"/>
                </a:lnTo>
                <a:lnTo>
                  <a:pt x="0" y="0"/>
                </a:lnTo>
                <a:lnTo>
                  <a:pt x="162115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202408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425293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648178" y="4824819"/>
            <a:ext cx="162560" cy="222885"/>
          </a:xfrm>
          <a:custGeom>
            <a:avLst/>
            <a:gdLst/>
            <a:ahLst/>
            <a:cxnLst/>
            <a:rect l="l" t="t" r="r" b="b"/>
            <a:pathLst>
              <a:path w="162560" h="222885">
                <a:moveTo>
                  <a:pt x="162115" y="222885"/>
                </a:moveTo>
                <a:lnTo>
                  <a:pt x="0" y="222885"/>
                </a:lnTo>
                <a:lnTo>
                  <a:pt x="0" y="0"/>
                </a:lnTo>
                <a:lnTo>
                  <a:pt x="162115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533753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310868" y="3787533"/>
            <a:ext cx="0" cy="1706245"/>
          </a:xfrm>
          <a:custGeom>
            <a:avLst/>
            <a:gdLst/>
            <a:ahLst/>
            <a:cxnLst/>
            <a:rect l="l" t="t" r="r" b="b"/>
            <a:pathLst>
              <a:path h="1706245">
                <a:moveTo>
                  <a:pt x="0" y="1705940"/>
                </a:moveTo>
                <a:lnTo>
                  <a:pt x="0" y="0"/>
                </a:lnTo>
              </a:path>
            </a:pathLst>
          </a:custGeom>
          <a:ln w="82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295666" y="3750690"/>
            <a:ext cx="30480" cy="50165"/>
          </a:xfrm>
          <a:custGeom>
            <a:avLst/>
            <a:gdLst/>
            <a:ahLst/>
            <a:cxnLst/>
            <a:rect l="l" t="t" r="r" b="b"/>
            <a:pathLst>
              <a:path w="30480" h="50164">
                <a:moveTo>
                  <a:pt x="15201" y="0"/>
                </a:moveTo>
                <a:lnTo>
                  <a:pt x="9626" y="25349"/>
                </a:lnTo>
                <a:lnTo>
                  <a:pt x="0" y="49593"/>
                </a:lnTo>
                <a:lnTo>
                  <a:pt x="330" y="50101"/>
                </a:lnTo>
                <a:lnTo>
                  <a:pt x="15201" y="41059"/>
                </a:lnTo>
                <a:lnTo>
                  <a:pt x="27015" y="41059"/>
                </a:lnTo>
                <a:lnTo>
                  <a:pt x="20777" y="25349"/>
                </a:lnTo>
                <a:lnTo>
                  <a:pt x="15201" y="0"/>
                </a:lnTo>
                <a:close/>
              </a:path>
              <a:path w="30480" h="50164">
                <a:moveTo>
                  <a:pt x="27015" y="41059"/>
                </a:moveTo>
                <a:lnTo>
                  <a:pt x="15201" y="41059"/>
                </a:lnTo>
                <a:lnTo>
                  <a:pt x="30149" y="50101"/>
                </a:lnTo>
                <a:lnTo>
                  <a:pt x="30403" y="49593"/>
                </a:lnTo>
                <a:lnTo>
                  <a:pt x="27015" y="410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310868" y="5493473"/>
            <a:ext cx="1297305" cy="0"/>
          </a:xfrm>
          <a:custGeom>
            <a:avLst/>
            <a:gdLst/>
            <a:ahLst/>
            <a:cxnLst/>
            <a:rect l="l" t="t" r="r" b="b"/>
            <a:pathLst>
              <a:path w="1297305">
                <a:moveTo>
                  <a:pt x="0" y="0"/>
                </a:moveTo>
                <a:lnTo>
                  <a:pt x="1296784" y="0"/>
                </a:lnTo>
              </a:path>
            </a:pathLst>
          </a:custGeom>
          <a:ln w="82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594394" y="5478272"/>
            <a:ext cx="50165" cy="30480"/>
          </a:xfrm>
          <a:custGeom>
            <a:avLst/>
            <a:gdLst/>
            <a:ahLst/>
            <a:cxnLst/>
            <a:rect l="l" t="t" r="r" b="b"/>
            <a:pathLst>
              <a:path w="50164" h="30479">
                <a:moveTo>
                  <a:pt x="507" y="0"/>
                </a:moveTo>
                <a:lnTo>
                  <a:pt x="0" y="330"/>
                </a:lnTo>
                <a:lnTo>
                  <a:pt x="9042" y="15201"/>
                </a:lnTo>
                <a:lnTo>
                  <a:pt x="0" y="30162"/>
                </a:lnTo>
                <a:lnTo>
                  <a:pt x="507" y="30403"/>
                </a:lnTo>
                <a:lnTo>
                  <a:pt x="24764" y="20777"/>
                </a:lnTo>
                <a:lnTo>
                  <a:pt x="50114" y="15201"/>
                </a:lnTo>
                <a:lnTo>
                  <a:pt x="24764" y="9626"/>
                </a:lnTo>
                <a:lnTo>
                  <a:pt x="5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1208420" y="5410466"/>
            <a:ext cx="768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157602" y="5194417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157602" y="4966380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157602" y="4746368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60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089018" y="4380083"/>
            <a:ext cx="217804" cy="22097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29845">
              <a:lnSpc>
                <a:spcPts val="415"/>
              </a:lnSpc>
            </a:pPr>
            <a:r>
              <a:rPr sz="750" spc="5" dirty="0">
                <a:latin typeface="Trebuchet MS"/>
                <a:cs typeface="Trebuchet MS"/>
              </a:rPr>
              <a:t>100</a:t>
            </a:r>
            <a:endParaRPr sz="750">
              <a:latin typeface="Trebuchet MS"/>
              <a:cs typeface="Trebuchet MS"/>
            </a:endParaRPr>
          </a:p>
          <a:p>
            <a:pPr marL="81280">
              <a:lnSpc>
                <a:spcPts val="520"/>
              </a:lnSpc>
              <a:spcBef>
                <a:spcPts val="800"/>
              </a:spcBef>
            </a:pPr>
            <a:r>
              <a:rPr sz="750" spc="5" dirty="0">
                <a:latin typeface="Trebuchet MS"/>
                <a:cs typeface="Trebuchet MS"/>
              </a:rPr>
              <a:t>80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106784" y="4078208"/>
            <a:ext cx="1784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120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089018" y="3711428"/>
            <a:ext cx="217804" cy="22097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imes New Roman"/>
              <a:cs typeface="Times New Roman"/>
            </a:endParaRPr>
          </a:p>
          <a:p>
            <a:pPr marL="29845">
              <a:lnSpc>
                <a:spcPts val="545"/>
              </a:lnSpc>
            </a:pPr>
            <a:r>
              <a:rPr sz="750" spc="5" dirty="0">
                <a:latin typeface="Trebuchet MS"/>
                <a:cs typeface="Trebuchet MS"/>
              </a:rPr>
              <a:t>140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272710" y="5493181"/>
            <a:ext cx="119126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34950" algn="l"/>
                <a:tab pos="457834" algn="l"/>
                <a:tab pos="680720" algn="l"/>
                <a:tab pos="903605" algn="l"/>
                <a:tab pos="1126490" algn="l"/>
              </a:tabLst>
            </a:pPr>
            <a:r>
              <a:rPr sz="750" spc="5" dirty="0">
                <a:latin typeface="Trebuchet MS"/>
                <a:cs typeface="Trebuchet MS"/>
              </a:rPr>
              <a:t>0	1	2	3	4	5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948390" y="3847127"/>
            <a:ext cx="144780" cy="394970"/>
          </a:xfrm>
          <a:prstGeom prst="rect">
            <a:avLst/>
          </a:prstGeom>
        </p:spPr>
        <p:txBody>
          <a:bodyPr vert="vert270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-10" dirty="0">
                <a:latin typeface="Trebuchet MS"/>
                <a:cs typeface="Trebuchet MS"/>
              </a:rPr>
              <a:t>putea</a:t>
            </a:r>
            <a:r>
              <a:rPr sz="750" spc="-114" dirty="0">
                <a:latin typeface="Trebuchet MS"/>
                <a:cs typeface="Trebuchet MS"/>
              </a:rPr>
              <a:t> </a:t>
            </a:r>
            <a:r>
              <a:rPr sz="750" spc="-35" dirty="0">
                <a:latin typeface="Trebuchet MS"/>
                <a:cs typeface="Trebuchet MS"/>
              </a:rPr>
              <a:t>($)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253792" y="5604598"/>
            <a:ext cx="3435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15" dirty="0">
                <a:latin typeface="Trebuchet MS"/>
                <a:cs typeface="Trebuchet MS"/>
              </a:rPr>
              <a:t>wiki</a:t>
            </a:r>
            <a:r>
              <a:rPr sz="750" spc="-110" dirty="0">
                <a:latin typeface="Trebuchet MS"/>
                <a:cs typeface="Trebuchet MS"/>
              </a:rPr>
              <a:t> </a:t>
            </a:r>
            <a:r>
              <a:rPr sz="750" spc="-35" dirty="0">
                <a:latin typeface="Trebuchet MS"/>
                <a:cs typeface="Trebuchet MS"/>
              </a:rPr>
              <a:t>(w)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314996" y="5271623"/>
            <a:ext cx="217804" cy="217804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ts val="495"/>
              </a:lnSpc>
              <a:spcBef>
                <a:spcPts val="5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533753" y="5047703"/>
            <a:ext cx="2228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ts val="530"/>
              </a:lnSpc>
              <a:spcBef>
                <a:spcPts val="5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756638" y="4824819"/>
            <a:ext cx="2228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ts val="545"/>
              </a:lnSpc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1979523" y="4601933"/>
            <a:ext cx="2228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ts val="545"/>
              </a:lnSpc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172881" y="4518108"/>
            <a:ext cx="7175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425293" y="4156163"/>
            <a:ext cx="222885" cy="222885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ts val="535"/>
              </a:lnSpc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1310868" y="4277017"/>
            <a:ext cx="1217295" cy="1216660"/>
          </a:xfrm>
          <a:custGeom>
            <a:avLst/>
            <a:gdLst/>
            <a:ahLst/>
            <a:cxnLst/>
            <a:rect l="l" t="t" r="r" b="b"/>
            <a:pathLst>
              <a:path w="1217295" h="1216660">
                <a:moveTo>
                  <a:pt x="0" y="1216456"/>
                </a:moveTo>
                <a:lnTo>
                  <a:pt x="1217218" y="0"/>
                </a:lnTo>
              </a:path>
            </a:pathLst>
          </a:custGeom>
          <a:ln w="8254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2425293" y="4379048"/>
            <a:ext cx="222885" cy="222885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800">
              <a:latin typeface="Times New Roman"/>
              <a:cs typeface="Times New Roman"/>
            </a:endParaRPr>
          </a:p>
          <a:p>
            <a:pPr marL="1270">
              <a:lnSpc>
                <a:spcPts val="830"/>
              </a:lnSpc>
            </a:pPr>
            <a:r>
              <a:rPr sz="750" spc="70" dirty="0">
                <a:latin typeface="Trebuchet MS"/>
                <a:cs typeface="Trebuchet MS"/>
              </a:rPr>
              <a:t>=</a:t>
            </a:r>
            <a:r>
              <a:rPr sz="750" spc="-100" dirty="0">
                <a:latin typeface="Trebuchet MS"/>
                <a:cs typeface="Trebuchet MS"/>
              </a:rPr>
              <a:t> </a:t>
            </a:r>
            <a:r>
              <a:rPr sz="750" spc="5" dirty="0">
                <a:latin typeface="Trebuchet MS"/>
                <a:cs typeface="Trebuchet MS"/>
              </a:rPr>
              <a:t>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2353144" y="4480179"/>
            <a:ext cx="34099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  <a:tabLst>
                <a:tab pos="255270" algn="l"/>
              </a:tabLst>
            </a:pPr>
            <a:r>
              <a:rPr sz="750" spc="-5" dirty="0">
                <a:latin typeface="Trebuchet MS"/>
                <a:cs typeface="Trebuchet MS"/>
              </a:rPr>
              <a:t>P	</a:t>
            </a:r>
            <a:r>
              <a:rPr sz="750" spc="15" dirty="0">
                <a:latin typeface="Trebuchet MS"/>
                <a:cs typeface="Trebuchet MS"/>
              </a:rPr>
              <a:t>w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3001352" y="3481171"/>
            <a:ext cx="2162810" cy="2378710"/>
          </a:xfrm>
          <a:custGeom>
            <a:avLst/>
            <a:gdLst/>
            <a:ahLst/>
            <a:cxnLst/>
            <a:rect l="l" t="t" r="r" b="b"/>
            <a:pathLst>
              <a:path w="2162810" h="2378710">
                <a:moveTo>
                  <a:pt x="0" y="2378303"/>
                </a:moveTo>
                <a:lnTo>
                  <a:pt x="2162276" y="2378303"/>
                </a:lnTo>
                <a:lnTo>
                  <a:pt x="2162276" y="0"/>
                </a:lnTo>
                <a:lnTo>
                  <a:pt x="0" y="0"/>
                </a:lnTo>
                <a:lnTo>
                  <a:pt x="0" y="23783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070237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293122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516007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738892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961777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184662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070237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293122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516007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961777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184662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070237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293122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516007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738892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961777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184662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070237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293122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516007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738892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961777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184662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070237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293122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516007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738892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961777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184662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070237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293122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516007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738892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961777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184662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407547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630432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853317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076202" y="3487508"/>
            <a:ext cx="87630" cy="222885"/>
          </a:xfrm>
          <a:custGeom>
            <a:avLst/>
            <a:gdLst/>
            <a:ahLst/>
            <a:cxnLst/>
            <a:rect l="l" t="t" r="r" b="b"/>
            <a:pathLst>
              <a:path w="87629" h="222885">
                <a:moveTo>
                  <a:pt x="87426" y="222885"/>
                </a:moveTo>
                <a:lnTo>
                  <a:pt x="0" y="222885"/>
                </a:lnTo>
                <a:lnTo>
                  <a:pt x="0" y="0"/>
                </a:lnTo>
                <a:lnTo>
                  <a:pt x="87426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407547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630432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853317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076202" y="3710394"/>
            <a:ext cx="87630" cy="222885"/>
          </a:xfrm>
          <a:custGeom>
            <a:avLst/>
            <a:gdLst/>
            <a:ahLst/>
            <a:cxnLst/>
            <a:rect l="l" t="t" r="r" b="b"/>
            <a:pathLst>
              <a:path w="87629" h="222885">
                <a:moveTo>
                  <a:pt x="87426" y="222885"/>
                </a:moveTo>
                <a:lnTo>
                  <a:pt x="0" y="222885"/>
                </a:lnTo>
                <a:lnTo>
                  <a:pt x="0" y="0"/>
                </a:lnTo>
                <a:lnTo>
                  <a:pt x="87426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407547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630432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853317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076202" y="3933278"/>
            <a:ext cx="87630" cy="222885"/>
          </a:xfrm>
          <a:custGeom>
            <a:avLst/>
            <a:gdLst/>
            <a:ahLst/>
            <a:cxnLst/>
            <a:rect l="l" t="t" r="r" b="b"/>
            <a:pathLst>
              <a:path w="87629" h="222885">
                <a:moveTo>
                  <a:pt x="87426" y="222885"/>
                </a:moveTo>
                <a:lnTo>
                  <a:pt x="0" y="222885"/>
                </a:lnTo>
                <a:lnTo>
                  <a:pt x="0" y="0"/>
                </a:lnTo>
                <a:lnTo>
                  <a:pt x="87426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407547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630432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853317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076202" y="4156163"/>
            <a:ext cx="87630" cy="222885"/>
          </a:xfrm>
          <a:custGeom>
            <a:avLst/>
            <a:gdLst/>
            <a:ahLst/>
            <a:cxnLst/>
            <a:rect l="l" t="t" r="r" b="b"/>
            <a:pathLst>
              <a:path w="87629" h="222885">
                <a:moveTo>
                  <a:pt x="87426" y="222885"/>
                </a:moveTo>
                <a:lnTo>
                  <a:pt x="0" y="222885"/>
                </a:lnTo>
                <a:lnTo>
                  <a:pt x="0" y="0"/>
                </a:lnTo>
                <a:lnTo>
                  <a:pt x="87426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407547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853317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076202" y="4379048"/>
            <a:ext cx="87630" cy="222885"/>
          </a:xfrm>
          <a:custGeom>
            <a:avLst/>
            <a:gdLst/>
            <a:ahLst/>
            <a:cxnLst/>
            <a:rect l="l" t="t" r="r" b="b"/>
            <a:pathLst>
              <a:path w="87629" h="222885">
                <a:moveTo>
                  <a:pt x="87426" y="222885"/>
                </a:moveTo>
                <a:lnTo>
                  <a:pt x="0" y="222885"/>
                </a:lnTo>
                <a:lnTo>
                  <a:pt x="0" y="0"/>
                </a:lnTo>
                <a:lnTo>
                  <a:pt x="87426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407547" y="46019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076202" y="4601933"/>
            <a:ext cx="87630" cy="222885"/>
          </a:xfrm>
          <a:custGeom>
            <a:avLst/>
            <a:gdLst/>
            <a:ahLst/>
            <a:cxnLst/>
            <a:rect l="l" t="t" r="r" b="b"/>
            <a:pathLst>
              <a:path w="87629" h="222885">
                <a:moveTo>
                  <a:pt x="87426" y="222884"/>
                </a:moveTo>
                <a:lnTo>
                  <a:pt x="0" y="222884"/>
                </a:lnTo>
                <a:lnTo>
                  <a:pt x="0" y="0"/>
                </a:lnTo>
                <a:lnTo>
                  <a:pt x="87426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3070237" y="5716371"/>
            <a:ext cx="222885" cy="143510"/>
          </a:xfrm>
          <a:custGeom>
            <a:avLst/>
            <a:gdLst/>
            <a:ahLst/>
            <a:cxnLst/>
            <a:rect l="l" t="t" r="r" b="b"/>
            <a:pathLst>
              <a:path w="222885" h="143510">
                <a:moveTo>
                  <a:pt x="0" y="143103"/>
                </a:moveTo>
                <a:lnTo>
                  <a:pt x="0" y="0"/>
                </a:lnTo>
                <a:lnTo>
                  <a:pt x="222885" y="0"/>
                </a:lnTo>
                <a:lnTo>
                  <a:pt x="222885" y="143103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3293122" y="5716371"/>
            <a:ext cx="222885" cy="143510"/>
          </a:xfrm>
          <a:custGeom>
            <a:avLst/>
            <a:gdLst/>
            <a:ahLst/>
            <a:cxnLst/>
            <a:rect l="l" t="t" r="r" b="b"/>
            <a:pathLst>
              <a:path w="222885" h="143510">
                <a:moveTo>
                  <a:pt x="0" y="143103"/>
                </a:moveTo>
                <a:lnTo>
                  <a:pt x="0" y="0"/>
                </a:lnTo>
                <a:lnTo>
                  <a:pt x="222885" y="0"/>
                </a:lnTo>
                <a:lnTo>
                  <a:pt x="222885" y="143103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3516007" y="5716371"/>
            <a:ext cx="222885" cy="143510"/>
          </a:xfrm>
          <a:custGeom>
            <a:avLst/>
            <a:gdLst/>
            <a:ahLst/>
            <a:cxnLst/>
            <a:rect l="l" t="t" r="r" b="b"/>
            <a:pathLst>
              <a:path w="222885" h="143510">
                <a:moveTo>
                  <a:pt x="0" y="143103"/>
                </a:moveTo>
                <a:lnTo>
                  <a:pt x="0" y="0"/>
                </a:lnTo>
                <a:lnTo>
                  <a:pt x="222885" y="0"/>
                </a:lnTo>
                <a:lnTo>
                  <a:pt x="222885" y="143103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738892" y="5716371"/>
            <a:ext cx="222885" cy="143510"/>
          </a:xfrm>
          <a:custGeom>
            <a:avLst/>
            <a:gdLst/>
            <a:ahLst/>
            <a:cxnLst/>
            <a:rect l="l" t="t" r="r" b="b"/>
            <a:pathLst>
              <a:path w="222885" h="143510">
                <a:moveTo>
                  <a:pt x="0" y="143103"/>
                </a:moveTo>
                <a:lnTo>
                  <a:pt x="0" y="0"/>
                </a:lnTo>
                <a:lnTo>
                  <a:pt x="222885" y="0"/>
                </a:lnTo>
                <a:lnTo>
                  <a:pt x="222885" y="143103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961777" y="5716371"/>
            <a:ext cx="222885" cy="143510"/>
          </a:xfrm>
          <a:custGeom>
            <a:avLst/>
            <a:gdLst/>
            <a:ahLst/>
            <a:cxnLst/>
            <a:rect l="l" t="t" r="r" b="b"/>
            <a:pathLst>
              <a:path w="222885" h="143510">
                <a:moveTo>
                  <a:pt x="0" y="143103"/>
                </a:moveTo>
                <a:lnTo>
                  <a:pt x="0" y="0"/>
                </a:lnTo>
                <a:lnTo>
                  <a:pt x="222885" y="0"/>
                </a:lnTo>
                <a:lnTo>
                  <a:pt x="222885" y="143103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184662" y="5716371"/>
            <a:ext cx="222885" cy="143510"/>
          </a:xfrm>
          <a:custGeom>
            <a:avLst/>
            <a:gdLst/>
            <a:ahLst/>
            <a:cxnLst/>
            <a:rect l="l" t="t" r="r" b="b"/>
            <a:pathLst>
              <a:path w="222885" h="143510">
                <a:moveTo>
                  <a:pt x="0" y="143103"/>
                </a:moveTo>
                <a:lnTo>
                  <a:pt x="0" y="0"/>
                </a:lnTo>
                <a:lnTo>
                  <a:pt x="222885" y="0"/>
                </a:lnTo>
                <a:lnTo>
                  <a:pt x="222885" y="143103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070237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293122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516007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738892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961777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184662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070237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3293122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516007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738892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3961777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184662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3070237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3293122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3516007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3738892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3961777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184662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070237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293122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3516007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738892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184662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407547" y="5716371"/>
            <a:ext cx="222885" cy="143510"/>
          </a:xfrm>
          <a:custGeom>
            <a:avLst/>
            <a:gdLst/>
            <a:ahLst/>
            <a:cxnLst/>
            <a:rect l="l" t="t" r="r" b="b"/>
            <a:pathLst>
              <a:path w="222885" h="143510">
                <a:moveTo>
                  <a:pt x="0" y="143103"/>
                </a:moveTo>
                <a:lnTo>
                  <a:pt x="0" y="0"/>
                </a:lnTo>
                <a:lnTo>
                  <a:pt x="222885" y="0"/>
                </a:lnTo>
                <a:lnTo>
                  <a:pt x="222885" y="143103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630432" y="5716371"/>
            <a:ext cx="222885" cy="143510"/>
          </a:xfrm>
          <a:custGeom>
            <a:avLst/>
            <a:gdLst/>
            <a:ahLst/>
            <a:cxnLst/>
            <a:rect l="l" t="t" r="r" b="b"/>
            <a:pathLst>
              <a:path w="222885" h="143510">
                <a:moveTo>
                  <a:pt x="0" y="143103"/>
                </a:moveTo>
                <a:lnTo>
                  <a:pt x="0" y="0"/>
                </a:lnTo>
                <a:lnTo>
                  <a:pt x="222885" y="0"/>
                </a:lnTo>
                <a:lnTo>
                  <a:pt x="222885" y="143103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853317" y="5716371"/>
            <a:ext cx="222885" cy="143510"/>
          </a:xfrm>
          <a:custGeom>
            <a:avLst/>
            <a:gdLst/>
            <a:ahLst/>
            <a:cxnLst/>
            <a:rect l="l" t="t" r="r" b="b"/>
            <a:pathLst>
              <a:path w="222885" h="143510">
                <a:moveTo>
                  <a:pt x="0" y="143103"/>
                </a:moveTo>
                <a:lnTo>
                  <a:pt x="0" y="0"/>
                </a:lnTo>
                <a:lnTo>
                  <a:pt x="222885" y="0"/>
                </a:lnTo>
                <a:lnTo>
                  <a:pt x="222885" y="143103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076202" y="5716371"/>
            <a:ext cx="87630" cy="143510"/>
          </a:xfrm>
          <a:custGeom>
            <a:avLst/>
            <a:gdLst/>
            <a:ahLst/>
            <a:cxnLst/>
            <a:rect l="l" t="t" r="r" b="b"/>
            <a:pathLst>
              <a:path w="87629" h="143510">
                <a:moveTo>
                  <a:pt x="0" y="143103"/>
                </a:moveTo>
                <a:lnTo>
                  <a:pt x="0" y="0"/>
                </a:lnTo>
                <a:lnTo>
                  <a:pt x="87426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407547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630432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853317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076202" y="5493486"/>
            <a:ext cx="87630" cy="222885"/>
          </a:xfrm>
          <a:custGeom>
            <a:avLst/>
            <a:gdLst/>
            <a:ahLst/>
            <a:cxnLst/>
            <a:rect l="l" t="t" r="r" b="b"/>
            <a:pathLst>
              <a:path w="87629" h="222885">
                <a:moveTo>
                  <a:pt x="87426" y="222872"/>
                </a:moveTo>
                <a:lnTo>
                  <a:pt x="0" y="222872"/>
                </a:lnTo>
                <a:lnTo>
                  <a:pt x="0" y="0"/>
                </a:lnTo>
                <a:lnTo>
                  <a:pt x="87426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407547" y="527060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630432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853317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076202" y="5270588"/>
            <a:ext cx="87630" cy="222885"/>
          </a:xfrm>
          <a:custGeom>
            <a:avLst/>
            <a:gdLst/>
            <a:ahLst/>
            <a:cxnLst/>
            <a:rect l="l" t="t" r="r" b="b"/>
            <a:pathLst>
              <a:path w="87629" h="222885">
                <a:moveTo>
                  <a:pt x="87426" y="222885"/>
                </a:moveTo>
                <a:lnTo>
                  <a:pt x="0" y="222885"/>
                </a:lnTo>
                <a:lnTo>
                  <a:pt x="0" y="0"/>
                </a:lnTo>
                <a:lnTo>
                  <a:pt x="87426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407547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4630432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853317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5076202" y="5047703"/>
            <a:ext cx="87630" cy="222885"/>
          </a:xfrm>
          <a:custGeom>
            <a:avLst/>
            <a:gdLst/>
            <a:ahLst/>
            <a:cxnLst/>
            <a:rect l="l" t="t" r="r" b="b"/>
            <a:pathLst>
              <a:path w="87629" h="222885">
                <a:moveTo>
                  <a:pt x="87426" y="222885"/>
                </a:moveTo>
                <a:lnTo>
                  <a:pt x="0" y="222885"/>
                </a:lnTo>
                <a:lnTo>
                  <a:pt x="0" y="0"/>
                </a:lnTo>
                <a:lnTo>
                  <a:pt x="87426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407547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630432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853317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076202" y="4824819"/>
            <a:ext cx="87630" cy="222885"/>
          </a:xfrm>
          <a:custGeom>
            <a:avLst/>
            <a:gdLst/>
            <a:ahLst/>
            <a:cxnLst/>
            <a:rect l="l" t="t" r="r" b="b"/>
            <a:pathLst>
              <a:path w="87629" h="222885">
                <a:moveTo>
                  <a:pt x="87426" y="222885"/>
                </a:moveTo>
                <a:lnTo>
                  <a:pt x="0" y="222885"/>
                </a:lnTo>
                <a:lnTo>
                  <a:pt x="0" y="0"/>
                </a:lnTo>
                <a:lnTo>
                  <a:pt x="87426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3738892" y="37104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3511651" y="3791661"/>
            <a:ext cx="0" cy="1706245"/>
          </a:xfrm>
          <a:custGeom>
            <a:avLst/>
            <a:gdLst/>
            <a:ahLst/>
            <a:cxnLst/>
            <a:rect l="l" t="t" r="r" b="b"/>
            <a:pathLst>
              <a:path h="1706245">
                <a:moveTo>
                  <a:pt x="0" y="1705940"/>
                </a:moveTo>
                <a:lnTo>
                  <a:pt x="0" y="0"/>
                </a:lnTo>
              </a:path>
            </a:pathLst>
          </a:custGeom>
          <a:ln w="82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3496436" y="3754818"/>
            <a:ext cx="30480" cy="50165"/>
          </a:xfrm>
          <a:custGeom>
            <a:avLst/>
            <a:gdLst/>
            <a:ahLst/>
            <a:cxnLst/>
            <a:rect l="l" t="t" r="r" b="b"/>
            <a:pathLst>
              <a:path w="30479" h="50164">
                <a:moveTo>
                  <a:pt x="15214" y="0"/>
                </a:moveTo>
                <a:lnTo>
                  <a:pt x="9639" y="25349"/>
                </a:lnTo>
                <a:lnTo>
                  <a:pt x="0" y="49593"/>
                </a:lnTo>
                <a:lnTo>
                  <a:pt x="342" y="50101"/>
                </a:lnTo>
                <a:lnTo>
                  <a:pt x="15214" y="41059"/>
                </a:lnTo>
                <a:lnTo>
                  <a:pt x="27027" y="41059"/>
                </a:lnTo>
                <a:lnTo>
                  <a:pt x="20789" y="25349"/>
                </a:lnTo>
                <a:lnTo>
                  <a:pt x="15214" y="0"/>
                </a:lnTo>
                <a:close/>
              </a:path>
              <a:path w="30479" h="50164">
                <a:moveTo>
                  <a:pt x="27027" y="41059"/>
                </a:moveTo>
                <a:lnTo>
                  <a:pt x="15214" y="41059"/>
                </a:lnTo>
                <a:lnTo>
                  <a:pt x="30162" y="50101"/>
                </a:lnTo>
                <a:lnTo>
                  <a:pt x="30416" y="49593"/>
                </a:lnTo>
                <a:lnTo>
                  <a:pt x="27027" y="410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3511651" y="5497601"/>
            <a:ext cx="1297305" cy="0"/>
          </a:xfrm>
          <a:custGeom>
            <a:avLst/>
            <a:gdLst/>
            <a:ahLst/>
            <a:cxnLst/>
            <a:rect l="l" t="t" r="r" b="b"/>
            <a:pathLst>
              <a:path w="1297304">
                <a:moveTo>
                  <a:pt x="0" y="0"/>
                </a:moveTo>
                <a:lnTo>
                  <a:pt x="1296784" y="0"/>
                </a:lnTo>
              </a:path>
            </a:pathLst>
          </a:custGeom>
          <a:ln w="82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4795189" y="5482399"/>
            <a:ext cx="50165" cy="30480"/>
          </a:xfrm>
          <a:custGeom>
            <a:avLst/>
            <a:gdLst/>
            <a:ahLst/>
            <a:cxnLst/>
            <a:rect l="l" t="t" r="r" b="b"/>
            <a:pathLst>
              <a:path w="50164" h="30479">
                <a:moveTo>
                  <a:pt x="507" y="0"/>
                </a:moveTo>
                <a:lnTo>
                  <a:pt x="0" y="330"/>
                </a:lnTo>
                <a:lnTo>
                  <a:pt x="9042" y="15201"/>
                </a:lnTo>
                <a:lnTo>
                  <a:pt x="0" y="30162"/>
                </a:lnTo>
                <a:lnTo>
                  <a:pt x="507" y="30403"/>
                </a:lnTo>
                <a:lnTo>
                  <a:pt x="24752" y="20777"/>
                </a:lnTo>
                <a:lnTo>
                  <a:pt x="50101" y="15201"/>
                </a:lnTo>
                <a:lnTo>
                  <a:pt x="24752" y="9626"/>
                </a:lnTo>
                <a:lnTo>
                  <a:pt x="5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 txBox="1"/>
          <p:nvPr/>
        </p:nvSpPr>
        <p:spPr>
          <a:xfrm>
            <a:off x="3409200" y="5414594"/>
            <a:ext cx="768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3358382" y="5198544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3358382" y="4750496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60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3358382" y="4522460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80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3307565" y="4306410"/>
            <a:ext cx="1784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100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3307565" y="4082336"/>
            <a:ext cx="1784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120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3294157" y="3711428"/>
            <a:ext cx="213360" cy="22097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26034">
              <a:lnSpc>
                <a:spcPts val="515"/>
              </a:lnSpc>
            </a:pPr>
            <a:r>
              <a:rPr sz="750" spc="5" dirty="0">
                <a:latin typeface="Trebuchet MS"/>
                <a:cs typeface="Trebuchet MS"/>
              </a:rPr>
              <a:t>140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3473490" y="5497309"/>
            <a:ext cx="119126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34950" algn="l"/>
                <a:tab pos="457834" algn="l"/>
                <a:tab pos="680720" algn="l"/>
                <a:tab pos="903605" algn="l"/>
                <a:tab pos="1126490" algn="l"/>
              </a:tabLst>
            </a:pPr>
            <a:r>
              <a:rPr sz="750" spc="5" dirty="0">
                <a:latin typeface="Trebuchet MS"/>
                <a:cs typeface="Trebuchet MS"/>
              </a:rPr>
              <a:t>0	1	2	3	4	5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3149173" y="3851254"/>
            <a:ext cx="144780" cy="394970"/>
          </a:xfrm>
          <a:prstGeom prst="rect">
            <a:avLst/>
          </a:prstGeom>
        </p:spPr>
        <p:txBody>
          <a:bodyPr vert="vert270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-10" dirty="0">
                <a:latin typeface="Trebuchet MS"/>
                <a:cs typeface="Trebuchet MS"/>
              </a:rPr>
              <a:t>putea</a:t>
            </a:r>
            <a:r>
              <a:rPr sz="750" spc="-114" dirty="0">
                <a:latin typeface="Trebuchet MS"/>
                <a:cs typeface="Trebuchet MS"/>
              </a:rPr>
              <a:t> </a:t>
            </a:r>
            <a:r>
              <a:rPr sz="750" spc="-35" dirty="0">
                <a:latin typeface="Trebuchet MS"/>
                <a:cs typeface="Trebuchet MS"/>
              </a:rPr>
              <a:t>($)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4454588" y="5608726"/>
            <a:ext cx="3435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15" dirty="0">
                <a:latin typeface="Trebuchet MS"/>
                <a:cs typeface="Trebuchet MS"/>
              </a:rPr>
              <a:t>wiki</a:t>
            </a:r>
            <a:r>
              <a:rPr sz="750" spc="-110" dirty="0">
                <a:latin typeface="Trebuchet MS"/>
                <a:cs typeface="Trebuchet MS"/>
              </a:rPr>
              <a:t> </a:t>
            </a:r>
            <a:r>
              <a:rPr sz="750" spc="-35" dirty="0">
                <a:latin typeface="Trebuchet MS"/>
                <a:cs typeface="Trebuchet MS"/>
              </a:rPr>
              <a:t>(w)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3358382" y="4970508"/>
            <a:ext cx="19558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40</a:t>
            </a:r>
            <a:r>
              <a:rPr sz="750" spc="-195" dirty="0">
                <a:latin typeface="Trebuchet MS"/>
                <a:cs typeface="Trebuchet MS"/>
              </a:rPr>
              <a:t> </a:t>
            </a:r>
            <a:r>
              <a:rPr sz="1125" b="1" spc="37" baseline="3703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25" baseline="3703">
              <a:latin typeface="Trebuchet MS"/>
              <a:cs typeface="Trebuchet MS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3696680" y="4852006"/>
            <a:ext cx="8445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3961777" y="4824819"/>
            <a:ext cx="2228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55"/>
              </a:lnSpc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4142450" y="4629617"/>
            <a:ext cx="8445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4630432" y="4379048"/>
            <a:ext cx="222885" cy="222885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3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48" name="object 248"/>
          <p:cNvSpPr/>
          <p:nvPr/>
        </p:nvSpPr>
        <p:spPr>
          <a:xfrm>
            <a:off x="3511651" y="4403572"/>
            <a:ext cx="1297305" cy="650240"/>
          </a:xfrm>
          <a:custGeom>
            <a:avLst/>
            <a:gdLst/>
            <a:ahLst/>
            <a:cxnLst/>
            <a:rect l="l" t="t" r="r" b="b"/>
            <a:pathLst>
              <a:path w="1297304" h="650239">
                <a:moveTo>
                  <a:pt x="0" y="649630"/>
                </a:moveTo>
                <a:lnTo>
                  <a:pt x="1296784" y="0"/>
                </a:lnTo>
              </a:path>
            </a:pathLst>
          </a:custGeom>
          <a:ln w="8255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 txBox="1"/>
          <p:nvPr/>
        </p:nvSpPr>
        <p:spPr>
          <a:xfrm>
            <a:off x="4365335" y="4519759"/>
            <a:ext cx="21971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r>
              <a:rPr sz="750" b="1" spc="85" dirty="0">
                <a:solidFill>
                  <a:srgbClr val="ED1D24"/>
                </a:solidFill>
                <a:latin typeface="Trebuchet MS"/>
                <a:cs typeface="Trebuchet MS"/>
              </a:rPr>
              <a:t> </a:t>
            </a:r>
            <a:r>
              <a:rPr sz="1125" spc="-7" baseline="-29629" dirty="0">
                <a:latin typeface="Trebuchet MS"/>
                <a:cs typeface="Trebuchet MS"/>
              </a:rPr>
              <a:t>P</a:t>
            </a:r>
            <a:endParaRPr sz="1125" baseline="-29629">
              <a:latin typeface="Trebuchet MS"/>
              <a:cs typeface="Trebuchet MS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4630432" y="4601933"/>
            <a:ext cx="222885" cy="222885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90"/>
              </a:lnSpc>
            </a:pPr>
            <a:r>
              <a:rPr sz="750" spc="70" dirty="0">
                <a:latin typeface="Trebuchet MS"/>
                <a:cs typeface="Trebuchet MS"/>
              </a:rPr>
              <a:t>=</a:t>
            </a:r>
            <a:r>
              <a:rPr sz="750" spc="-130" dirty="0">
                <a:latin typeface="Trebuchet MS"/>
                <a:cs typeface="Trebuchet MS"/>
              </a:rPr>
              <a:t> </a:t>
            </a:r>
            <a:r>
              <a:rPr sz="750" spc="5" dirty="0">
                <a:latin typeface="Trebuchet MS"/>
                <a:cs typeface="Trebuchet MS"/>
              </a:rPr>
              <a:t>10w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4853317" y="4601933"/>
            <a:ext cx="2228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790"/>
              </a:lnSpc>
            </a:pPr>
            <a:r>
              <a:rPr sz="750" spc="70" dirty="0">
                <a:latin typeface="Trebuchet MS"/>
                <a:cs typeface="Trebuchet MS"/>
              </a:rPr>
              <a:t>+</a:t>
            </a:r>
            <a:r>
              <a:rPr sz="750" spc="-110" dirty="0">
                <a:latin typeface="Trebuchet MS"/>
                <a:cs typeface="Trebuchet MS"/>
              </a:rPr>
              <a:t> </a:t>
            </a:r>
            <a:r>
              <a:rPr sz="750" spc="5" dirty="0">
                <a:latin typeface="Trebuchet MS"/>
                <a:cs typeface="Trebuchet MS"/>
              </a:rPr>
              <a:t>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52" name="object 252"/>
          <p:cNvSpPr/>
          <p:nvPr/>
        </p:nvSpPr>
        <p:spPr>
          <a:xfrm>
            <a:off x="5392039" y="3313544"/>
            <a:ext cx="2378710" cy="2810510"/>
          </a:xfrm>
          <a:custGeom>
            <a:avLst/>
            <a:gdLst/>
            <a:ahLst/>
            <a:cxnLst/>
            <a:rect l="l" t="t" r="r" b="b"/>
            <a:pathLst>
              <a:path w="2378709" h="2810510">
                <a:moveTo>
                  <a:pt x="0" y="2810370"/>
                </a:moveTo>
                <a:lnTo>
                  <a:pt x="2378303" y="2810370"/>
                </a:lnTo>
                <a:lnTo>
                  <a:pt x="2378303" y="0"/>
                </a:lnTo>
                <a:lnTo>
                  <a:pt x="0" y="0"/>
                </a:lnTo>
                <a:lnTo>
                  <a:pt x="0" y="2810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536806" y="3314572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759691" y="3314572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536806" y="353745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759691" y="353745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536806" y="3760342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759691" y="3760342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536806" y="398322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759691" y="398322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536806" y="420611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5759691" y="420611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5982576" y="3314572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6205461" y="3314572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6428346" y="3314572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651231" y="3314572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874116" y="3314572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7097000" y="3314572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7319886" y="3314572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7765656" y="3314572"/>
            <a:ext cx="5080" cy="222885"/>
          </a:xfrm>
          <a:custGeom>
            <a:avLst/>
            <a:gdLst/>
            <a:ahLst/>
            <a:cxnLst/>
            <a:rect l="l" t="t" r="r" b="b"/>
            <a:pathLst>
              <a:path w="5079" h="222885">
                <a:moveTo>
                  <a:pt x="4686" y="222885"/>
                </a:moveTo>
                <a:lnTo>
                  <a:pt x="0" y="222885"/>
                </a:lnTo>
                <a:lnTo>
                  <a:pt x="0" y="0"/>
                </a:lnTo>
                <a:lnTo>
                  <a:pt x="4686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5982576" y="353745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205461" y="353745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6428346" y="353745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651231" y="353745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7097000" y="353745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7319886" y="353745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7542771" y="353745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7765656" y="3537458"/>
            <a:ext cx="5080" cy="222885"/>
          </a:xfrm>
          <a:custGeom>
            <a:avLst/>
            <a:gdLst/>
            <a:ahLst/>
            <a:cxnLst/>
            <a:rect l="l" t="t" r="r" b="b"/>
            <a:pathLst>
              <a:path w="5079" h="222885">
                <a:moveTo>
                  <a:pt x="4686" y="222885"/>
                </a:moveTo>
                <a:lnTo>
                  <a:pt x="0" y="222885"/>
                </a:lnTo>
                <a:lnTo>
                  <a:pt x="0" y="0"/>
                </a:lnTo>
                <a:lnTo>
                  <a:pt x="4686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5982576" y="3760342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205461" y="3760342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6428346" y="3760342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319886" y="3760342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7542771" y="3760342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7765656" y="3760342"/>
            <a:ext cx="5080" cy="222885"/>
          </a:xfrm>
          <a:custGeom>
            <a:avLst/>
            <a:gdLst/>
            <a:ahLst/>
            <a:cxnLst/>
            <a:rect l="l" t="t" r="r" b="b"/>
            <a:pathLst>
              <a:path w="5079" h="222885">
                <a:moveTo>
                  <a:pt x="4686" y="222885"/>
                </a:moveTo>
                <a:lnTo>
                  <a:pt x="0" y="222885"/>
                </a:lnTo>
                <a:lnTo>
                  <a:pt x="0" y="0"/>
                </a:lnTo>
                <a:lnTo>
                  <a:pt x="4686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5982576" y="398322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205461" y="398322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428346" y="398322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874116" y="398322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7097000" y="398322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7319886" y="398322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7542771" y="398322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765656" y="3983228"/>
            <a:ext cx="5080" cy="222885"/>
          </a:xfrm>
          <a:custGeom>
            <a:avLst/>
            <a:gdLst/>
            <a:ahLst/>
            <a:cxnLst/>
            <a:rect l="l" t="t" r="r" b="b"/>
            <a:pathLst>
              <a:path w="5079" h="222885">
                <a:moveTo>
                  <a:pt x="4686" y="222885"/>
                </a:moveTo>
                <a:lnTo>
                  <a:pt x="0" y="222885"/>
                </a:lnTo>
                <a:lnTo>
                  <a:pt x="0" y="0"/>
                </a:lnTo>
                <a:lnTo>
                  <a:pt x="4686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5982576" y="420611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205461" y="420611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428346" y="420611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651231" y="420611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874116" y="420611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7097000" y="420611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319886" y="420611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7542771" y="420611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765656" y="4206113"/>
            <a:ext cx="5080" cy="222885"/>
          </a:xfrm>
          <a:custGeom>
            <a:avLst/>
            <a:gdLst/>
            <a:ahLst/>
            <a:cxnLst/>
            <a:rect l="l" t="t" r="r" b="b"/>
            <a:pathLst>
              <a:path w="5079" h="222885">
                <a:moveTo>
                  <a:pt x="4686" y="222885"/>
                </a:moveTo>
                <a:lnTo>
                  <a:pt x="0" y="222885"/>
                </a:lnTo>
                <a:lnTo>
                  <a:pt x="0" y="0"/>
                </a:lnTo>
                <a:lnTo>
                  <a:pt x="4686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5536806" y="5320550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759691" y="5320550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5536806" y="554343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5759691" y="554343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5536806" y="5766320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5759691" y="5766320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5536806" y="5989205"/>
            <a:ext cx="222885" cy="135255"/>
          </a:xfrm>
          <a:custGeom>
            <a:avLst/>
            <a:gdLst/>
            <a:ahLst/>
            <a:cxnLst/>
            <a:rect l="l" t="t" r="r" b="b"/>
            <a:pathLst>
              <a:path w="222885" h="135254">
                <a:moveTo>
                  <a:pt x="0" y="134708"/>
                </a:moveTo>
                <a:lnTo>
                  <a:pt x="0" y="0"/>
                </a:lnTo>
                <a:lnTo>
                  <a:pt x="222885" y="0"/>
                </a:lnTo>
                <a:lnTo>
                  <a:pt x="222885" y="134708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5759691" y="5989205"/>
            <a:ext cx="222885" cy="135255"/>
          </a:xfrm>
          <a:custGeom>
            <a:avLst/>
            <a:gdLst/>
            <a:ahLst/>
            <a:cxnLst/>
            <a:rect l="l" t="t" r="r" b="b"/>
            <a:pathLst>
              <a:path w="222885" h="135254">
                <a:moveTo>
                  <a:pt x="0" y="134708"/>
                </a:moveTo>
                <a:lnTo>
                  <a:pt x="0" y="0"/>
                </a:lnTo>
                <a:lnTo>
                  <a:pt x="222885" y="0"/>
                </a:lnTo>
                <a:lnTo>
                  <a:pt x="222885" y="134708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5536806" y="509766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5759691" y="509766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5536806" y="4874767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5759691" y="4874767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5536806" y="465188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5759691" y="465188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5536806" y="4428997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5759691" y="4428997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5982576" y="532053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6205461" y="5320550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6428346" y="5320550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6651231" y="5320550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6874116" y="5320550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7097000" y="5320550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7319886" y="5320550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7542771" y="5320550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7765656" y="5320550"/>
            <a:ext cx="5080" cy="222885"/>
          </a:xfrm>
          <a:custGeom>
            <a:avLst/>
            <a:gdLst/>
            <a:ahLst/>
            <a:cxnLst/>
            <a:rect l="l" t="t" r="r" b="b"/>
            <a:pathLst>
              <a:path w="5079" h="222885">
                <a:moveTo>
                  <a:pt x="4686" y="222872"/>
                </a:moveTo>
                <a:lnTo>
                  <a:pt x="0" y="222872"/>
                </a:lnTo>
                <a:lnTo>
                  <a:pt x="0" y="0"/>
                </a:lnTo>
                <a:lnTo>
                  <a:pt x="4686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5982576" y="5543422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6205461" y="554343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6428346" y="554343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6651231" y="554343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6874116" y="554343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7097000" y="554343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7319886" y="554343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7765656" y="5543435"/>
            <a:ext cx="5080" cy="222885"/>
          </a:xfrm>
          <a:custGeom>
            <a:avLst/>
            <a:gdLst/>
            <a:ahLst/>
            <a:cxnLst/>
            <a:rect l="l" t="t" r="r" b="b"/>
            <a:pathLst>
              <a:path w="5079" h="222885">
                <a:moveTo>
                  <a:pt x="4686" y="222872"/>
                </a:moveTo>
                <a:lnTo>
                  <a:pt x="0" y="222872"/>
                </a:lnTo>
                <a:lnTo>
                  <a:pt x="0" y="0"/>
                </a:lnTo>
                <a:lnTo>
                  <a:pt x="4686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5982576" y="57663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6205461" y="5766320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6428346" y="5766320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6651231" y="5766320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6874116" y="5766320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7097000" y="5766320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7542771" y="5766320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7765656" y="5766320"/>
            <a:ext cx="5080" cy="222885"/>
          </a:xfrm>
          <a:custGeom>
            <a:avLst/>
            <a:gdLst/>
            <a:ahLst/>
            <a:cxnLst/>
            <a:rect l="l" t="t" r="r" b="b"/>
            <a:pathLst>
              <a:path w="5079" h="222885">
                <a:moveTo>
                  <a:pt x="4686" y="222872"/>
                </a:moveTo>
                <a:lnTo>
                  <a:pt x="0" y="222872"/>
                </a:lnTo>
                <a:lnTo>
                  <a:pt x="0" y="0"/>
                </a:lnTo>
                <a:lnTo>
                  <a:pt x="4686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5982576" y="5989192"/>
            <a:ext cx="222885" cy="135255"/>
          </a:xfrm>
          <a:custGeom>
            <a:avLst/>
            <a:gdLst/>
            <a:ahLst/>
            <a:cxnLst/>
            <a:rect l="l" t="t" r="r" b="b"/>
            <a:pathLst>
              <a:path w="222885" h="135254">
                <a:moveTo>
                  <a:pt x="0" y="134721"/>
                </a:moveTo>
                <a:lnTo>
                  <a:pt x="0" y="0"/>
                </a:lnTo>
                <a:lnTo>
                  <a:pt x="222885" y="0"/>
                </a:lnTo>
                <a:lnTo>
                  <a:pt x="222885" y="134721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6205461" y="5989205"/>
            <a:ext cx="222885" cy="135255"/>
          </a:xfrm>
          <a:custGeom>
            <a:avLst/>
            <a:gdLst/>
            <a:ahLst/>
            <a:cxnLst/>
            <a:rect l="l" t="t" r="r" b="b"/>
            <a:pathLst>
              <a:path w="222885" h="135254">
                <a:moveTo>
                  <a:pt x="0" y="134708"/>
                </a:moveTo>
                <a:lnTo>
                  <a:pt x="0" y="0"/>
                </a:lnTo>
                <a:lnTo>
                  <a:pt x="222885" y="0"/>
                </a:lnTo>
                <a:lnTo>
                  <a:pt x="222885" y="134708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6428346" y="5989205"/>
            <a:ext cx="222885" cy="135255"/>
          </a:xfrm>
          <a:custGeom>
            <a:avLst/>
            <a:gdLst/>
            <a:ahLst/>
            <a:cxnLst/>
            <a:rect l="l" t="t" r="r" b="b"/>
            <a:pathLst>
              <a:path w="222884" h="135254">
                <a:moveTo>
                  <a:pt x="0" y="134708"/>
                </a:moveTo>
                <a:lnTo>
                  <a:pt x="0" y="0"/>
                </a:lnTo>
                <a:lnTo>
                  <a:pt x="222885" y="0"/>
                </a:lnTo>
                <a:lnTo>
                  <a:pt x="222885" y="134708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6651231" y="5989205"/>
            <a:ext cx="222885" cy="135255"/>
          </a:xfrm>
          <a:custGeom>
            <a:avLst/>
            <a:gdLst/>
            <a:ahLst/>
            <a:cxnLst/>
            <a:rect l="l" t="t" r="r" b="b"/>
            <a:pathLst>
              <a:path w="222884" h="135254">
                <a:moveTo>
                  <a:pt x="0" y="134708"/>
                </a:moveTo>
                <a:lnTo>
                  <a:pt x="0" y="0"/>
                </a:lnTo>
                <a:lnTo>
                  <a:pt x="222884" y="0"/>
                </a:lnTo>
                <a:lnTo>
                  <a:pt x="222884" y="134708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6874116" y="5989205"/>
            <a:ext cx="222885" cy="135255"/>
          </a:xfrm>
          <a:custGeom>
            <a:avLst/>
            <a:gdLst/>
            <a:ahLst/>
            <a:cxnLst/>
            <a:rect l="l" t="t" r="r" b="b"/>
            <a:pathLst>
              <a:path w="222884" h="135254">
                <a:moveTo>
                  <a:pt x="0" y="134708"/>
                </a:moveTo>
                <a:lnTo>
                  <a:pt x="0" y="0"/>
                </a:lnTo>
                <a:lnTo>
                  <a:pt x="222884" y="0"/>
                </a:lnTo>
                <a:lnTo>
                  <a:pt x="222884" y="134708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7097000" y="5989205"/>
            <a:ext cx="222885" cy="135255"/>
          </a:xfrm>
          <a:custGeom>
            <a:avLst/>
            <a:gdLst/>
            <a:ahLst/>
            <a:cxnLst/>
            <a:rect l="l" t="t" r="r" b="b"/>
            <a:pathLst>
              <a:path w="222884" h="135254">
                <a:moveTo>
                  <a:pt x="0" y="134708"/>
                </a:moveTo>
                <a:lnTo>
                  <a:pt x="0" y="0"/>
                </a:lnTo>
                <a:lnTo>
                  <a:pt x="222884" y="0"/>
                </a:lnTo>
                <a:lnTo>
                  <a:pt x="222884" y="134708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7319886" y="5989205"/>
            <a:ext cx="222885" cy="135255"/>
          </a:xfrm>
          <a:custGeom>
            <a:avLst/>
            <a:gdLst/>
            <a:ahLst/>
            <a:cxnLst/>
            <a:rect l="l" t="t" r="r" b="b"/>
            <a:pathLst>
              <a:path w="222884" h="135254">
                <a:moveTo>
                  <a:pt x="0" y="134708"/>
                </a:moveTo>
                <a:lnTo>
                  <a:pt x="0" y="0"/>
                </a:lnTo>
                <a:lnTo>
                  <a:pt x="222884" y="0"/>
                </a:lnTo>
                <a:lnTo>
                  <a:pt x="222884" y="134708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7542771" y="5989205"/>
            <a:ext cx="222885" cy="135255"/>
          </a:xfrm>
          <a:custGeom>
            <a:avLst/>
            <a:gdLst/>
            <a:ahLst/>
            <a:cxnLst/>
            <a:rect l="l" t="t" r="r" b="b"/>
            <a:pathLst>
              <a:path w="222884" h="135254">
                <a:moveTo>
                  <a:pt x="0" y="134708"/>
                </a:moveTo>
                <a:lnTo>
                  <a:pt x="0" y="0"/>
                </a:lnTo>
                <a:lnTo>
                  <a:pt x="222884" y="0"/>
                </a:lnTo>
                <a:lnTo>
                  <a:pt x="222884" y="134708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7765656" y="5989205"/>
            <a:ext cx="5080" cy="135255"/>
          </a:xfrm>
          <a:custGeom>
            <a:avLst/>
            <a:gdLst/>
            <a:ahLst/>
            <a:cxnLst/>
            <a:rect l="l" t="t" r="r" b="b"/>
            <a:pathLst>
              <a:path w="5079" h="135254">
                <a:moveTo>
                  <a:pt x="0" y="134708"/>
                </a:moveTo>
                <a:lnTo>
                  <a:pt x="0" y="0"/>
                </a:lnTo>
                <a:lnTo>
                  <a:pt x="4686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5982576" y="509765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6205461" y="509766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428346" y="509766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6651231" y="509766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6874116" y="509766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7097000" y="509766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7319886" y="509766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7542771" y="509766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7765656" y="5097665"/>
            <a:ext cx="5080" cy="222885"/>
          </a:xfrm>
          <a:custGeom>
            <a:avLst/>
            <a:gdLst/>
            <a:ahLst/>
            <a:cxnLst/>
            <a:rect l="l" t="t" r="r" b="b"/>
            <a:pathLst>
              <a:path w="5079" h="222885">
                <a:moveTo>
                  <a:pt x="4686" y="222872"/>
                </a:moveTo>
                <a:lnTo>
                  <a:pt x="0" y="222872"/>
                </a:lnTo>
                <a:lnTo>
                  <a:pt x="0" y="0"/>
                </a:lnTo>
                <a:lnTo>
                  <a:pt x="4686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5982576" y="4874767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6205461" y="4874767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6428346" y="4874767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6651231" y="4874767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6874116" y="4874767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7097000" y="4874767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7319886" y="4874767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7542771" y="4874767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7765656" y="4874767"/>
            <a:ext cx="5080" cy="222885"/>
          </a:xfrm>
          <a:custGeom>
            <a:avLst/>
            <a:gdLst/>
            <a:ahLst/>
            <a:cxnLst/>
            <a:rect l="l" t="t" r="r" b="b"/>
            <a:pathLst>
              <a:path w="5079" h="222885">
                <a:moveTo>
                  <a:pt x="4686" y="222885"/>
                </a:moveTo>
                <a:lnTo>
                  <a:pt x="0" y="222885"/>
                </a:lnTo>
                <a:lnTo>
                  <a:pt x="0" y="0"/>
                </a:lnTo>
                <a:lnTo>
                  <a:pt x="4686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5982576" y="465188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6205461" y="465188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6428346" y="465188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6651231" y="465188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6874116" y="465188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7097000" y="465188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7542771" y="465188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7765656" y="4651883"/>
            <a:ext cx="5080" cy="222885"/>
          </a:xfrm>
          <a:custGeom>
            <a:avLst/>
            <a:gdLst/>
            <a:ahLst/>
            <a:cxnLst/>
            <a:rect l="l" t="t" r="r" b="b"/>
            <a:pathLst>
              <a:path w="5079" h="222885">
                <a:moveTo>
                  <a:pt x="4686" y="222884"/>
                </a:moveTo>
                <a:lnTo>
                  <a:pt x="0" y="222884"/>
                </a:lnTo>
                <a:lnTo>
                  <a:pt x="0" y="0"/>
                </a:lnTo>
                <a:lnTo>
                  <a:pt x="4686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5982576" y="4428997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6205461" y="4428997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6651231" y="4428997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6874116" y="4428997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7097000" y="4428997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7319886" y="4428997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7542771" y="4428997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7765656" y="4428997"/>
            <a:ext cx="5080" cy="222885"/>
          </a:xfrm>
          <a:custGeom>
            <a:avLst/>
            <a:gdLst/>
            <a:ahLst/>
            <a:cxnLst/>
            <a:rect l="l" t="t" r="r" b="b"/>
            <a:pathLst>
              <a:path w="5079" h="222885">
                <a:moveTo>
                  <a:pt x="4686" y="222885"/>
                </a:moveTo>
                <a:lnTo>
                  <a:pt x="0" y="222885"/>
                </a:lnTo>
                <a:lnTo>
                  <a:pt x="0" y="0"/>
                </a:lnTo>
                <a:lnTo>
                  <a:pt x="4686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7542771" y="5543422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7319886" y="57663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7542771" y="331458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5982576" y="3565588"/>
            <a:ext cx="0" cy="2423795"/>
          </a:xfrm>
          <a:custGeom>
            <a:avLst/>
            <a:gdLst/>
            <a:ahLst/>
            <a:cxnLst/>
            <a:rect l="l" t="t" r="r" b="b"/>
            <a:pathLst>
              <a:path h="2423795">
                <a:moveTo>
                  <a:pt x="0" y="0"/>
                </a:moveTo>
                <a:lnTo>
                  <a:pt x="0" y="2423617"/>
                </a:lnTo>
              </a:path>
            </a:pathLst>
          </a:custGeom>
          <a:ln w="82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5982576" y="4874767"/>
            <a:ext cx="1337310" cy="0"/>
          </a:xfrm>
          <a:custGeom>
            <a:avLst/>
            <a:gdLst/>
            <a:ahLst/>
            <a:cxnLst/>
            <a:rect l="l" t="t" r="r" b="b"/>
            <a:pathLst>
              <a:path w="1337309">
                <a:moveTo>
                  <a:pt x="0" y="0"/>
                </a:moveTo>
                <a:lnTo>
                  <a:pt x="1337310" y="0"/>
                </a:lnTo>
              </a:path>
            </a:pathLst>
          </a:custGeom>
          <a:ln w="82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7306640" y="4859553"/>
            <a:ext cx="50165" cy="30480"/>
          </a:xfrm>
          <a:custGeom>
            <a:avLst/>
            <a:gdLst/>
            <a:ahLst/>
            <a:cxnLst/>
            <a:rect l="l" t="t" r="r" b="b"/>
            <a:pathLst>
              <a:path w="50165" h="30479">
                <a:moveTo>
                  <a:pt x="507" y="0"/>
                </a:moveTo>
                <a:lnTo>
                  <a:pt x="0" y="342"/>
                </a:lnTo>
                <a:lnTo>
                  <a:pt x="9042" y="15214"/>
                </a:lnTo>
                <a:lnTo>
                  <a:pt x="0" y="30162"/>
                </a:lnTo>
                <a:lnTo>
                  <a:pt x="507" y="30416"/>
                </a:lnTo>
                <a:lnTo>
                  <a:pt x="24764" y="20789"/>
                </a:lnTo>
                <a:lnTo>
                  <a:pt x="50101" y="15214"/>
                </a:lnTo>
                <a:lnTo>
                  <a:pt x="24764" y="9639"/>
                </a:lnTo>
                <a:lnTo>
                  <a:pt x="5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 txBox="1"/>
          <p:nvPr/>
        </p:nvSpPr>
        <p:spPr>
          <a:xfrm>
            <a:off x="5872111" y="4795634"/>
            <a:ext cx="768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393" name="object 393"/>
          <p:cNvSpPr txBox="1"/>
          <p:nvPr/>
        </p:nvSpPr>
        <p:spPr>
          <a:xfrm>
            <a:off x="5790882" y="5018816"/>
            <a:ext cx="15748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10" dirty="0">
                <a:latin typeface="Trebuchet MS"/>
                <a:cs typeface="Trebuchet MS"/>
              </a:rPr>
              <a:t>-20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394" name="object 394"/>
          <p:cNvSpPr txBox="1"/>
          <p:nvPr/>
        </p:nvSpPr>
        <p:spPr>
          <a:xfrm>
            <a:off x="5790882" y="5239027"/>
            <a:ext cx="15748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10" dirty="0">
                <a:latin typeface="Trebuchet MS"/>
                <a:cs typeface="Trebuchet MS"/>
              </a:rPr>
              <a:t>-40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395" name="object 395"/>
          <p:cNvSpPr txBox="1"/>
          <p:nvPr/>
        </p:nvSpPr>
        <p:spPr>
          <a:xfrm>
            <a:off x="5790882" y="5459237"/>
            <a:ext cx="15748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10" dirty="0">
                <a:latin typeface="Trebuchet MS"/>
                <a:cs typeface="Trebuchet MS"/>
              </a:rPr>
              <a:t>-60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396" name="object 396"/>
          <p:cNvSpPr txBox="1"/>
          <p:nvPr/>
        </p:nvSpPr>
        <p:spPr>
          <a:xfrm>
            <a:off x="5790882" y="5679447"/>
            <a:ext cx="15748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10" dirty="0">
                <a:latin typeface="Trebuchet MS"/>
                <a:cs typeface="Trebuchet MS"/>
              </a:rPr>
              <a:t>-80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397" name="object 397"/>
          <p:cNvSpPr txBox="1"/>
          <p:nvPr/>
        </p:nvSpPr>
        <p:spPr>
          <a:xfrm>
            <a:off x="5821293" y="4572650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398" name="object 398"/>
          <p:cNvSpPr txBox="1"/>
          <p:nvPr/>
        </p:nvSpPr>
        <p:spPr>
          <a:xfrm>
            <a:off x="5821293" y="4352439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399" name="object 399"/>
          <p:cNvSpPr txBox="1"/>
          <p:nvPr/>
        </p:nvSpPr>
        <p:spPr>
          <a:xfrm>
            <a:off x="5821293" y="4120342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60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00" name="object 400"/>
          <p:cNvSpPr txBox="1"/>
          <p:nvPr/>
        </p:nvSpPr>
        <p:spPr>
          <a:xfrm>
            <a:off x="5821293" y="3906174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80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01" name="object 401"/>
          <p:cNvSpPr txBox="1"/>
          <p:nvPr/>
        </p:nvSpPr>
        <p:spPr>
          <a:xfrm>
            <a:off x="5770476" y="3682992"/>
            <a:ext cx="1784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100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02" name="object 402"/>
          <p:cNvSpPr txBox="1"/>
          <p:nvPr/>
        </p:nvSpPr>
        <p:spPr>
          <a:xfrm>
            <a:off x="7098036" y="4878895"/>
            <a:ext cx="220979" cy="217804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750" spc="5" dirty="0">
                <a:latin typeface="Trebuchet MS"/>
                <a:cs typeface="Trebuchet MS"/>
              </a:rPr>
              <a:t>5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03" name="object 403"/>
          <p:cNvSpPr txBox="1"/>
          <p:nvPr/>
        </p:nvSpPr>
        <p:spPr>
          <a:xfrm>
            <a:off x="7319886" y="4651883"/>
            <a:ext cx="2228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 marL="75565">
              <a:lnSpc>
                <a:spcPts val="525"/>
              </a:lnSpc>
            </a:pPr>
            <a:r>
              <a:rPr sz="750" spc="-10" dirty="0">
                <a:latin typeface="Trebuchet MS"/>
                <a:cs typeface="Trebuchet MS"/>
              </a:rPr>
              <a:t>wik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04" name="object 404"/>
          <p:cNvSpPr txBox="1"/>
          <p:nvPr/>
        </p:nvSpPr>
        <p:spPr>
          <a:xfrm>
            <a:off x="7543806" y="4652917"/>
            <a:ext cx="219075" cy="22097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ts val="515"/>
              </a:lnSpc>
              <a:spcBef>
                <a:spcPts val="5"/>
              </a:spcBef>
            </a:pPr>
            <a:r>
              <a:rPr sz="750" spc="-35" dirty="0">
                <a:latin typeface="Trebuchet MS"/>
                <a:cs typeface="Trebuchet MS"/>
              </a:rPr>
              <a:t>i</a:t>
            </a:r>
            <a:r>
              <a:rPr sz="750" spc="-90" dirty="0">
                <a:latin typeface="Trebuchet MS"/>
                <a:cs typeface="Trebuchet MS"/>
              </a:rPr>
              <a:t> </a:t>
            </a:r>
            <a:r>
              <a:rPr sz="750" spc="-35" dirty="0">
                <a:latin typeface="Trebuchet MS"/>
                <a:cs typeface="Trebuchet MS"/>
              </a:rPr>
              <a:t>(w)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05" name="object 405"/>
          <p:cNvSpPr txBox="1"/>
          <p:nvPr/>
        </p:nvSpPr>
        <p:spPr>
          <a:xfrm>
            <a:off x="5636239" y="3701610"/>
            <a:ext cx="144780" cy="394970"/>
          </a:xfrm>
          <a:prstGeom prst="rect">
            <a:avLst/>
          </a:prstGeom>
        </p:spPr>
        <p:txBody>
          <a:bodyPr vert="vert270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-10" dirty="0">
                <a:latin typeface="Trebuchet MS"/>
                <a:cs typeface="Trebuchet MS"/>
              </a:rPr>
              <a:t>putea</a:t>
            </a:r>
            <a:r>
              <a:rPr sz="750" spc="-114" dirty="0">
                <a:latin typeface="Trebuchet MS"/>
                <a:cs typeface="Trebuchet MS"/>
              </a:rPr>
              <a:t> </a:t>
            </a:r>
            <a:r>
              <a:rPr sz="750" spc="-35" dirty="0">
                <a:latin typeface="Trebuchet MS"/>
                <a:cs typeface="Trebuchet MS"/>
              </a:rPr>
              <a:t>($)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06" name="object 406"/>
          <p:cNvSpPr txBox="1"/>
          <p:nvPr/>
        </p:nvSpPr>
        <p:spPr>
          <a:xfrm>
            <a:off x="5986703" y="5321579"/>
            <a:ext cx="217804" cy="22097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ts val="545"/>
              </a:lnSpc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07" name="object 407"/>
          <p:cNvSpPr txBox="1"/>
          <p:nvPr/>
        </p:nvSpPr>
        <p:spPr>
          <a:xfrm>
            <a:off x="6164336" y="4854879"/>
            <a:ext cx="748030" cy="302895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284"/>
              </a:spcBef>
              <a:tabLst>
                <a:tab pos="238125" algn="l"/>
                <a:tab pos="461009" algn="l"/>
                <a:tab pos="683895" algn="l"/>
              </a:tabLst>
            </a:pPr>
            <a:r>
              <a:rPr sz="750" spc="5" dirty="0">
                <a:latin typeface="Trebuchet MS"/>
                <a:cs typeface="Trebuchet MS"/>
              </a:rPr>
              <a:t>1	2	3	4</a:t>
            </a:r>
            <a:endParaRPr sz="7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08" name="object 408"/>
          <p:cNvSpPr txBox="1"/>
          <p:nvPr/>
        </p:nvSpPr>
        <p:spPr>
          <a:xfrm>
            <a:off x="6428346" y="4428991"/>
            <a:ext cx="2228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ts val="555"/>
              </a:lnSpc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09" name="object 409"/>
          <p:cNvSpPr txBox="1"/>
          <p:nvPr/>
        </p:nvSpPr>
        <p:spPr>
          <a:xfrm>
            <a:off x="6651231" y="3983228"/>
            <a:ext cx="2228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ts val="535"/>
              </a:lnSpc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10" name="object 410"/>
          <p:cNvSpPr txBox="1"/>
          <p:nvPr/>
        </p:nvSpPr>
        <p:spPr>
          <a:xfrm>
            <a:off x="6874116" y="3537458"/>
            <a:ext cx="222885" cy="222885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ts val="520"/>
              </a:lnSpc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11" name="object 411"/>
          <p:cNvSpPr/>
          <p:nvPr/>
        </p:nvSpPr>
        <p:spPr>
          <a:xfrm>
            <a:off x="5982576" y="3664953"/>
            <a:ext cx="941069" cy="1879600"/>
          </a:xfrm>
          <a:custGeom>
            <a:avLst/>
            <a:gdLst/>
            <a:ahLst/>
            <a:cxnLst/>
            <a:rect l="l" t="t" r="r" b="b"/>
            <a:pathLst>
              <a:path w="941070" h="1879600">
                <a:moveTo>
                  <a:pt x="0" y="1879384"/>
                </a:moveTo>
                <a:lnTo>
                  <a:pt x="941069" y="0"/>
                </a:lnTo>
              </a:path>
            </a:pathLst>
          </a:custGeom>
          <a:ln w="8254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 txBox="1"/>
          <p:nvPr/>
        </p:nvSpPr>
        <p:spPr>
          <a:xfrm>
            <a:off x="6651231" y="3760342"/>
            <a:ext cx="2482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R="12065">
              <a:lnSpc>
                <a:spcPct val="100000"/>
              </a:lnSpc>
              <a:spcBef>
                <a:spcPts val="10"/>
              </a:spcBef>
            </a:pPr>
            <a:endParaRPr sz="900">
              <a:latin typeface="Times New Roman"/>
              <a:cs typeface="Times New Roman"/>
            </a:endParaRPr>
          </a:p>
          <a:p>
            <a:pPr algn="r">
              <a:lnSpc>
                <a:spcPts val="705"/>
              </a:lnSpc>
            </a:pPr>
            <a:r>
              <a:rPr sz="750" spc="-5" dirty="0">
                <a:latin typeface="Trebuchet MS"/>
                <a:cs typeface="Trebuchet MS"/>
              </a:rPr>
              <a:t>P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13" name="object 413"/>
          <p:cNvSpPr txBox="1"/>
          <p:nvPr/>
        </p:nvSpPr>
        <p:spPr>
          <a:xfrm>
            <a:off x="6874116" y="3760342"/>
            <a:ext cx="222885" cy="222885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Times New Roman"/>
              <a:cs typeface="Times New Roman"/>
            </a:endParaRPr>
          </a:p>
          <a:p>
            <a:pPr marL="33020">
              <a:lnSpc>
                <a:spcPts val="705"/>
              </a:lnSpc>
            </a:pPr>
            <a:r>
              <a:rPr sz="750" spc="70" dirty="0">
                <a:latin typeface="Trebuchet MS"/>
                <a:cs typeface="Trebuchet MS"/>
              </a:rPr>
              <a:t>=</a:t>
            </a:r>
            <a:r>
              <a:rPr sz="750" spc="-135" dirty="0">
                <a:latin typeface="Trebuchet MS"/>
                <a:cs typeface="Trebuchet MS"/>
              </a:rPr>
              <a:t> </a:t>
            </a:r>
            <a:r>
              <a:rPr sz="750" spc="5" dirty="0">
                <a:latin typeface="Trebuchet MS"/>
                <a:cs typeface="Trebuchet MS"/>
              </a:rPr>
              <a:t>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14" name="object 414"/>
          <p:cNvSpPr txBox="1"/>
          <p:nvPr/>
        </p:nvSpPr>
        <p:spPr>
          <a:xfrm>
            <a:off x="7097000" y="3760342"/>
            <a:ext cx="2482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R="12065">
              <a:lnSpc>
                <a:spcPct val="100000"/>
              </a:lnSpc>
              <a:spcBef>
                <a:spcPts val="10"/>
              </a:spcBef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ts val="705"/>
              </a:lnSpc>
            </a:pPr>
            <a:r>
              <a:rPr sz="750" spc="15" dirty="0">
                <a:latin typeface="Trebuchet MS"/>
                <a:cs typeface="Trebuchet MS"/>
              </a:rPr>
              <a:t>w</a:t>
            </a:r>
            <a:r>
              <a:rPr sz="750" spc="-175" dirty="0">
                <a:latin typeface="Trebuchet MS"/>
                <a:cs typeface="Trebuchet MS"/>
              </a:rPr>
              <a:t> </a:t>
            </a:r>
            <a:r>
              <a:rPr sz="750" spc="-40" dirty="0">
                <a:latin typeface="Trebuchet MS"/>
                <a:cs typeface="Trebuchet MS"/>
              </a:rPr>
              <a:t>- </a:t>
            </a:r>
            <a:r>
              <a:rPr sz="750" spc="5" dirty="0">
                <a:latin typeface="Trebuchet MS"/>
                <a:cs typeface="Trebuchet MS"/>
              </a:rPr>
              <a:t>60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15" name="object 415"/>
          <p:cNvSpPr/>
          <p:nvPr/>
        </p:nvSpPr>
        <p:spPr>
          <a:xfrm>
            <a:off x="7998752" y="3481146"/>
            <a:ext cx="1946275" cy="2378710"/>
          </a:xfrm>
          <a:custGeom>
            <a:avLst/>
            <a:gdLst/>
            <a:ahLst/>
            <a:cxnLst/>
            <a:rect l="l" t="t" r="r" b="b"/>
            <a:pathLst>
              <a:path w="1946275" h="2378710">
                <a:moveTo>
                  <a:pt x="0" y="2378303"/>
                </a:moveTo>
                <a:lnTo>
                  <a:pt x="1946249" y="2378303"/>
                </a:lnTo>
                <a:lnTo>
                  <a:pt x="1946249" y="0"/>
                </a:lnTo>
                <a:lnTo>
                  <a:pt x="0" y="0"/>
                </a:lnTo>
                <a:lnTo>
                  <a:pt x="0" y="23783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8226272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8449157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8672042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8894927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9117812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9340697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8226272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8449157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8672042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9117812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9340697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8226272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8449157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8672042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8894927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9117812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9340697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8226272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8449157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8672042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8894927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9117812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9340697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8226272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8449157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8672042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9117812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9340697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8226272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8449157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8672042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8894927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9117812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9340697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9563582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9786467" y="3487508"/>
            <a:ext cx="158750" cy="222885"/>
          </a:xfrm>
          <a:custGeom>
            <a:avLst/>
            <a:gdLst/>
            <a:ahLst/>
            <a:cxnLst/>
            <a:rect l="l" t="t" r="r" b="b"/>
            <a:pathLst>
              <a:path w="158750" h="222885">
                <a:moveTo>
                  <a:pt x="158534" y="222885"/>
                </a:moveTo>
                <a:lnTo>
                  <a:pt x="0" y="222885"/>
                </a:lnTo>
                <a:lnTo>
                  <a:pt x="0" y="0"/>
                </a:lnTo>
                <a:lnTo>
                  <a:pt x="158534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9563582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9786467" y="3710394"/>
            <a:ext cx="158750" cy="222885"/>
          </a:xfrm>
          <a:custGeom>
            <a:avLst/>
            <a:gdLst/>
            <a:ahLst/>
            <a:cxnLst/>
            <a:rect l="l" t="t" r="r" b="b"/>
            <a:pathLst>
              <a:path w="158750" h="222885">
                <a:moveTo>
                  <a:pt x="158534" y="222885"/>
                </a:moveTo>
                <a:lnTo>
                  <a:pt x="0" y="222885"/>
                </a:lnTo>
                <a:lnTo>
                  <a:pt x="0" y="0"/>
                </a:lnTo>
                <a:lnTo>
                  <a:pt x="158534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9563582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9786467" y="3933278"/>
            <a:ext cx="158750" cy="222885"/>
          </a:xfrm>
          <a:custGeom>
            <a:avLst/>
            <a:gdLst/>
            <a:ahLst/>
            <a:cxnLst/>
            <a:rect l="l" t="t" r="r" b="b"/>
            <a:pathLst>
              <a:path w="158750" h="222885">
                <a:moveTo>
                  <a:pt x="158534" y="222885"/>
                </a:moveTo>
                <a:lnTo>
                  <a:pt x="0" y="222885"/>
                </a:lnTo>
                <a:lnTo>
                  <a:pt x="0" y="0"/>
                </a:lnTo>
                <a:lnTo>
                  <a:pt x="158534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9563582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9786467" y="4156163"/>
            <a:ext cx="158750" cy="222885"/>
          </a:xfrm>
          <a:custGeom>
            <a:avLst/>
            <a:gdLst/>
            <a:ahLst/>
            <a:cxnLst/>
            <a:rect l="l" t="t" r="r" b="b"/>
            <a:pathLst>
              <a:path w="158750" h="222885">
                <a:moveTo>
                  <a:pt x="158534" y="222885"/>
                </a:moveTo>
                <a:lnTo>
                  <a:pt x="0" y="222885"/>
                </a:lnTo>
                <a:lnTo>
                  <a:pt x="0" y="0"/>
                </a:lnTo>
                <a:lnTo>
                  <a:pt x="158534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9563582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9786467" y="4379048"/>
            <a:ext cx="158750" cy="222885"/>
          </a:xfrm>
          <a:custGeom>
            <a:avLst/>
            <a:gdLst/>
            <a:ahLst/>
            <a:cxnLst/>
            <a:rect l="l" t="t" r="r" b="b"/>
            <a:pathLst>
              <a:path w="158750" h="222885">
                <a:moveTo>
                  <a:pt x="158534" y="222885"/>
                </a:moveTo>
                <a:lnTo>
                  <a:pt x="0" y="222885"/>
                </a:lnTo>
                <a:lnTo>
                  <a:pt x="0" y="0"/>
                </a:lnTo>
                <a:lnTo>
                  <a:pt x="158534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9563582" y="46019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9786467" y="4601933"/>
            <a:ext cx="158750" cy="222885"/>
          </a:xfrm>
          <a:custGeom>
            <a:avLst/>
            <a:gdLst/>
            <a:ahLst/>
            <a:cxnLst/>
            <a:rect l="l" t="t" r="r" b="b"/>
            <a:pathLst>
              <a:path w="158750" h="222885">
                <a:moveTo>
                  <a:pt x="158534" y="222884"/>
                </a:moveTo>
                <a:lnTo>
                  <a:pt x="0" y="222884"/>
                </a:lnTo>
                <a:lnTo>
                  <a:pt x="0" y="0"/>
                </a:lnTo>
                <a:lnTo>
                  <a:pt x="158534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8226272" y="5716371"/>
            <a:ext cx="222885" cy="143510"/>
          </a:xfrm>
          <a:custGeom>
            <a:avLst/>
            <a:gdLst/>
            <a:ahLst/>
            <a:cxnLst/>
            <a:rect l="l" t="t" r="r" b="b"/>
            <a:pathLst>
              <a:path w="222884" h="143510">
                <a:moveTo>
                  <a:pt x="0" y="143078"/>
                </a:moveTo>
                <a:lnTo>
                  <a:pt x="0" y="0"/>
                </a:lnTo>
                <a:lnTo>
                  <a:pt x="222884" y="0"/>
                </a:lnTo>
                <a:lnTo>
                  <a:pt x="222884" y="143078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8449157" y="5716371"/>
            <a:ext cx="222885" cy="143510"/>
          </a:xfrm>
          <a:custGeom>
            <a:avLst/>
            <a:gdLst/>
            <a:ahLst/>
            <a:cxnLst/>
            <a:rect l="l" t="t" r="r" b="b"/>
            <a:pathLst>
              <a:path w="222884" h="143510">
                <a:moveTo>
                  <a:pt x="0" y="143078"/>
                </a:moveTo>
                <a:lnTo>
                  <a:pt x="0" y="0"/>
                </a:lnTo>
                <a:lnTo>
                  <a:pt x="222884" y="0"/>
                </a:lnTo>
                <a:lnTo>
                  <a:pt x="222884" y="143078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8672042" y="5716371"/>
            <a:ext cx="222885" cy="143510"/>
          </a:xfrm>
          <a:custGeom>
            <a:avLst/>
            <a:gdLst/>
            <a:ahLst/>
            <a:cxnLst/>
            <a:rect l="l" t="t" r="r" b="b"/>
            <a:pathLst>
              <a:path w="222884" h="143510">
                <a:moveTo>
                  <a:pt x="0" y="143078"/>
                </a:moveTo>
                <a:lnTo>
                  <a:pt x="0" y="0"/>
                </a:lnTo>
                <a:lnTo>
                  <a:pt x="222884" y="0"/>
                </a:lnTo>
                <a:lnTo>
                  <a:pt x="222884" y="143078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8894927" y="5716371"/>
            <a:ext cx="222885" cy="143510"/>
          </a:xfrm>
          <a:custGeom>
            <a:avLst/>
            <a:gdLst/>
            <a:ahLst/>
            <a:cxnLst/>
            <a:rect l="l" t="t" r="r" b="b"/>
            <a:pathLst>
              <a:path w="222884" h="143510">
                <a:moveTo>
                  <a:pt x="0" y="143078"/>
                </a:moveTo>
                <a:lnTo>
                  <a:pt x="0" y="0"/>
                </a:lnTo>
                <a:lnTo>
                  <a:pt x="222884" y="0"/>
                </a:lnTo>
                <a:lnTo>
                  <a:pt x="222884" y="143078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9117812" y="5716371"/>
            <a:ext cx="222885" cy="143510"/>
          </a:xfrm>
          <a:custGeom>
            <a:avLst/>
            <a:gdLst/>
            <a:ahLst/>
            <a:cxnLst/>
            <a:rect l="l" t="t" r="r" b="b"/>
            <a:pathLst>
              <a:path w="222884" h="143510">
                <a:moveTo>
                  <a:pt x="0" y="143078"/>
                </a:moveTo>
                <a:lnTo>
                  <a:pt x="0" y="0"/>
                </a:lnTo>
                <a:lnTo>
                  <a:pt x="222884" y="0"/>
                </a:lnTo>
                <a:lnTo>
                  <a:pt x="222884" y="143078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9340697" y="5716371"/>
            <a:ext cx="222885" cy="143510"/>
          </a:xfrm>
          <a:custGeom>
            <a:avLst/>
            <a:gdLst/>
            <a:ahLst/>
            <a:cxnLst/>
            <a:rect l="l" t="t" r="r" b="b"/>
            <a:pathLst>
              <a:path w="222884" h="143510">
                <a:moveTo>
                  <a:pt x="0" y="143078"/>
                </a:moveTo>
                <a:lnTo>
                  <a:pt x="0" y="0"/>
                </a:lnTo>
                <a:lnTo>
                  <a:pt x="222884" y="0"/>
                </a:lnTo>
                <a:lnTo>
                  <a:pt x="222884" y="143078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8226272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8449157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8672042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8894927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9117812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9340697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8226272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8449157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8672042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8894927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9117812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9340697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8226272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8449157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8672042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8894927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9117812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9340697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8226272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8449157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8672042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8894927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9117812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9563582" y="5716371"/>
            <a:ext cx="222885" cy="143510"/>
          </a:xfrm>
          <a:custGeom>
            <a:avLst/>
            <a:gdLst/>
            <a:ahLst/>
            <a:cxnLst/>
            <a:rect l="l" t="t" r="r" b="b"/>
            <a:pathLst>
              <a:path w="222884" h="143510">
                <a:moveTo>
                  <a:pt x="0" y="143078"/>
                </a:moveTo>
                <a:lnTo>
                  <a:pt x="0" y="0"/>
                </a:lnTo>
                <a:lnTo>
                  <a:pt x="222884" y="0"/>
                </a:lnTo>
                <a:lnTo>
                  <a:pt x="222884" y="143078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9786467" y="5716371"/>
            <a:ext cx="158750" cy="143510"/>
          </a:xfrm>
          <a:custGeom>
            <a:avLst/>
            <a:gdLst/>
            <a:ahLst/>
            <a:cxnLst/>
            <a:rect l="l" t="t" r="r" b="b"/>
            <a:pathLst>
              <a:path w="158750" h="143510">
                <a:moveTo>
                  <a:pt x="0" y="143078"/>
                </a:moveTo>
                <a:lnTo>
                  <a:pt x="0" y="0"/>
                </a:lnTo>
                <a:lnTo>
                  <a:pt x="158534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9563582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9786467" y="5493486"/>
            <a:ext cx="158750" cy="222885"/>
          </a:xfrm>
          <a:custGeom>
            <a:avLst/>
            <a:gdLst/>
            <a:ahLst/>
            <a:cxnLst/>
            <a:rect l="l" t="t" r="r" b="b"/>
            <a:pathLst>
              <a:path w="158750" h="222885">
                <a:moveTo>
                  <a:pt x="158534" y="222872"/>
                </a:moveTo>
                <a:lnTo>
                  <a:pt x="0" y="222872"/>
                </a:lnTo>
                <a:lnTo>
                  <a:pt x="0" y="0"/>
                </a:lnTo>
                <a:lnTo>
                  <a:pt x="158534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9563582" y="527060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9786467" y="5270588"/>
            <a:ext cx="158750" cy="222885"/>
          </a:xfrm>
          <a:custGeom>
            <a:avLst/>
            <a:gdLst/>
            <a:ahLst/>
            <a:cxnLst/>
            <a:rect l="l" t="t" r="r" b="b"/>
            <a:pathLst>
              <a:path w="158750" h="222885">
                <a:moveTo>
                  <a:pt x="158534" y="222885"/>
                </a:moveTo>
                <a:lnTo>
                  <a:pt x="0" y="222885"/>
                </a:lnTo>
                <a:lnTo>
                  <a:pt x="0" y="0"/>
                </a:lnTo>
                <a:lnTo>
                  <a:pt x="158534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9786467" y="5047703"/>
            <a:ext cx="158750" cy="222885"/>
          </a:xfrm>
          <a:custGeom>
            <a:avLst/>
            <a:gdLst/>
            <a:ahLst/>
            <a:cxnLst/>
            <a:rect l="l" t="t" r="r" b="b"/>
            <a:pathLst>
              <a:path w="158750" h="222885">
                <a:moveTo>
                  <a:pt x="158534" y="222885"/>
                </a:moveTo>
                <a:lnTo>
                  <a:pt x="0" y="222885"/>
                </a:lnTo>
                <a:lnTo>
                  <a:pt x="0" y="0"/>
                </a:lnTo>
                <a:lnTo>
                  <a:pt x="158534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9786467" y="4824819"/>
            <a:ext cx="158750" cy="222885"/>
          </a:xfrm>
          <a:custGeom>
            <a:avLst/>
            <a:gdLst/>
            <a:ahLst/>
            <a:cxnLst/>
            <a:rect l="l" t="t" r="r" b="b"/>
            <a:pathLst>
              <a:path w="158750" h="222885">
                <a:moveTo>
                  <a:pt x="158534" y="222885"/>
                </a:moveTo>
                <a:lnTo>
                  <a:pt x="0" y="222885"/>
                </a:lnTo>
                <a:lnTo>
                  <a:pt x="0" y="0"/>
                </a:lnTo>
                <a:lnTo>
                  <a:pt x="158534" y="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8894927" y="37104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8667686" y="3791661"/>
            <a:ext cx="0" cy="1706245"/>
          </a:xfrm>
          <a:custGeom>
            <a:avLst/>
            <a:gdLst/>
            <a:ahLst/>
            <a:cxnLst/>
            <a:rect l="l" t="t" r="r" b="b"/>
            <a:pathLst>
              <a:path h="1706245">
                <a:moveTo>
                  <a:pt x="0" y="1705940"/>
                </a:moveTo>
                <a:lnTo>
                  <a:pt x="0" y="0"/>
                </a:lnTo>
              </a:path>
            </a:pathLst>
          </a:custGeom>
          <a:ln w="82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8652471" y="3754818"/>
            <a:ext cx="30480" cy="50165"/>
          </a:xfrm>
          <a:custGeom>
            <a:avLst/>
            <a:gdLst/>
            <a:ahLst/>
            <a:cxnLst/>
            <a:rect l="l" t="t" r="r" b="b"/>
            <a:pathLst>
              <a:path w="30479" h="50164">
                <a:moveTo>
                  <a:pt x="15214" y="0"/>
                </a:moveTo>
                <a:lnTo>
                  <a:pt x="9639" y="25349"/>
                </a:lnTo>
                <a:lnTo>
                  <a:pt x="0" y="49593"/>
                </a:lnTo>
                <a:lnTo>
                  <a:pt x="342" y="50101"/>
                </a:lnTo>
                <a:lnTo>
                  <a:pt x="15214" y="41059"/>
                </a:lnTo>
                <a:lnTo>
                  <a:pt x="27027" y="41059"/>
                </a:lnTo>
                <a:lnTo>
                  <a:pt x="20789" y="25349"/>
                </a:lnTo>
                <a:lnTo>
                  <a:pt x="15214" y="0"/>
                </a:lnTo>
                <a:close/>
              </a:path>
              <a:path w="30479" h="50164">
                <a:moveTo>
                  <a:pt x="27027" y="41059"/>
                </a:moveTo>
                <a:lnTo>
                  <a:pt x="15214" y="41059"/>
                </a:lnTo>
                <a:lnTo>
                  <a:pt x="30162" y="50101"/>
                </a:lnTo>
                <a:lnTo>
                  <a:pt x="30416" y="49593"/>
                </a:lnTo>
                <a:lnTo>
                  <a:pt x="27027" y="410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8667686" y="5497601"/>
            <a:ext cx="1277620" cy="0"/>
          </a:xfrm>
          <a:custGeom>
            <a:avLst/>
            <a:gdLst/>
            <a:ahLst/>
            <a:cxnLst/>
            <a:rect l="l" t="t" r="r" b="b"/>
            <a:pathLst>
              <a:path w="1277620">
                <a:moveTo>
                  <a:pt x="0" y="0"/>
                </a:moveTo>
                <a:lnTo>
                  <a:pt x="1277315" y="0"/>
                </a:lnTo>
              </a:path>
            </a:pathLst>
          </a:custGeom>
          <a:ln w="82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 txBox="1"/>
          <p:nvPr/>
        </p:nvSpPr>
        <p:spPr>
          <a:xfrm>
            <a:off x="8565248" y="5414594"/>
            <a:ext cx="768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04" name="object 504"/>
          <p:cNvSpPr txBox="1"/>
          <p:nvPr/>
        </p:nvSpPr>
        <p:spPr>
          <a:xfrm>
            <a:off x="8514430" y="5198544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05" name="object 505"/>
          <p:cNvSpPr txBox="1"/>
          <p:nvPr/>
        </p:nvSpPr>
        <p:spPr>
          <a:xfrm>
            <a:off x="8514430" y="4970508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06" name="object 506"/>
          <p:cNvSpPr txBox="1"/>
          <p:nvPr/>
        </p:nvSpPr>
        <p:spPr>
          <a:xfrm>
            <a:off x="8514430" y="4750496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60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07" name="object 507"/>
          <p:cNvSpPr txBox="1"/>
          <p:nvPr/>
        </p:nvSpPr>
        <p:spPr>
          <a:xfrm>
            <a:off x="8514430" y="4522460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80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08" name="object 508"/>
          <p:cNvSpPr txBox="1"/>
          <p:nvPr/>
        </p:nvSpPr>
        <p:spPr>
          <a:xfrm>
            <a:off x="8463612" y="4306410"/>
            <a:ext cx="1784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100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09" name="object 509"/>
          <p:cNvSpPr txBox="1"/>
          <p:nvPr/>
        </p:nvSpPr>
        <p:spPr>
          <a:xfrm>
            <a:off x="8463612" y="4082336"/>
            <a:ext cx="1784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120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10" name="object 510"/>
          <p:cNvSpPr txBox="1"/>
          <p:nvPr/>
        </p:nvSpPr>
        <p:spPr>
          <a:xfrm>
            <a:off x="8450192" y="3711428"/>
            <a:ext cx="213360" cy="22097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26034">
              <a:lnSpc>
                <a:spcPts val="515"/>
              </a:lnSpc>
            </a:pPr>
            <a:r>
              <a:rPr sz="750" spc="5" dirty="0">
                <a:latin typeface="Trebuchet MS"/>
                <a:cs typeface="Trebuchet MS"/>
              </a:rPr>
              <a:t>140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11" name="object 511"/>
          <p:cNvSpPr txBox="1"/>
          <p:nvPr/>
        </p:nvSpPr>
        <p:spPr>
          <a:xfrm>
            <a:off x="8305220" y="3851254"/>
            <a:ext cx="144780" cy="394970"/>
          </a:xfrm>
          <a:prstGeom prst="rect">
            <a:avLst/>
          </a:prstGeom>
        </p:spPr>
        <p:txBody>
          <a:bodyPr vert="vert270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-10" dirty="0">
                <a:latin typeface="Trebuchet MS"/>
                <a:cs typeface="Trebuchet MS"/>
              </a:rPr>
              <a:t>putea</a:t>
            </a:r>
            <a:r>
              <a:rPr sz="750" spc="-114" dirty="0">
                <a:latin typeface="Trebuchet MS"/>
                <a:cs typeface="Trebuchet MS"/>
              </a:rPr>
              <a:t> </a:t>
            </a:r>
            <a:r>
              <a:rPr sz="750" spc="-35" dirty="0">
                <a:latin typeface="Trebuchet MS"/>
                <a:cs typeface="Trebuchet MS"/>
              </a:rPr>
              <a:t>($)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12" name="object 512"/>
          <p:cNvSpPr txBox="1"/>
          <p:nvPr/>
        </p:nvSpPr>
        <p:spPr>
          <a:xfrm>
            <a:off x="8629538" y="5497309"/>
            <a:ext cx="1324610" cy="25590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890"/>
              </a:lnSpc>
              <a:spcBef>
                <a:spcPts val="130"/>
              </a:spcBef>
              <a:tabLst>
                <a:tab pos="234950" algn="l"/>
                <a:tab pos="457834" algn="l"/>
                <a:tab pos="680720" algn="l"/>
                <a:tab pos="903605" algn="l"/>
                <a:tab pos="1126490" algn="l"/>
              </a:tabLst>
            </a:pPr>
            <a:r>
              <a:rPr sz="750" spc="5" dirty="0">
                <a:latin typeface="Trebuchet MS"/>
                <a:cs typeface="Trebuchet MS"/>
              </a:rPr>
              <a:t>0	1	2	3	4	5</a:t>
            </a:r>
            <a:endParaRPr sz="750">
              <a:latin typeface="Trebuchet MS"/>
              <a:cs typeface="Trebuchet MS"/>
            </a:endParaRPr>
          </a:p>
          <a:p>
            <a:pPr marR="5080" algn="r">
              <a:lnSpc>
                <a:spcPts val="890"/>
              </a:lnSpc>
            </a:pPr>
            <a:r>
              <a:rPr sz="750" spc="-15" dirty="0">
                <a:latin typeface="Trebuchet MS"/>
                <a:cs typeface="Trebuchet MS"/>
              </a:rPr>
              <a:t>wiki</a:t>
            </a:r>
            <a:r>
              <a:rPr sz="750" spc="-145" dirty="0">
                <a:latin typeface="Trebuchet MS"/>
                <a:cs typeface="Trebuchet MS"/>
              </a:rPr>
              <a:t> </a:t>
            </a:r>
            <a:r>
              <a:rPr sz="750" spc="-35" dirty="0">
                <a:latin typeface="Trebuchet MS"/>
                <a:cs typeface="Trebuchet MS"/>
              </a:rPr>
              <a:t>(w)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13" name="object 513"/>
          <p:cNvSpPr txBox="1"/>
          <p:nvPr/>
        </p:nvSpPr>
        <p:spPr>
          <a:xfrm>
            <a:off x="8673077" y="4157198"/>
            <a:ext cx="220979" cy="22097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ts val="555"/>
              </a:lnSpc>
            </a:pPr>
            <a:r>
              <a:rPr sz="750" b="1" spc="2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750">
              <a:latin typeface="Arial"/>
              <a:cs typeface="Arial"/>
            </a:endParaRPr>
          </a:p>
        </p:txBody>
      </p:sp>
      <p:sp>
        <p:nvSpPr>
          <p:cNvPr id="514" name="object 514"/>
          <p:cNvSpPr txBox="1"/>
          <p:nvPr/>
        </p:nvSpPr>
        <p:spPr>
          <a:xfrm>
            <a:off x="8894927" y="4379048"/>
            <a:ext cx="2228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ts val="540"/>
              </a:lnSpc>
            </a:pPr>
            <a:r>
              <a:rPr sz="750" b="1" spc="2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750">
              <a:latin typeface="Arial"/>
              <a:cs typeface="Arial"/>
            </a:endParaRPr>
          </a:p>
        </p:txBody>
      </p:sp>
      <p:sp>
        <p:nvSpPr>
          <p:cNvPr id="515" name="object 515"/>
          <p:cNvSpPr txBox="1"/>
          <p:nvPr/>
        </p:nvSpPr>
        <p:spPr>
          <a:xfrm>
            <a:off x="9075600" y="4739078"/>
            <a:ext cx="8445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750">
              <a:latin typeface="Arial"/>
              <a:cs typeface="Arial"/>
            </a:endParaRPr>
          </a:p>
        </p:txBody>
      </p:sp>
      <p:sp>
        <p:nvSpPr>
          <p:cNvPr id="516" name="object 516"/>
          <p:cNvSpPr txBox="1"/>
          <p:nvPr/>
        </p:nvSpPr>
        <p:spPr>
          <a:xfrm>
            <a:off x="9563582" y="5047703"/>
            <a:ext cx="2228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ts val="565"/>
              </a:lnSpc>
            </a:pPr>
            <a:r>
              <a:rPr sz="750" b="1" spc="2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750">
              <a:latin typeface="Arial"/>
              <a:cs typeface="Arial"/>
            </a:endParaRPr>
          </a:p>
        </p:txBody>
      </p:sp>
      <p:sp>
        <p:nvSpPr>
          <p:cNvPr id="517" name="object 517"/>
          <p:cNvSpPr txBox="1"/>
          <p:nvPr/>
        </p:nvSpPr>
        <p:spPr>
          <a:xfrm>
            <a:off x="9744255" y="5414469"/>
            <a:ext cx="8445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750">
              <a:latin typeface="Arial"/>
              <a:cs typeface="Arial"/>
            </a:endParaRPr>
          </a:p>
        </p:txBody>
      </p:sp>
      <p:sp>
        <p:nvSpPr>
          <p:cNvPr id="518" name="object 518"/>
          <p:cNvSpPr txBox="1"/>
          <p:nvPr/>
        </p:nvSpPr>
        <p:spPr>
          <a:xfrm>
            <a:off x="9340697" y="4824819"/>
            <a:ext cx="2355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10"/>
              </a:spcBef>
            </a:pPr>
            <a:r>
              <a:rPr sz="750" spc="-5" dirty="0">
                <a:latin typeface="Trebuchet MS"/>
                <a:cs typeface="Trebuchet MS"/>
              </a:rPr>
              <a:t>P</a:t>
            </a:r>
            <a:r>
              <a:rPr sz="750" spc="-105" dirty="0">
                <a:latin typeface="Trebuchet MS"/>
                <a:cs typeface="Trebuchet MS"/>
              </a:rPr>
              <a:t> </a:t>
            </a:r>
            <a:r>
              <a:rPr sz="750" spc="70" dirty="0">
                <a:latin typeface="Trebuchet MS"/>
                <a:cs typeface="Trebuchet MS"/>
              </a:rPr>
              <a:t>=</a:t>
            </a:r>
            <a:r>
              <a:rPr sz="750" spc="-100" dirty="0">
                <a:latin typeface="Trebuchet MS"/>
                <a:cs typeface="Trebuchet MS"/>
              </a:rPr>
              <a:t> </a:t>
            </a:r>
            <a:r>
              <a:rPr sz="675" b="1" baseline="30864" dirty="0">
                <a:latin typeface="Arial"/>
                <a:cs typeface="Arial"/>
              </a:rPr>
              <a:t>-</a:t>
            </a:r>
            <a:r>
              <a:rPr sz="750" dirty="0">
                <a:latin typeface="Trebuchet MS"/>
                <a:cs typeface="Trebuchet MS"/>
              </a:rPr>
              <a:t>2</a:t>
            </a:r>
            <a:endParaRPr sz="750">
              <a:latin typeface="Trebuchet MS"/>
              <a:cs typeface="Trebuchet MS"/>
            </a:endParaRPr>
          </a:p>
          <a:p>
            <a:pPr marR="3175">
              <a:lnSpc>
                <a:spcPts val="540"/>
              </a:lnSpc>
              <a:spcBef>
                <a:spcPts val="5"/>
              </a:spcBef>
            </a:pPr>
            <a:r>
              <a:rPr sz="750" b="1" spc="2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750">
              <a:latin typeface="Arial"/>
              <a:cs typeface="Arial"/>
            </a:endParaRPr>
          </a:p>
        </p:txBody>
      </p:sp>
      <p:sp>
        <p:nvSpPr>
          <p:cNvPr id="519" name="object 519"/>
          <p:cNvSpPr txBox="1"/>
          <p:nvPr/>
        </p:nvSpPr>
        <p:spPr>
          <a:xfrm>
            <a:off x="9563582" y="4824819"/>
            <a:ext cx="2228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10"/>
              </a:spcBef>
            </a:pPr>
            <a:r>
              <a:rPr sz="750" spc="10" dirty="0">
                <a:latin typeface="Trebuchet MS"/>
                <a:cs typeface="Trebuchet MS"/>
              </a:rPr>
              <a:t>0w</a:t>
            </a:r>
            <a:r>
              <a:rPr sz="750" spc="-114" dirty="0">
                <a:latin typeface="Trebuchet MS"/>
                <a:cs typeface="Trebuchet MS"/>
              </a:rPr>
              <a:t> </a:t>
            </a:r>
            <a:r>
              <a:rPr sz="750" spc="70" dirty="0">
                <a:latin typeface="Trebuchet MS"/>
                <a:cs typeface="Trebuchet MS"/>
              </a:rPr>
              <a:t>+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20" name="object 520"/>
          <p:cNvSpPr txBox="1"/>
          <p:nvPr/>
        </p:nvSpPr>
        <p:spPr>
          <a:xfrm>
            <a:off x="9787502" y="4825853"/>
            <a:ext cx="158115" cy="22097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8100" rIns="0" bIns="0" rtlCol="0">
            <a:spAutoFit/>
          </a:bodyPr>
          <a:lstStyle/>
          <a:p>
            <a:pPr marL="635">
              <a:lnSpc>
                <a:spcPct val="100000"/>
              </a:lnSpc>
              <a:spcBef>
                <a:spcPts val="300"/>
              </a:spcBef>
            </a:pPr>
            <a:r>
              <a:rPr sz="750" spc="5" dirty="0">
                <a:latin typeface="Trebuchet MS"/>
                <a:cs typeface="Trebuchet MS"/>
              </a:rPr>
              <a:t>100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21" name="object 521"/>
          <p:cNvSpPr/>
          <p:nvPr/>
        </p:nvSpPr>
        <p:spPr>
          <a:xfrm>
            <a:off x="8672042" y="4379048"/>
            <a:ext cx="1114425" cy="1114425"/>
          </a:xfrm>
          <a:custGeom>
            <a:avLst/>
            <a:gdLst/>
            <a:ahLst/>
            <a:cxnLst/>
            <a:rect l="l" t="t" r="r" b="b"/>
            <a:pathLst>
              <a:path w="1114425" h="1114425">
                <a:moveTo>
                  <a:pt x="0" y="0"/>
                </a:moveTo>
                <a:lnTo>
                  <a:pt x="1114425" y="1114425"/>
                </a:lnTo>
              </a:path>
            </a:pathLst>
          </a:custGeom>
          <a:ln w="8255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4786" y="742606"/>
            <a:ext cx="699325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5" dirty="0"/>
              <a:t>Te </a:t>
            </a:r>
            <a:r>
              <a:rPr sz="2800" spc="-5" dirty="0"/>
              <a:t>Hononga </a:t>
            </a:r>
            <a:r>
              <a:rPr sz="2800" dirty="0"/>
              <a:t>o te Whārite </a:t>
            </a:r>
            <a:r>
              <a:rPr sz="2800" spc="-5" dirty="0"/>
              <a:t>me </a:t>
            </a:r>
            <a:r>
              <a:rPr sz="2800" dirty="0"/>
              <a:t>te</a:t>
            </a:r>
            <a:r>
              <a:rPr sz="2800" spc="10" dirty="0"/>
              <a:t> </a:t>
            </a:r>
            <a:r>
              <a:rPr sz="2800" spc="-5" dirty="0"/>
              <a:t>Kauwhata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851300" y="1429588"/>
            <a:ext cx="8633460" cy="1066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23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Ko te tau tāpiri o te </a:t>
            </a:r>
            <a:r>
              <a:rPr sz="2400" spc="-5" dirty="0">
                <a:latin typeface="Arial"/>
                <a:cs typeface="Arial"/>
              </a:rPr>
              <a:t>whārite </a:t>
            </a:r>
            <a:r>
              <a:rPr sz="2400" dirty="0">
                <a:latin typeface="Arial"/>
                <a:cs typeface="Arial"/>
              </a:rPr>
              <a:t>e tohu </a:t>
            </a:r>
            <a:r>
              <a:rPr sz="2400" spc="-5" dirty="0">
                <a:latin typeface="Arial"/>
                <a:cs typeface="Arial"/>
              </a:rPr>
              <a:t>ana </a:t>
            </a:r>
            <a:r>
              <a:rPr sz="2400" dirty="0">
                <a:latin typeface="Arial"/>
                <a:cs typeface="Arial"/>
              </a:rPr>
              <a:t>i te </a:t>
            </a:r>
            <a:r>
              <a:rPr sz="2400" spc="-5" dirty="0">
                <a:latin typeface="Arial"/>
                <a:cs typeface="Arial"/>
              </a:rPr>
              <a:t>wāhi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haukoti ana </a:t>
            </a:r>
            <a:r>
              <a:rPr sz="2400" dirty="0">
                <a:latin typeface="Arial"/>
                <a:cs typeface="Arial"/>
              </a:rPr>
              <a:t>te  kauwhata i te tuaka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pou.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64069" y="3486480"/>
            <a:ext cx="2008505" cy="2404745"/>
          </a:xfrm>
          <a:custGeom>
            <a:avLst/>
            <a:gdLst/>
            <a:ahLst/>
            <a:cxnLst/>
            <a:rect l="l" t="t" r="r" b="b"/>
            <a:pathLst>
              <a:path w="2008505" h="2404745">
                <a:moveTo>
                  <a:pt x="0" y="2404567"/>
                </a:moveTo>
                <a:lnTo>
                  <a:pt x="2008035" y="2404567"/>
                </a:lnTo>
                <a:lnTo>
                  <a:pt x="2008035" y="0"/>
                </a:lnTo>
                <a:lnTo>
                  <a:pt x="0" y="0"/>
                </a:lnTo>
                <a:lnTo>
                  <a:pt x="0" y="24045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5073" y="3487496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83487" y="3487496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01902" y="3487496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0316" y="3487496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38731" y="3487496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57146" y="3487496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65073" y="3705911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3487" y="3705911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01902" y="3705911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38731" y="3705911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57146" y="3705911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65073" y="3924325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83487" y="3924325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01902" y="3924325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20316" y="3924325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38731" y="3924325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57146" y="3924325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65073" y="4142740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83487" y="4142740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301902" y="4142740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20316" y="4142740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38731" y="4142740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57146" y="4142740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65073" y="4361141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83487" y="4361141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01902" y="4361141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520316" y="4361141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38731" y="4361141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57146" y="4361141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65073" y="4579556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83487" y="4579556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01902" y="4579556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520316" y="4579556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38731" y="4579556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175560" y="3487483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93975" y="3487496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12389" y="3487496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75560" y="3705898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93975" y="3705911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12389" y="3705911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175560" y="3924312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393975" y="3924325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612389" y="3924325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175560" y="4142740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612389" y="4142740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175560" y="4361141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175560" y="4579569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01"/>
                </a:moveTo>
                <a:lnTo>
                  <a:pt x="0" y="218401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0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393975" y="4579556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612389" y="4579556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5073" y="5671642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01"/>
                </a:moveTo>
                <a:lnTo>
                  <a:pt x="0" y="218401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0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83487" y="5671642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01"/>
                </a:moveTo>
                <a:lnTo>
                  <a:pt x="0" y="218401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0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301902" y="5671642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01"/>
                </a:moveTo>
                <a:lnTo>
                  <a:pt x="0" y="218401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0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520316" y="5671642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01"/>
                </a:moveTo>
                <a:lnTo>
                  <a:pt x="0" y="218401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0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738731" y="5671642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01"/>
                </a:moveTo>
                <a:lnTo>
                  <a:pt x="0" y="218401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0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957146" y="5671642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01"/>
                </a:moveTo>
                <a:lnTo>
                  <a:pt x="0" y="218401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0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65073" y="5453227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01"/>
                </a:moveTo>
                <a:lnTo>
                  <a:pt x="0" y="218401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0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83487" y="5453227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01"/>
                </a:moveTo>
                <a:lnTo>
                  <a:pt x="0" y="218401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0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301902" y="5453227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01"/>
                </a:moveTo>
                <a:lnTo>
                  <a:pt x="0" y="218401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0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520316" y="5453227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01"/>
                </a:moveTo>
                <a:lnTo>
                  <a:pt x="0" y="218401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0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738731" y="5453227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01"/>
                </a:moveTo>
                <a:lnTo>
                  <a:pt x="0" y="218401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0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957146" y="5453227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01"/>
                </a:moveTo>
                <a:lnTo>
                  <a:pt x="0" y="218401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0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65073" y="5234800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083487" y="5234800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301902" y="5234800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520316" y="5234800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738731" y="5234800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957146" y="5234800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65073" y="5016385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83487" y="5016385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301902" y="5016385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738731" y="5016385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957146" y="5016385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65073" y="4797971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083487" y="4797971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301902" y="4797971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520316" y="4797971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957146" y="4797971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175560" y="5671642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01"/>
                </a:moveTo>
                <a:lnTo>
                  <a:pt x="0" y="218401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0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393975" y="5671642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01"/>
                </a:moveTo>
                <a:lnTo>
                  <a:pt x="0" y="218401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0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612389" y="5671642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01"/>
                </a:moveTo>
                <a:lnTo>
                  <a:pt x="0" y="218401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0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175560" y="5453227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01"/>
                </a:moveTo>
                <a:lnTo>
                  <a:pt x="0" y="218401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0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393975" y="5453227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01"/>
                </a:moveTo>
                <a:lnTo>
                  <a:pt x="0" y="218401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0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612389" y="5453227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01"/>
                </a:moveTo>
                <a:lnTo>
                  <a:pt x="0" y="218401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0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175560" y="5234813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01"/>
                </a:moveTo>
                <a:lnTo>
                  <a:pt x="0" y="218401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0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393975" y="5234800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612389" y="5234800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175560" y="5016385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393975" y="5016385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612389" y="5016385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175560" y="4797971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393975" y="4797971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612389" y="4797971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520316" y="3705911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14" y="218414"/>
                </a:moveTo>
                <a:lnTo>
                  <a:pt x="0" y="218414"/>
                </a:lnTo>
                <a:lnTo>
                  <a:pt x="0" y="0"/>
                </a:lnTo>
                <a:lnTo>
                  <a:pt x="218414" y="0"/>
                </a:lnTo>
                <a:lnTo>
                  <a:pt x="218414" y="21841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301902" y="3781501"/>
            <a:ext cx="0" cy="1671955"/>
          </a:xfrm>
          <a:custGeom>
            <a:avLst/>
            <a:gdLst/>
            <a:ahLst/>
            <a:cxnLst/>
            <a:rect l="l" t="t" r="r" b="b"/>
            <a:pathLst>
              <a:path h="1671954">
                <a:moveTo>
                  <a:pt x="0" y="1671713"/>
                </a:moveTo>
                <a:lnTo>
                  <a:pt x="0" y="0"/>
                </a:lnTo>
              </a:path>
            </a:pathLst>
          </a:custGeom>
          <a:ln w="80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287005" y="3745382"/>
            <a:ext cx="29845" cy="49530"/>
          </a:xfrm>
          <a:custGeom>
            <a:avLst/>
            <a:gdLst/>
            <a:ahLst/>
            <a:cxnLst/>
            <a:rect l="l" t="t" r="r" b="b"/>
            <a:pathLst>
              <a:path w="29844" h="49529">
                <a:moveTo>
                  <a:pt x="14897" y="0"/>
                </a:moveTo>
                <a:lnTo>
                  <a:pt x="9436" y="24841"/>
                </a:lnTo>
                <a:lnTo>
                  <a:pt x="0" y="48602"/>
                </a:lnTo>
                <a:lnTo>
                  <a:pt x="317" y="49098"/>
                </a:lnTo>
                <a:lnTo>
                  <a:pt x="14897" y="40246"/>
                </a:lnTo>
                <a:lnTo>
                  <a:pt x="26475" y="40246"/>
                </a:lnTo>
                <a:lnTo>
                  <a:pt x="20358" y="24841"/>
                </a:lnTo>
                <a:lnTo>
                  <a:pt x="14897" y="0"/>
                </a:lnTo>
                <a:close/>
              </a:path>
              <a:path w="29844" h="49529">
                <a:moveTo>
                  <a:pt x="26475" y="40246"/>
                </a:moveTo>
                <a:lnTo>
                  <a:pt x="14897" y="40246"/>
                </a:lnTo>
                <a:lnTo>
                  <a:pt x="29552" y="49098"/>
                </a:lnTo>
                <a:lnTo>
                  <a:pt x="29794" y="48602"/>
                </a:lnTo>
                <a:lnTo>
                  <a:pt x="26475" y="402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301902" y="5453214"/>
            <a:ext cx="1271270" cy="0"/>
          </a:xfrm>
          <a:custGeom>
            <a:avLst/>
            <a:gdLst/>
            <a:ahLst/>
            <a:cxnLst/>
            <a:rect l="l" t="t" r="r" b="b"/>
            <a:pathLst>
              <a:path w="1271270">
                <a:moveTo>
                  <a:pt x="0" y="0"/>
                </a:moveTo>
                <a:lnTo>
                  <a:pt x="1270774" y="0"/>
                </a:lnTo>
              </a:path>
            </a:pathLst>
          </a:custGeom>
          <a:ln w="80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559697" y="5438317"/>
            <a:ext cx="49530" cy="29845"/>
          </a:xfrm>
          <a:custGeom>
            <a:avLst/>
            <a:gdLst/>
            <a:ahLst/>
            <a:cxnLst/>
            <a:rect l="l" t="t" r="r" b="b"/>
            <a:pathLst>
              <a:path w="49530" h="29845">
                <a:moveTo>
                  <a:pt x="482" y="0"/>
                </a:moveTo>
                <a:lnTo>
                  <a:pt x="0" y="317"/>
                </a:lnTo>
                <a:lnTo>
                  <a:pt x="8851" y="14897"/>
                </a:lnTo>
                <a:lnTo>
                  <a:pt x="0" y="29552"/>
                </a:lnTo>
                <a:lnTo>
                  <a:pt x="482" y="29794"/>
                </a:lnTo>
                <a:lnTo>
                  <a:pt x="24257" y="20370"/>
                </a:lnTo>
                <a:lnTo>
                  <a:pt x="49098" y="14897"/>
                </a:lnTo>
                <a:lnTo>
                  <a:pt x="24257" y="9423"/>
                </a:lnTo>
                <a:lnTo>
                  <a:pt x="4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1151460" y="5159908"/>
            <a:ext cx="125095" cy="1422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750" spc="-5" dirty="0">
                <a:latin typeface="Trebuchet MS"/>
                <a:cs typeface="Trebuchet MS"/>
              </a:rPr>
              <a:t>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151460" y="4936447"/>
            <a:ext cx="125095" cy="1422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750" spc="-5" dirty="0">
                <a:latin typeface="Trebuchet MS"/>
                <a:cs typeface="Trebuchet MS"/>
              </a:rPr>
              <a:t>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151460" y="4720850"/>
            <a:ext cx="125095" cy="1422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750" spc="-5" dirty="0">
                <a:latin typeface="Trebuchet MS"/>
                <a:cs typeface="Trebuchet MS"/>
              </a:rPr>
              <a:t>60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151460" y="4497389"/>
            <a:ext cx="125095" cy="1422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750" spc="-5" dirty="0">
                <a:latin typeface="Trebuchet MS"/>
                <a:cs typeface="Trebuchet MS"/>
              </a:rPr>
              <a:t>80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101662" y="4285674"/>
            <a:ext cx="175260" cy="1422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750" spc="-5" dirty="0">
                <a:latin typeface="Trebuchet MS"/>
                <a:cs typeface="Trebuchet MS"/>
              </a:rPr>
              <a:t>100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101662" y="4066096"/>
            <a:ext cx="175260" cy="1422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750" spc="-5" dirty="0">
                <a:latin typeface="Trebuchet MS"/>
                <a:cs typeface="Trebuchet MS"/>
              </a:rPr>
              <a:t>120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084497" y="3706920"/>
            <a:ext cx="213360" cy="2165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29845">
              <a:lnSpc>
                <a:spcPts val="550"/>
              </a:lnSpc>
            </a:pPr>
            <a:r>
              <a:rPr sz="750" spc="-5" dirty="0">
                <a:latin typeface="Trebuchet MS"/>
                <a:cs typeface="Trebuchet MS"/>
              </a:rPr>
              <a:t>140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264258" y="5452679"/>
            <a:ext cx="1167765" cy="1422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230504" algn="l"/>
                <a:tab pos="448945" algn="l"/>
                <a:tab pos="667385" algn="l"/>
                <a:tab pos="885825" algn="l"/>
                <a:tab pos="1104265" algn="l"/>
              </a:tabLst>
            </a:pPr>
            <a:r>
              <a:rPr sz="750" spc="-5" dirty="0">
                <a:latin typeface="Trebuchet MS"/>
                <a:cs typeface="Trebuchet MS"/>
              </a:rPr>
              <a:t>0	1	2	3	4	5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946444" y="3839637"/>
            <a:ext cx="142240" cy="387350"/>
          </a:xfrm>
          <a:prstGeom prst="rect">
            <a:avLst/>
          </a:prstGeom>
        </p:spPr>
        <p:txBody>
          <a:bodyPr vert="vert270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750" spc="-15" dirty="0">
                <a:latin typeface="Trebuchet MS"/>
                <a:cs typeface="Trebuchet MS"/>
              </a:rPr>
              <a:t>putea</a:t>
            </a:r>
            <a:r>
              <a:rPr sz="750" spc="-125" dirty="0">
                <a:latin typeface="Trebuchet MS"/>
                <a:cs typeface="Trebuchet MS"/>
              </a:rPr>
              <a:t> </a:t>
            </a:r>
            <a:r>
              <a:rPr sz="750" spc="-40" dirty="0">
                <a:latin typeface="Trebuchet MS"/>
                <a:cs typeface="Trebuchet MS"/>
              </a:rPr>
              <a:t>($)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2225662" y="5561857"/>
            <a:ext cx="337185" cy="1422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750" spc="-20" dirty="0">
                <a:latin typeface="Trebuchet MS"/>
                <a:cs typeface="Trebuchet MS"/>
              </a:rPr>
              <a:t>wiki</a:t>
            </a:r>
            <a:r>
              <a:rPr sz="750" spc="-120" dirty="0">
                <a:latin typeface="Trebuchet MS"/>
                <a:cs typeface="Trebuchet MS"/>
              </a:rPr>
              <a:t> </a:t>
            </a:r>
            <a:r>
              <a:rPr sz="750" spc="-40" dirty="0">
                <a:latin typeface="Trebuchet MS"/>
                <a:cs typeface="Trebuchet MS"/>
              </a:rPr>
              <a:t>(w)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201258" y="5371623"/>
            <a:ext cx="318135" cy="1422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750" spc="-5" dirty="0">
                <a:latin typeface="Trebuchet MS"/>
                <a:cs typeface="Trebuchet MS"/>
              </a:rPr>
              <a:t>0</a:t>
            </a:r>
            <a:r>
              <a:rPr sz="750" spc="-160" dirty="0">
                <a:latin typeface="Trebuchet MS"/>
                <a:cs typeface="Trebuchet MS"/>
              </a:rPr>
              <a:t> </a:t>
            </a:r>
            <a:r>
              <a:rPr sz="75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520316" y="5016385"/>
            <a:ext cx="218440" cy="21844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ts val="530"/>
              </a:lnSpc>
            </a:pPr>
            <a:r>
              <a:rPr sz="75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738731" y="4797971"/>
            <a:ext cx="218440" cy="218440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</a:pPr>
            <a:r>
              <a:rPr sz="75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957146" y="4579556"/>
            <a:ext cx="218440" cy="218440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</a:pPr>
            <a:r>
              <a:rPr sz="75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2146628" y="4497166"/>
            <a:ext cx="71120" cy="1422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75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393975" y="4142740"/>
            <a:ext cx="218440" cy="218440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ts val="540"/>
              </a:lnSpc>
            </a:pPr>
            <a:r>
              <a:rPr sz="750" b="1" spc="1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1301902" y="4261154"/>
            <a:ext cx="1193165" cy="1192530"/>
          </a:xfrm>
          <a:custGeom>
            <a:avLst/>
            <a:gdLst/>
            <a:ahLst/>
            <a:cxnLst/>
            <a:rect l="l" t="t" r="r" b="b"/>
            <a:pathLst>
              <a:path w="1193164" h="1192529">
                <a:moveTo>
                  <a:pt x="0" y="1192060"/>
                </a:moveTo>
                <a:lnTo>
                  <a:pt x="1192809" y="0"/>
                </a:lnTo>
              </a:path>
            </a:pathLst>
          </a:custGeom>
          <a:ln w="8089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2323274" y="4459992"/>
            <a:ext cx="64769" cy="1422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750" spc="-15" dirty="0">
                <a:latin typeface="Trebuchet MS"/>
                <a:cs typeface="Trebuchet MS"/>
              </a:rPr>
              <a:t>P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612389" y="4361148"/>
            <a:ext cx="239395" cy="218440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750">
              <a:latin typeface="Times New Roman"/>
              <a:cs typeface="Times New Roman"/>
            </a:endParaRPr>
          </a:p>
          <a:p>
            <a:pPr>
              <a:lnSpc>
                <a:spcPts val="825"/>
              </a:lnSpc>
            </a:pPr>
            <a:r>
              <a:rPr sz="750" dirty="0">
                <a:latin typeface="Trebuchet MS"/>
                <a:cs typeface="Trebuchet MS"/>
              </a:rPr>
              <a:t>w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2393975" y="4361148"/>
            <a:ext cx="218440" cy="218440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750">
              <a:latin typeface="Times New Roman"/>
              <a:cs typeface="Times New Roman"/>
            </a:endParaRPr>
          </a:p>
          <a:p>
            <a:pPr marL="1270">
              <a:lnSpc>
                <a:spcPts val="825"/>
              </a:lnSpc>
            </a:pPr>
            <a:r>
              <a:rPr sz="750" spc="60" dirty="0">
                <a:latin typeface="Trebuchet MS"/>
                <a:cs typeface="Trebuchet MS"/>
              </a:rPr>
              <a:t>=</a:t>
            </a:r>
            <a:r>
              <a:rPr sz="750" spc="-100" dirty="0">
                <a:latin typeface="Trebuchet MS"/>
                <a:cs typeface="Trebuchet MS"/>
              </a:rPr>
              <a:t> </a:t>
            </a:r>
            <a:r>
              <a:rPr sz="750" spc="-5" dirty="0">
                <a:latin typeface="Trebuchet MS"/>
                <a:cs typeface="Trebuchet MS"/>
              </a:rPr>
              <a:t>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640920" y="4441742"/>
            <a:ext cx="231165" cy="199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371879" y="4631194"/>
            <a:ext cx="1347470" cy="796290"/>
          </a:xfrm>
          <a:custGeom>
            <a:avLst/>
            <a:gdLst/>
            <a:ahLst/>
            <a:cxnLst/>
            <a:rect l="l" t="t" r="r" b="b"/>
            <a:pathLst>
              <a:path w="1347470" h="796289">
                <a:moveTo>
                  <a:pt x="1346987" y="0"/>
                </a:moveTo>
                <a:lnTo>
                  <a:pt x="1157898" y="366389"/>
                </a:lnTo>
                <a:lnTo>
                  <a:pt x="954557" y="571436"/>
                </a:lnTo>
                <a:lnTo>
                  <a:pt x="610684" y="689768"/>
                </a:lnTo>
                <a:lnTo>
                  <a:pt x="0" y="796010"/>
                </a:lnTo>
              </a:path>
            </a:pathLst>
          </a:custGeom>
          <a:ln w="8089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336230" y="5410530"/>
            <a:ext cx="50800" cy="29845"/>
          </a:xfrm>
          <a:custGeom>
            <a:avLst/>
            <a:gdLst/>
            <a:ahLst/>
            <a:cxnLst/>
            <a:rect l="l" t="t" r="r" b="b"/>
            <a:pathLst>
              <a:path w="50800" h="29845">
                <a:moveTo>
                  <a:pt x="45656" y="0"/>
                </a:moveTo>
                <a:lnTo>
                  <a:pt x="23672" y="13055"/>
                </a:lnTo>
                <a:lnTo>
                  <a:pt x="0" y="22339"/>
                </a:lnTo>
                <a:lnTo>
                  <a:pt x="25387" y="23837"/>
                </a:lnTo>
                <a:lnTo>
                  <a:pt x="50342" y="29425"/>
                </a:lnTo>
                <a:lnTo>
                  <a:pt x="50774" y="29032"/>
                </a:lnTo>
                <a:lnTo>
                  <a:pt x="39738" y="16027"/>
                </a:lnTo>
                <a:lnTo>
                  <a:pt x="46189" y="165"/>
                </a:lnTo>
                <a:lnTo>
                  <a:pt x="45656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069196" y="3486480"/>
            <a:ext cx="2231390" cy="2454275"/>
          </a:xfrm>
          <a:custGeom>
            <a:avLst/>
            <a:gdLst/>
            <a:ahLst/>
            <a:cxnLst/>
            <a:rect l="l" t="t" r="r" b="b"/>
            <a:pathLst>
              <a:path w="2231390" h="2454275">
                <a:moveTo>
                  <a:pt x="0" y="2453805"/>
                </a:moveTo>
                <a:lnTo>
                  <a:pt x="2230920" y="2453805"/>
                </a:lnTo>
                <a:lnTo>
                  <a:pt x="2230920" y="0"/>
                </a:lnTo>
                <a:lnTo>
                  <a:pt x="0" y="0"/>
                </a:lnTo>
                <a:lnTo>
                  <a:pt x="0" y="24538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070237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293122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516007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738892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961777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184662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070237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293122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516007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961777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184662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070237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293122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516007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738892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961777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184662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070237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293122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516007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738892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961777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184662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070237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293122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516007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738892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961777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184662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070237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293122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516007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738892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961777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184662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407547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630432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853317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076202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407547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630432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853317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076202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407547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630432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853317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076202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407547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630432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853317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076202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407547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853317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076202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407547" y="46019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076202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070237" y="57163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293122" y="57163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516007" y="57163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738892" y="57163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961777" y="57163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184662" y="57163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070237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293122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516007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738892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3961777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184662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070237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3293122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3516007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3738892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3961777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184662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3070237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3293122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3516007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738892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961777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184662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070237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3293122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3516007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3738892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3961777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184662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407547" y="57163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630432" y="57163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853317" y="57163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076202" y="57163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407547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630432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853317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076202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407547" y="527060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4630432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853317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5076202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407547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630432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853317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076202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407547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630432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853317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076202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738892" y="37104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3511651" y="3791661"/>
            <a:ext cx="0" cy="1706245"/>
          </a:xfrm>
          <a:custGeom>
            <a:avLst/>
            <a:gdLst/>
            <a:ahLst/>
            <a:cxnLst/>
            <a:rect l="l" t="t" r="r" b="b"/>
            <a:pathLst>
              <a:path h="1706245">
                <a:moveTo>
                  <a:pt x="0" y="1705940"/>
                </a:moveTo>
                <a:lnTo>
                  <a:pt x="0" y="0"/>
                </a:lnTo>
              </a:path>
            </a:pathLst>
          </a:custGeom>
          <a:ln w="82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496436" y="3754818"/>
            <a:ext cx="30480" cy="50165"/>
          </a:xfrm>
          <a:custGeom>
            <a:avLst/>
            <a:gdLst/>
            <a:ahLst/>
            <a:cxnLst/>
            <a:rect l="l" t="t" r="r" b="b"/>
            <a:pathLst>
              <a:path w="30479" h="50164">
                <a:moveTo>
                  <a:pt x="15214" y="0"/>
                </a:moveTo>
                <a:lnTo>
                  <a:pt x="9639" y="25349"/>
                </a:lnTo>
                <a:lnTo>
                  <a:pt x="0" y="49593"/>
                </a:lnTo>
                <a:lnTo>
                  <a:pt x="342" y="50101"/>
                </a:lnTo>
                <a:lnTo>
                  <a:pt x="15214" y="41059"/>
                </a:lnTo>
                <a:lnTo>
                  <a:pt x="27027" y="41059"/>
                </a:lnTo>
                <a:lnTo>
                  <a:pt x="20789" y="25349"/>
                </a:lnTo>
                <a:lnTo>
                  <a:pt x="15214" y="0"/>
                </a:lnTo>
                <a:close/>
              </a:path>
              <a:path w="30479" h="50164">
                <a:moveTo>
                  <a:pt x="27027" y="41059"/>
                </a:moveTo>
                <a:lnTo>
                  <a:pt x="15214" y="41059"/>
                </a:lnTo>
                <a:lnTo>
                  <a:pt x="30162" y="50101"/>
                </a:lnTo>
                <a:lnTo>
                  <a:pt x="30416" y="49593"/>
                </a:lnTo>
                <a:lnTo>
                  <a:pt x="27027" y="410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511651" y="5497601"/>
            <a:ext cx="1297305" cy="0"/>
          </a:xfrm>
          <a:custGeom>
            <a:avLst/>
            <a:gdLst/>
            <a:ahLst/>
            <a:cxnLst/>
            <a:rect l="l" t="t" r="r" b="b"/>
            <a:pathLst>
              <a:path w="1297304">
                <a:moveTo>
                  <a:pt x="0" y="0"/>
                </a:moveTo>
                <a:lnTo>
                  <a:pt x="1296784" y="0"/>
                </a:lnTo>
              </a:path>
            </a:pathLst>
          </a:custGeom>
          <a:ln w="82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4795189" y="5482399"/>
            <a:ext cx="50165" cy="30480"/>
          </a:xfrm>
          <a:custGeom>
            <a:avLst/>
            <a:gdLst/>
            <a:ahLst/>
            <a:cxnLst/>
            <a:rect l="l" t="t" r="r" b="b"/>
            <a:pathLst>
              <a:path w="50164" h="30479">
                <a:moveTo>
                  <a:pt x="507" y="0"/>
                </a:moveTo>
                <a:lnTo>
                  <a:pt x="0" y="330"/>
                </a:lnTo>
                <a:lnTo>
                  <a:pt x="9042" y="15201"/>
                </a:lnTo>
                <a:lnTo>
                  <a:pt x="0" y="30162"/>
                </a:lnTo>
                <a:lnTo>
                  <a:pt x="507" y="30403"/>
                </a:lnTo>
                <a:lnTo>
                  <a:pt x="24752" y="20777"/>
                </a:lnTo>
                <a:lnTo>
                  <a:pt x="50101" y="15201"/>
                </a:lnTo>
                <a:lnTo>
                  <a:pt x="24752" y="9626"/>
                </a:lnTo>
                <a:lnTo>
                  <a:pt x="5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 txBox="1"/>
          <p:nvPr/>
        </p:nvSpPr>
        <p:spPr>
          <a:xfrm>
            <a:off x="3409200" y="5414594"/>
            <a:ext cx="768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3358382" y="5198544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3358382" y="4750496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60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3358382" y="4522460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80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3307565" y="4306410"/>
            <a:ext cx="1784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100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3307565" y="4082336"/>
            <a:ext cx="1784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120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3294157" y="3711428"/>
            <a:ext cx="213360" cy="22097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26034">
              <a:lnSpc>
                <a:spcPts val="515"/>
              </a:lnSpc>
            </a:pPr>
            <a:r>
              <a:rPr sz="750" spc="5" dirty="0">
                <a:latin typeface="Trebuchet MS"/>
                <a:cs typeface="Trebuchet MS"/>
              </a:rPr>
              <a:t>140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3473490" y="5497309"/>
            <a:ext cx="119126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34950" algn="l"/>
                <a:tab pos="457834" algn="l"/>
                <a:tab pos="680720" algn="l"/>
                <a:tab pos="903605" algn="l"/>
                <a:tab pos="1126490" algn="l"/>
              </a:tabLst>
            </a:pPr>
            <a:r>
              <a:rPr sz="750" spc="5" dirty="0">
                <a:latin typeface="Trebuchet MS"/>
                <a:cs typeface="Trebuchet MS"/>
              </a:rPr>
              <a:t>0	1	2	3	4	5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3149173" y="3851254"/>
            <a:ext cx="144780" cy="394970"/>
          </a:xfrm>
          <a:prstGeom prst="rect">
            <a:avLst/>
          </a:prstGeom>
        </p:spPr>
        <p:txBody>
          <a:bodyPr vert="vert270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-10" dirty="0">
                <a:latin typeface="Trebuchet MS"/>
                <a:cs typeface="Trebuchet MS"/>
              </a:rPr>
              <a:t>putea</a:t>
            </a:r>
            <a:r>
              <a:rPr sz="750" spc="-114" dirty="0">
                <a:latin typeface="Trebuchet MS"/>
                <a:cs typeface="Trebuchet MS"/>
              </a:rPr>
              <a:t> </a:t>
            </a:r>
            <a:r>
              <a:rPr sz="750" spc="-35" dirty="0">
                <a:latin typeface="Trebuchet MS"/>
                <a:cs typeface="Trebuchet MS"/>
              </a:rPr>
              <a:t>($)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4454588" y="5608726"/>
            <a:ext cx="3435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15" dirty="0">
                <a:latin typeface="Trebuchet MS"/>
                <a:cs typeface="Trebuchet MS"/>
              </a:rPr>
              <a:t>wiki</a:t>
            </a:r>
            <a:r>
              <a:rPr sz="750" spc="-110" dirty="0">
                <a:latin typeface="Trebuchet MS"/>
                <a:cs typeface="Trebuchet MS"/>
              </a:rPr>
              <a:t> </a:t>
            </a:r>
            <a:r>
              <a:rPr sz="750" spc="-35" dirty="0">
                <a:latin typeface="Trebuchet MS"/>
                <a:cs typeface="Trebuchet MS"/>
              </a:rPr>
              <a:t>(w)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3358382" y="4970508"/>
            <a:ext cx="19558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40</a:t>
            </a:r>
            <a:r>
              <a:rPr sz="750" spc="-195" dirty="0">
                <a:latin typeface="Trebuchet MS"/>
                <a:cs typeface="Trebuchet MS"/>
              </a:rPr>
              <a:t> </a:t>
            </a:r>
            <a:r>
              <a:rPr sz="1125" b="1" spc="37" baseline="3703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25" baseline="3703">
              <a:latin typeface="Trebuchet MS"/>
              <a:cs typeface="Trebuchet MS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3696680" y="4852006"/>
            <a:ext cx="8445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3919565" y="4739078"/>
            <a:ext cx="8445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4142450" y="4629617"/>
            <a:ext cx="8445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4365335" y="4519759"/>
            <a:ext cx="8445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4630432" y="4379048"/>
            <a:ext cx="222885" cy="222885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3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53" name="object 253"/>
          <p:cNvSpPr/>
          <p:nvPr/>
        </p:nvSpPr>
        <p:spPr>
          <a:xfrm>
            <a:off x="3511651" y="4403572"/>
            <a:ext cx="1297305" cy="650240"/>
          </a:xfrm>
          <a:custGeom>
            <a:avLst/>
            <a:gdLst/>
            <a:ahLst/>
            <a:cxnLst/>
            <a:rect l="l" t="t" r="r" b="b"/>
            <a:pathLst>
              <a:path w="1297304" h="650239">
                <a:moveTo>
                  <a:pt x="0" y="649630"/>
                </a:moveTo>
                <a:lnTo>
                  <a:pt x="1296784" y="0"/>
                </a:lnTo>
              </a:path>
            </a:pathLst>
          </a:custGeom>
          <a:ln w="8255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 txBox="1"/>
          <p:nvPr/>
        </p:nvSpPr>
        <p:spPr>
          <a:xfrm>
            <a:off x="4506696" y="4571428"/>
            <a:ext cx="7810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5" dirty="0">
                <a:latin typeface="Trebuchet MS"/>
                <a:cs typeface="Trebuchet MS"/>
              </a:rPr>
              <a:t>P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4630432" y="4601933"/>
            <a:ext cx="222885" cy="222885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90"/>
              </a:lnSpc>
            </a:pPr>
            <a:r>
              <a:rPr sz="750" spc="70" dirty="0">
                <a:latin typeface="Trebuchet MS"/>
                <a:cs typeface="Trebuchet MS"/>
              </a:rPr>
              <a:t>=</a:t>
            </a:r>
            <a:r>
              <a:rPr sz="750" spc="-130" dirty="0">
                <a:latin typeface="Trebuchet MS"/>
                <a:cs typeface="Trebuchet MS"/>
              </a:rPr>
              <a:t> </a:t>
            </a:r>
            <a:r>
              <a:rPr sz="750" spc="5" dirty="0">
                <a:latin typeface="Trebuchet MS"/>
                <a:cs typeface="Trebuchet MS"/>
              </a:rPr>
              <a:t>10w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4853317" y="4601933"/>
            <a:ext cx="222885" cy="222885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790"/>
              </a:lnSpc>
            </a:pPr>
            <a:r>
              <a:rPr sz="750" spc="70" dirty="0">
                <a:latin typeface="Trebuchet MS"/>
                <a:cs typeface="Trebuchet MS"/>
              </a:rPr>
              <a:t>+</a:t>
            </a:r>
            <a:r>
              <a:rPr sz="750" spc="-110" dirty="0">
                <a:latin typeface="Trebuchet MS"/>
                <a:cs typeface="Trebuchet MS"/>
              </a:rPr>
              <a:t> </a:t>
            </a:r>
            <a:r>
              <a:rPr sz="750" spc="5" dirty="0">
                <a:latin typeface="Trebuchet MS"/>
                <a:cs typeface="Trebuchet MS"/>
              </a:rPr>
              <a:t>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57" name="object 257"/>
          <p:cNvSpPr/>
          <p:nvPr/>
        </p:nvSpPr>
        <p:spPr>
          <a:xfrm>
            <a:off x="4846802" y="4554664"/>
            <a:ext cx="235902" cy="2031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3558768" y="4753698"/>
            <a:ext cx="1378585" cy="437515"/>
          </a:xfrm>
          <a:custGeom>
            <a:avLst/>
            <a:gdLst/>
            <a:ahLst/>
            <a:cxnLst/>
            <a:rect l="l" t="t" r="r" b="b"/>
            <a:pathLst>
              <a:path w="1378585" h="437514">
                <a:moveTo>
                  <a:pt x="1378534" y="0"/>
                </a:moveTo>
                <a:lnTo>
                  <a:pt x="1128930" y="297338"/>
                </a:lnTo>
                <a:lnTo>
                  <a:pt x="902131" y="432371"/>
                </a:lnTo>
                <a:lnTo>
                  <a:pt x="568900" y="437426"/>
                </a:lnTo>
                <a:lnTo>
                  <a:pt x="0" y="344830"/>
                </a:lnTo>
              </a:path>
            </a:pathLst>
          </a:custGeom>
          <a:ln w="8255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3522497" y="5085803"/>
            <a:ext cx="52069" cy="30480"/>
          </a:xfrm>
          <a:custGeom>
            <a:avLst/>
            <a:gdLst/>
            <a:ahLst/>
            <a:cxnLst/>
            <a:rect l="l" t="t" r="r" b="b"/>
            <a:pathLst>
              <a:path w="52070" h="30479">
                <a:moveTo>
                  <a:pt x="51485" y="0"/>
                </a:moveTo>
                <a:lnTo>
                  <a:pt x="25920" y="5206"/>
                </a:lnTo>
                <a:lnTo>
                  <a:pt x="0" y="6235"/>
                </a:lnTo>
                <a:lnTo>
                  <a:pt x="23964" y="16192"/>
                </a:lnTo>
                <a:lnTo>
                  <a:pt x="46139" y="29933"/>
                </a:lnTo>
                <a:lnTo>
                  <a:pt x="46697" y="29692"/>
                </a:lnTo>
                <a:lnTo>
                  <a:pt x="40411" y="13461"/>
                </a:lnTo>
                <a:lnTo>
                  <a:pt x="51943" y="342"/>
                </a:lnTo>
                <a:lnTo>
                  <a:pt x="51485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489740" y="3283572"/>
            <a:ext cx="2454275" cy="2900045"/>
          </a:xfrm>
          <a:custGeom>
            <a:avLst/>
            <a:gdLst/>
            <a:ahLst/>
            <a:cxnLst/>
            <a:rect l="l" t="t" r="r" b="b"/>
            <a:pathLst>
              <a:path w="2454275" h="2900045">
                <a:moveTo>
                  <a:pt x="0" y="2899575"/>
                </a:moveTo>
                <a:lnTo>
                  <a:pt x="2453805" y="2899575"/>
                </a:lnTo>
                <a:lnTo>
                  <a:pt x="2453805" y="0"/>
                </a:lnTo>
                <a:lnTo>
                  <a:pt x="0" y="0"/>
                </a:lnTo>
                <a:lnTo>
                  <a:pt x="0" y="28995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490768" y="328461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5713653" y="328461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5490768" y="350749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5713653" y="350749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490768" y="373038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713653" y="373038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490768" y="395326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5713653" y="395326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5490768" y="417615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5713653" y="417615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5936538" y="328460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159423" y="328461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6382308" y="328461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605193" y="328461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6828078" y="328461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7050963" y="328461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7273849" y="328461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7719618" y="328461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5936538" y="350748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159423" y="350749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6382308" y="350749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605193" y="350749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7050963" y="350749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7273849" y="350749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7496733" y="350749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7719618" y="350749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5936538" y="37303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159423" y="373038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382308" y="373038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7273849" y="373038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7496733" y="373038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719618" y="373038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5936538" y="395326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159423" y="395326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382308" y="395326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828078" y="395326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7050963" y="395326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7273849" y="395326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496733" y="395326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7719618" y="395326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5936538" y="417615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6159423" y="417615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6382308" y="417615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605193" y="417615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828078" y="417615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7050963" y="417615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7273849" y="417615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7496733" y="417615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719618" y="417615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5490768" y="5290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5713653" y="5290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5490768" y="5513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5713653" y="5513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5490768" y="5736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5713653" y="5736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5490768" y="5959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5713653" y="5959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5490768" y="5067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5713653" y="5067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5490768" y="48448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5713653" y="48448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5490768" y="462192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5713653" y="462192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5490768" y="439903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5713653" y="439903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5936538" y="52905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6159423" y="5290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6382308" y="5290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6605193" y="5290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6828078" y="5290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7050963" y="5290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7273849" y="5290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7496733" y="5290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7719618" y="5290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5936538" y="55134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6159423" y="5513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6382308" y="5513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6605193" y="5513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6828078" y="5513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7050963" y="5513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7273849" y="5513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7719618" y="5513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5936538" y="57363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6159423" y="5736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6382308" y="5736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6605193" y="5736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6828078" y="5736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7050963" y="5736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7496733" y="5736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7719618" y="5736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5936538" y="59592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6159423" y="5959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6382308" y="5959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605193" y="5959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6828078" y="5959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7050963" y="5959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7273849" y="5959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7496733" y="5959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7719618" y="5959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5936538" y="506769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6159423" y="5067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6382308" y="5067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6605193" y="5067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6828078" y="5067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7050963" y="5067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7273849" y="5067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7496733" y="5067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7719618" y="5067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5936538" y="48448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6159423" y="48448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6382308" y="48448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6605193" y="48448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6828078" y="48448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7050963" y="48448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7273849" y="48448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7496733" y="48448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7719618" y="48448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5936538" y="462192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6159423" y="462192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6382308" y="462192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6605193" y="462192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6828078" y="462192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7050963" y="462192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7719618" y="462192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5936538" y="439903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6159423" y="439903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6605193" y="439903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6828078" y="439903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7050963" y="439903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7273849" y="439903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7496733" y="439903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7719618" y="439903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7496733" y="55134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7273849" y="57363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7496733" y="328462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5936538" y="3535616"/>
            <a:ext cx="0" cy="2423795"/>
          </a:xfrm>
          <a:custGeom>
            <a:avLst/>
            <a:gdLst/>
            <a:ahLst/>
            <a:cxnLst/>
            <a:rect l="l" t="t" r="r" b="b"/>
            <a:pathLst>
              <a:path h="2423795">
                <a:moveTo>
                  <a:pt x="0" y="0"/>
                </a:moveTo>
                <a:lnTo>
                  <a:pt x="0" y="2423617"/>
                </a:lnTo>
              </a:path>
            </a:pathLst>
          </a:custGeom>
          <a:ln w="82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5936538" y="4844796"/>
            <a:ext cx="1337310" cy="0"/>
          </a:xfrm>
          <a:custGeom>
            <a:avLst/>
            <a:gdLst/>
            <a:ahLst/>
            <a:cxnLst/>
            <a:rect l="l" t="t" r="r" b="b"/>
            <a:pathLst>
              <a:path w="1337309">
                <a:moveTo>
                  <a:pt x="0" y="0"/>
                </a:moveTo>
                <a:lnTo>
                  <a:pt x="1337310" y="0"/>
                </a:lnTo>
              </a:path>
            </a:pathLst>
          </a:custGeom>
          <a:ln w="82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7260590" y="4829593"/>
            <a:ext cx="50165" cy="30480"/>
          </a:xfrm>
          <a:custGeom>
            <a:avLst/>
            <a:gdLst/>
            <a:ahLst/>
            <a:cxnLst/>
            <a:rect l="l" t="t" r="r" b="b"/>
            <a:pathLst>
              <a:path w="50165" h="30479">
                <a:moveTo>
                  <a:pt x="507" y="0"/>
                </a:moveTo>
                <a:lnTo>
                  <a:pt x="0" y="342"/>
                </a:lnTo>
                <a:lnTo>
                  <a:pt x="9042" y="15214"/>
                </a:lnTo>
                <a:lnTo>
                  <a:pt x="0" y="30162"/>
                </a:lnTo>
                <a:lnTo>
                  <a:pt x="507" y="30416"/>
                </a:lnTo>
                <a:lnTo>
                  <a:pt x="24764" y="20789"/>
                </a:lnTo>
                <a:lnTo>
                  <a:pt x="50101" y="15214"/>
                </a:lnTo>
                <a:lnTo>
                  <a:pt x="24764" y="9639"/>
                </a:lnTo>
                <a:lnTo>
                  <a:pt x="5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 txBox="1"/>
          <p:nvPr/>
        </p:nvSpPr>
        <p:spPr>
          <a:xfrm>
            <a:off x="5826074" y="4765675"/>
            <a:ext cx="768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00" name="object 400"/>
          <p:cNvSpPr txBox="1"/>
          <p:nvPr/>
        </p:nvSpPr>
        <p:spPr>
          <a:xfrm>
            <a:off x="5744845" y="4988857"/>
            <a:ext cx="15748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10" dirty="0">
                <a:latin typeface="Trebuchet MS"/>
                <a:cs typeface="Trebuchet MS"/>
              </a:rPr>
              <a:t>-20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01" name="object 401"/>
          <p:cNvSpPr txBox="1"/>
          <p:nvPr/>
        </p:nvSpPr>
        <p:spPr>
          <a:xfrm>
            <a:off x="5744845" y="5209067"/>
            <a:ext cx="15748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10" dirty="0">
                <a:latin typeface="Trebuchet MS"/>
                <a:cs typeface="Trebuchet MS"/>
              </a:rPr>
              <a:t>-40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02" name="object 402"/>
          <p:cNvSpPr txBox="1"/>
          <p:nvPr/>
        </p:nvSpPr>
        <p:spPr>
          <a:xfrm>
            <a:off x="5744845" y="5429277"/>
            <a:ext cx="15748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10" dirty="0">
                <a:latin typeface="Trebuchet MS"/>
                <a:cs typeface="Trebuchet MS"/>
              </a:rPr>
              <a:t>-60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03" name="object 403"/>
          <p:cNvSpPr txBox="1"/>
          <p:nvPr/>
        </p:nvSpPr>
        <p:spPr>
          <a:xfrm>
            <a:off x="5744845" y="5649488"/>
            <a:ext cx="15748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10" dirty="0">
                <a:latin typeface="Trebuchet MS"/>
                <a:cs typeface="Trebuchet MS"/>
              </a:rPr>
              <a:t>-80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04" name="object 404"/>
          <p:cNvSpPr txBox="1"/>
          <p:nvPr/>
        </p:nvSpPr>
        <p:spPr>
          <a:xfrm>
            <a:off x="5775256" y="4542690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05" name="object 405"/>
          <p:cNvSpPr txBox="1"/>
          <p:nvPr/>
        </p:nvSpPr>
        <p:spPr>
          <a:xfrm>
            <a:off x="5775256" y="4322480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06" name="object 406"/>
          <p:cNvSpPr txBox="1"/>
          <p:nvPr/>
        </p:nvSpPr>
        <p:spPr>
          <a:xfrm>
            <a:off x="5775256" y="4090383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60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07" name="object 407"/>
          <p:cNvSpPr txBox="1"/>
          <p:nvPr/>
        </p:nvSpPr>
        <p:spPr>
          <a:xfrm>
            <a:off x="5775256" y="3876215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80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08" name="object 408"/>
          <p:cNvSpPr txBox="1"/>
          <p:nvPr/>
        </p:nvSpPr>
        <p:spPr>
          <a:xfrm>
            <a:off x="5724438" y="3653033"/>
            <a:ext cx="1784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100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09" name="object 409"/>
          <p:cNvSpPr txBox="1"/>
          <p:nvPr/>
        </p:nvSpPr>
        <p:spPr>
          <a:xfrm>
            <a:off x="7273849" y="4621923"/>
            <a:ext cx="2228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 marL="75565">
              <a:lnSpc>
                <a:spcPts val="525"/>
              </a:lnSpc>
            </a:pPr>
            <a:r>
              <a:rPr sz="750" spc="-10" dirty="0">
                <a:latin typeface="Trebuchet MS"/>
                <a:cs typeface="Trebuchet MS"/>
              </a:rPr>
              <a:t>wik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10" name="object 410"/>
          <p:cNvSpPr txBox="1"/>
          <p:nvPr/>
        </p:nvSpPr>
        <p:spPr>
          <a:xfrm>
            <a:off x="7496733" y="4621923"/>
            <a:ext cx="2228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ts val="525"/>
              </a:lnSpc>
            </a:pPr>
            <a:r>
              <a:rPr sz="750" spc="-35" dirty="0">
                <a:latin typeface="Trebuchet MS"/>
                <a:cs typeface="Trebuchet MS"/>
              </a:rPr>
              <a:t>i</a:t>
            </a:r>
            <a:r>
              <a:rPr sz="750" spc="-90" dirty="0">
                <a:latin typeface="Trebuchet MS"/>
                <a:cs typeface="Trebuchet MS"/>
              </a:rPr>
              <a:t> </a:t>
            </a:r>
            <a:r>
              <a:rPr sz="750" spc="-35" dirty="0">
                <a:latin typeface="Trebuchet MS"/>
                <a:cs typeface="Trebuchet MS"/>
              </a:rPr>
              <a:t>(w)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11" name="object 411"/>
          <p:cNvSpPr txBox="1"/>
          <p:nvPr/>
        </p:nvSpPr>
        <p:spPr>
          <a:xfrm>
            <a:off x="5590189" y="3671651"/>
            <a:ext cx="144780" cy="394970"/>
          </a:xfrm>
          <a:prstGeom prst="rect">
            <a:avLst/>
          </a:prstGeom>
        </p:spPr>
        <p:txBody>
          <a:bodyPr vert="vert270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-10" dirty="0">
                <a:latin typeface="Trebuchet MS"/>
                <a:cs typeface="Trebuchet MS"/>
              </a:rPr>
              <a:t>putea</a:t>
            </a:r>
            <a:r>
              <a:rPr sz="750" spc="-114" dirty="0">
                <a:latin typeface="Trebuchet MS"/>
                <a:cs typeface="Trebuchet MS"/>
              </a:rPr>
              <a:t> </a:t>
            </a:r>
            <a:r>
              <a:rPr sz="750" spc="-35" dirty="0">
                <a:latin typeface="Trebuchet MS"/>
                <a:cs typeface="Trebuchet MS"/>
              </a:rPr>
              <a:t>($)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12" name="object 412"/>
          <p:cNvSpPr txBox="1"/>
          <p:nvPr/>
        </p:nvSpPr>
        <p:spPr>
          <a:xfrm>
            <a:off x="5907023" y="5426583"/>
            <a:ext cx="25146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13" name="object 413"/>
          <p:cNvSpPr txBox="1"/>
          <p:nvPr/>
        </p:nvSpPr>
        <p:spPr>
          <a:xfrm>
            <a:off x="6118298" y="4824933"/>
            <a:ext cx="1155065" cy="302895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284"/>
              </a:spcBef>
              <a:tabLst>
                <a:tab pos="238125" algn="l"/>
                <a:tab pos="461009" algn="l"/>
                <a:tab pos="683895" algn="l"/>
                <a:tab pos="906780" algn="l"/>
              </a:tabLst>
            </a:pPr>
            <a:r>
              <a:rPr sz="750" spc="5" dirty="0">
                <a:latin typeface="Trebuchet MS"/>
                <a:cs typeface="Trebuchet MS"/>
              </a:rPr>
              <a:t>1	2	3	4	5</a:t>
            </a:r>
            <a:endParaRPr sz="7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14" name="object 414"/>
          <p:cNvSpPr txBox="1"/>
          <p:nvPr/>
        </p:nvSpPr>
        <p:spPr>
          <a:xfrm>
            <a:off x="6382308" y="4399032"/>
            <a:ext cx="2228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ts val="555"/>
              </a:lnSpc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15" name="object 415"/>
          <p:cNvSpPr txBox="1"/>
          <p:nvPr/>
        </p:nvSpPr>
        <p:spPr>
          <a:xfrm>
            <a:off x="6605193" y="3953262"/>
            <a:ext cx="222885" cy="222885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ts val="535"/>
              </a:lnSpc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16" name="object 416"/>
          <p:cNvSpPr txBox="1"/>
          <p:nvPr/>
        </p:nvSpPr>
        <p:spPr>
          <a:xfrm>
            <a:off x="6828078" y="3507492"/>
            <a:ext cx="222885" cy="222885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ts val="520"/>
              </a:lnSpc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17" name="object 417"/>
          <p:cNvSpPr/>
          <p:nvPr/>
        </p:nvSpPr>
        <p:spPr>
          <a:xfrm>
            <a:off x="5936538" y="3634994"/>
            <a:ext cx="941069" cy="1879600"/>
          </a:xfrm>
          <a:custGeom>
            <a:avLst/>
            <a:gdLst/>
            <a:ahLst/>
            <a:cxnLst/>
            <a:rect l="l" t="t" r="r" b="b"/>
            <a:pathLst>
              <a:path w="941070" h="1879600">
                <a:moveTo>
                  <a:pt x="0" y="1879384"/>
                </a:moveTo>
                <a:lnTo>
                  <a:pt x="941069" y="0"/>
                </a:lnTo>
              </a:path>
            </a:pathLst>
          </a:custGeom>
          <a:ln w="8254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 txBox="1"/>
          <p:nvPr/>
        </p:nvSpPr>
        <p:spPr>
          <a:xfrm>
            <a:off x="6605193" y="3730377"/>
            <a:ext cx="2482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R="12065">
              <a:lnSpc>
                <a:spcPct val="100000"/>
              </a:lnSpc>
              <a:spcBef>
                <a:spcPts val="10"/>
              </a:spcBef>
            </a:pPr>
            <a:endParaRPr sz="900">
              <a:latin typeface="Times New Roman"/>
              <a:cs typeface="Times New Roman"/>
            </a:endParaRPr>
          </a:p>
          <a:p>
            <a:pPr algn="r">
              <a:lnSpc>
                <a:spcPts val="705"/>
              </a:lnSpc>
            </a:pPr>
            <a:r>
              <a:rPr sz="750" spc="-5" dirty="0">
                <a:latin typeface="Trebuchet MS"/>
                <a:cs typeface="Trebuchet MS"/>
              </a:rPr>
              <a:t>P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19" name="object 419"/>
          <p:cNvSpPr txBox="1"/>
          <p:nvPr/>
        </p:nvSpPr>
        <p:spPr>
          <a:xfrm>
            <a:off x="6828078" y="3730377"/>
            <a:ext cx="222885" cy="222885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Times New Roman"/>
              <a:cs typeface="Times New Roman"/>
            </a:endParaRPr>
          </a:p>
          <a:p>
            <a:pPr marL="33020">
              <a:lnSpc>
                <a:spcPts val="705"/>
              </a:lnSpc>
            </a:pPr>
            <a:r>
              <a:rPr sz="750" spc="70" dirty="0">
                <a:latin typeface="Trebuchet MS"/>
                <a:cs typeface="Trebuchet MS"/>
              </a:rPr>
              <a:t>=</a:t>
            </a:r>
            <a:r>
              <a:rPr sz="750" spc="-135" dirty="0">
                <a:latin typeface="Trebuchet MS"/>
                <a:cs typeface="Trebuchet MS"/>
              </a:rPr>
              <a:t> </a:t>
            </a:r>
            <a:r>
              <a:rPr sz="750" spc="5" dirty="0">
                <a:latin typeface="Trebuchet MS"/>
                <a:cs typeface="Trebuchet MS"/>
              </a:rPr>
              <a:t>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20" name="object 420"/>
          <p:cNvSpPr txBox="1"/>
          <p:nvPr/>
        </p:nvSpPr>
        <p:spPr>
          <a:xfrm>
            <a:off x="7050963" y="3730377"/>
            <a:ext cx="248285" cy="222885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R="12065">
              <a:lnSpc>
                <a:spcPct val="100000"/>
              </a:lnSpc>
              <a:spcBef>
                <a:spcPts val="10"/>
              </a:spcBef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ts val="705"/>
              </a:lnSpc>
            </a:pPr>
            <a:r>
              <a:rPr sz="750" spc="15" dirty="0">
                <a:latin typeface="Trebuchet MS"/>
                <a:cs typeface="Trebuchet MS"/>
              </a:rPr>
              <a:t>w</a:t>
            </a:r>
            <a:r>
              <a:rPr sz="750" spc="-175" dirty="0">
                <a:latin typeface="Trebuchet MS"/>
                <a:cs typeface="Trebuchet MS"/>
              </a:rPr>
              <a:t> </a:t>
            </a:r>
            <a:r>
              <a:rPr sz="750" spc="-40" dirty="0">
                <a:latin typeface="Trebuchet MS"/>
                <a:cs typeface="Trebuchet MS"/>
              </a:rPr>
              <a:t>- </a:t>
            </a:r>
            <a:r>
              <a:rPr sz="750" spc="5" dirty="0">
                <a:latin typeface="Trebuchet MS"/>
                <a:cs typeface="Trebuchet MS"/>
              </a:rPr>
              <a:t>60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21" name="object 421"/>
          <p:cNvSpPr/>
          <p:nvPr/>
        </p:nvSpPr>
        <p:spPr>
          <a:xfrm>
            <a:off x="7118184" y="3828122"/>
            <a:ext cx="235889" cy="2031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6023216" y="4027157"/>
            <a:ext cx="1213485" cy="1487805"/>
          </a:xfrm>
          <a:custGeom>
            <a:avLst/>
            <a:gdLst/>
            <a:ahLst/>
            <a:cxnLst/>
            <a:rect l="l" t="t" r="r" b="b"/>
            <a:pathLst>
              <a:path w="1213484" h="1487804">
                <a:moveTo>
                  <a:pt x="1212913" y="0"/>
                </a:moveTo>
                <a:lnTo>
                  <a:pt x="1094449" y="748357"/>
                </a:lnTo>
                <a:lnTo>
                  <a:pt x="928616" y="1152728"/>
                </a:lnTo>
                <a:lnTo>
                  <a:pt x="601703" y="1352540"/>
                </a:lnTo>
                <a:lnTo>
                  <a:pt x="0" y="1487220"/>
                </a:lnTo>
              </a:path>
            </a:pathLst>
          </a:custGeom>
          <a:ln w="8255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5987021" y="5497042"/>
            <a:ext cx="52069" cy="30480"/>
          </a:xfrm>
          <a:custGeom>
            <a:avLst/>
            <a:gdLst/>
            <a:ahLst/>
            <a:cxnLst/>
            <a:rect l="l" t="t" r="r" b="b"/>
            <a:pathLst>
              <a:path w="52070" h="30479">
                <a:moveTo>
                  <a:pt x="45859" y="0"/>
                </a:moveTo>
                <a:lnTo>
                  <a:pt x="23850" y="14020"/>
                </a:lnTo>
                <a:lnTo>
                  <a:pt x="0" y="24256"/>
                </a:lnTo>
                <a:lnTo>
                  <a:pt x="25946" y="24980"/>
                </a:lnTo>
                <a:lnTo>
                  <a:pt x="51574" y="29883"/>
                </a:lnTo>
                <a:lnTo>
                  <a:pt x="52006" y="29451"/>
                </a:lnTo>
                <a:lnTo>
                  <a:pt x="40335" y="16548"/>
                </a:lnTo>
                <a:lnTo>
                  <a:pt x="46405" y="152"/>
                </a:lnTo>
                <a:lnTo>
                  <a:pt x="45859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8225243" y="3486480"/>
            <a:ext cx="2008505" cy="2454275"/>
          </a:xfrm>
          <a:custGeom>
            <a:avLst/>
            <a:gdLst/>
            <a:ahLst/>
            <a:cxnLst/>
            <a:rect l="l" t="t" r="r" b="b"/>
            <a:pathLst>
              <a:path w="2008504" h="2454275">
                <a:moveTo>
                  <a:pt x="0" y="2453805"/>
                </a:moveTo>
                <a:lnTo>
                  <a:pt x="2008022" y="2453805"/>
                </a:lnTo>
                <a:lnTo>
                  <a:pt x="2008022" y="0"/>
                </a:lnTo>
                <a:lnTo>
                  <a:pt x="0" y="0"/>
                </a:lnTo>
                <a:lnTo>
                  <a:pt x="0" y="24538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8226272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8449157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8672042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8894927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9117812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9340697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8226272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8449157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8672042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9117812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9340697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8226272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8449157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8672042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8894927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9117812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9340697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8226272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8449157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8672042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8894927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9117812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9340697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8226272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8449157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8672042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9117812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9340697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8226272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8449157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8672042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8894927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9340697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9563582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9786467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10009352" y="348750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9563582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9786467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10009352" y="371039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9563582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9786467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10009352" y="393327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9563582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9786467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10009352" y="415616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9563582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9786467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10009352" y="437904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9563582" y="46019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9786467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10009352" y="460193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8226272" y="57163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8449157" y="57163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8672042" y="57163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8894927" y="57163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9117812" y="57163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9340697" y="57163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8226272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8449157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8672042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8894927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9117812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9340697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8226272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8449157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8672042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8894927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9117812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9340697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8226272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8449157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8672042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8894927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9117812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9340697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8226272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8449157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8672042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8894927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9117812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9340697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9563582" y="57163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9786467" y="57163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10009352" y="57163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9563582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9786467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10009352" y="549348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9563582" y="527060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9786467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10009352" y="527058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9786467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10009352" y="504770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10009352" y="48248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8894927" y="37104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8667686" y="3791661"/>
            <a:ext cx="0" cy="1706245"/>
          </a:xfrm>
          <a:custGeom>
            <a:avLst/>
            <a:gdLst/>
            <a:ahLst/>
            <a:cxnLst/>
            <a:rect l="l" t="t" r="r" b="b"/>
            <a:pathLst>
              <a:path h="1706245">
                <a:moveTo>
                  <a:pt x="0" y="1705940"/>
                </a:moveTo>
                <a:lnTo>
                  <a:pt x="0" y="0"/>
                </a:lnTo>
              </a:path>
            </a:pathLst>
          </a:custGeom>
          <a:ln w="82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8652471" y="3754818"/>
            <a:ext cx="30480" cy="50165"/>
          </a:xfrm>
          <a:custGeom>
            <a:avLst/>
            <a:gdLst/>
            <a:ahLst/>
            <a:cxnLst/>
            <a:rect l="l" t="t" r="r" b="b"/>
            <a:pathLst>
              <a:path w="30479" h="50164">
                <a:moveTo>
                  <a:pt x="15214" y="0"/>
                </a:moveTo>
                <a:lnTo>
                  <a:pt x="9639" y="25349"/>
                </a:lnTo>
                <a:lnTo>
                  <a:pt x="0" y="49593"/>
                </a:lnTo>
                <a:lnTo>
                  <a:pt x="342" y="50101"/>
                </a:lnTo>
                <a:lnTo>
                  <a:pt x="15214" y="41059"/>
                </a:lnTo>
                <a:lnTo>
                  <a:pt x="27027" y="41059"/>
                </a:lnTo>
                <a:lnTo>
                  <a:pt x="20789" y="25349"/>
                </a:lnTo>
                <a:lnTo>
                  <a:pt x="15214" y="0"/>
                </a:lnTo>
                <a:close/>
              </a:path>
              <a:path w="30479" h="50164">
                <a:moveTo>
                  <a:pt x="27027" y="41059"/>
                </a:moveTo>
                <a:lnTo>
                  <a:pt x="15214" y="41059"/>
                </a:lnTo>
                <a:lnTo>
                  <a:pt x="30162" y="50101"/>
                </a:lnTo>
                <a:lnTo>
                  <a:pt x="30416" y="49593"/>
                </a:lnTo>
                <a:lnTo>
                  <a:pt x="27027" y="410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8667686" y="5497601"/>
            <a:ext cx="1297305" cy="0"/>
          </a:xfrm>
          <a:custGeom>
            <a:avLst/>
            <a:gdLst/>
            <a:ahLst/>
            <a:cxnLst/>
            <a:rect l="l" t="t" r="r" b="b"/>
            <a:pathLst>
              <a:path w="1297304">
                <a:moveTo>
                  <a:pt x="0" y="0"/>
                </a:moveTo>
                <a:lnTo>
                  <a:pt x="1296784" y="0"/>
                </a:lnTo>
              </a:path>
            </a:pathLst>
          </a:custGeom>
          <a:ln w="82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9951224" y="5482399"/>
            <a:ext cx="50165" cy="30480"/>
          </a:xfrm>
          <a:custGeom>
            <a:avLst/>
            <a:gdLst/>
            <a:ahLst/>
            <a:cxnLst/>
            <a:rect l="l" t="t" r="r" b="b"/>
            <a:pathLst>
              <a:path w="50165" h="30479">
                <a:moveTo>
                  <a:pt x="507" y="0"/>
                </a:moveTo>
                <a:lnTo>
                  <a:pt x="0" y="330"/>
                </a:lnTo>
                <a:lnTo>
                  <a:pt x="9042" y="15201"/>
                </a:lnTo>
                <a:lnTo>
                  <a:pt x="0" y="30162"/>
                </a:lnTo>
                <a:lnTo>
                  <a:pt x="507" y="30403"/>
                </a:lnTo>
                <a:lnTo>
                  <a:pt x="24752" y="20777"/>
                </a:lnTo>
                <a:lnTo>
                  <a:pt x="50101" y="15201"/>
                </a:lnTo>
                <a:lnTo>
                  <a:pt x="24752" y="9626"/>
                </a:lnTo>
                <a:lnTo>
                  <a:pt x="5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 txBox="1"/>
          <p:nvPr/>
        </p:nvSpPr>
        <p:spPr>
          <a:xfrm>
            <a:off x="8565248" y="5414594"/>
            <a:ext cx="768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24" name="object 524"/>
          <p:cNvSpPr txBox="1"/>
          <p:nvPr/>
        </p:nvSpPr>
        <p:spPr>
          <a:xfrm>
            <a:off x="8514430" y="5198544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25" name="object 525"/>
          <p:cNvSpPr txBox="1"/>
          <p:nvPr/>
        </p:nvSpPr>
        <p:spPr>
          <a:xfrm>
            <a:off x="8514430" y="4970508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26" name="object 526"/>
          <p:cNvSpPr txBox="1"/>
          <p:nvPr/>
        </p:nvSpPr>
        <p:spPr>
          <a:xfrm>
            <a:off x="8514430" y="4750496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60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27" name="object 527"/>
          <p:cNvSpPr txBox="1"/>
          <p:nvPr/>
        </p:nvSpPr>
        <p:spPr>
          <a:xfrm>
            <a:off x="8514430" y="4522460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80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28" name="object 528"/>
          <p:cNvSpPr txBox="1"/>
          <p:nvPr/>
        </p:nvSpPr>
        <p:spPr>
          <a:xfrm>
            <a:off x="8463612" y="4306410"/>
            <a:ext cx="1784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100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29" name="object 529"/>
          <p:cNvSpPr txBox="1"/>
          <p:nvPr/>
        </p:nvSpPr>
        <p:spPr>
          <a:xfrm>
            <a:off x="8463612" y="4082336"/>
            <a:ext cx="1784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120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30" name="object 530"/>
          <p:cNvSpPr txBox="1"/>
          <p:nvPr/>
        </p:nvSpPr>
        <p:spPr>
          <a:xfrm>
            <a:off x="8450192" y="3711428"/>
            <a:ext cx="213360" cy="22097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26034">
              <a:lnSpc>
                <a:spcPts val="515"/>
              </a:lnSpc>
            </a:pPr>
            <a:r>
              <a:rPr sz="750" spc="5" dirty="0">
                <a:latin typeface="Trebuchet MS"/>
                <a:cs typeface="Trebuchet MS"/>
              </a:rPr>
              <a:t>140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31" name="object 531"/>
          <p:cNvSpPr txBox="1"/>
          <p:nvPr/>
        </p:nvSpPr>
        <p:spPr>
          <a:xfrm>
            <a:off x="8629538" y="5497309"/>
            <a:ext cx="119126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34950" algn="l"/>
                <a:tab pos="457834" algn="l"/>
                <a:tab pos="680720" algn="l"/>
                <a:tab pos="903605" algn="l"/>
                <a:tab pos="1126490" algn="l"/>
              </a:tabLst>
            </a:pPr>
            <a:r>
              <a:rPr sz="750" spc="5" dirty="0">
                <a:latin typeface="Trebuchet MS"/>
                <a:cs typeface="Trebuchet MS"/>
              </a:rPr>
              <a:t>0	1	2	3	4	5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32" name="object 532"/>
          <p:cNvSpPr txBox="1"/>
          <p:nvPr/>
        </p:nvSpPr>
        <p:spPr>
          <a:xfrm>
            <a:off x="8305220" y="3851254"/>
            <a:ext cx="144780" cy="394970"/>
          </a:xfrm>
          <a:prstGeom prst="rect">
            <a:avLst/>
          </a:prstGeom>
        </p:spPr>
        <p:txBody>
          <a:bodyPr vert="vert270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-10" dirty="0">
                <a:latin typeface="Trebuchet MS"/>
                <a:cs typeface="Trebuchet MS"/>
              </a:rPr>
              <a:t>putea</a:t>
            </a:r>
            <a:r>
              <a:rPr sz="750" spc="-114" dirty="0">
                <a:latin typeface="Trebuchet MS"/>
                <a:cs typeface="Trebuchet MS"/>
              </a:rPr>
              <a:t> </a:t>
            </a:r>
            <a:r>
              <a:rPr sz="750" spc="-35" dirty="0">
                <a:latin typeface="Trebuchet MS"/>
                <a:cs typeface="Trebuchet MS"/>
              </a:rPr>
              <a:t>($)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33" name="object 533"/>
          <p:cNvSpPr txBox="1"/>
          <p:nvPr/>
        </p:nvSpPr>
        <p:spPr>
          <a:xfrm>
            <a:off x="9610623" y="5608726"/>
            <a:ext cx="3435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15" dirty="0">
                <a:latin typeface="Trebuchet MS"/>
                <a:cs typeface="Trebuchet MS"/>
              </a:rPr>
              <a:t>wiki</a:t>
            </a:r>
            <a:r>
              <a:rPr sz="750" spc="-110" dirty="0">
                <a:latin typeface="Trebuchet MS"/>
                <a:cs typeface="Trebuchet MS"/>
              </a:rPr>
              <a:t> </a:t>
            </a:r>
            <a:r>
              <a:rPr sz="750" spc="-35" dirty="0">
                <a:latin typeface="Trebuchet MS"/>
                <a:cs typeface="Trebuchet MS"/>
              </a:rPr>
              <a:t>(w)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34" name="object 534"/>
          <p:cNvSpPr txBox="1"/>
          <p:nvPr/>
        </p:nvSpPr>
        <p:spPr>
          <a:xfrm>
            <a:off x="8673077" y="4157198"/>
            <a:ext cx="220979" cy="22097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ts val="555"/>
              </a:lnSpc>
            </a:pPr>
            <a:r>
              <a:rPr sz="750" b="1" spc="2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750">
              <a:latin typeface="Arial"/>
              <a:cs typeface="Arial"/>
            </a:endParaRPr>
          </a:p>
        </p:txBody>
      </p:sp>
      <p:sp>
        <p:nvSpPr>
          <p:cNvPr id="535" name="object 535"/>
          <p:cNvSpPr txBox="1"/>
          <p:nvPr/>
        </p:nvSpPr>
        <p:spPr>
          <a:xfrm>
            <a:off x="8894927" y="4379048"/>
            <a:ext cx="2228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ts val="540"/>
              </a:lnSpc>
            </a:pPr>
            <a:r>
              <a:rPr sz="750" b="1" spc="2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750">
              <a:latin typeface="Arial"/>
              <a:cs typeface="Arial"/>
            </a:endParaRPr>
          </a:p>
        </p:txBody>
      </p:sp>
      <p:sp>
        <p:nvSpPr>
          <p:cNvPr id="536" name="object 536"/>
          <p:cNvSpPr txBox="1"/>
          <p:nvPr/>
        </p:nvSpPr>
        <p:spPr>
          <a:xfrm>
            <a:off x="9117812" y="4601933"/>
            <a:ext cx="2228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ts val="545"/>
              </a:lnSpc>
            </a:pPr>
            <a:r>
              <a:rPr sz="750" b="1" spc="2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750">
              <a:latin typeface="Arial"/>
              <a:cs typeface="Arial"/>
            </a:endParaRPr>
          </a:p>
        </p:txBody>
      </p:sp>
      <p:sp>
        <p:nvSpPr>
          <p:cNvPr id="537" name="object 537"/>
          <p:cNvSpPr txBox="1"/>
          <p:nvPr/>
        </p:nvSpPr>
        <p:spPr>
          <a:xfrm>
            <a:off x="9298485" y="4962855"/>
            <a:ext cx="8445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750">
              <a:latin typeface="Arial"/>
              <a:cs typeface="Arial"/>
            </a:endParaRPr>
          </a:p>
        </p:txBody>
      </p:sp>
      <p:sp>
        <p:nvSpPr>
          <p:cNvPr id="538" name="object 538"/>
          <p:cNvSpPr txBox="1"/>
          <p:nvPr/>
        </p:nvSpPr>
        <p:spPr>
          <a:xfrm>
            <a:off x="9563582" y="5047703"/>
            <a:ext cx="2228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ts val="565"/>
              </a:lnSpc>
            </a:pPr>
            <a:r>
              <a:rPr sz="750" b="1" spc="2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750">
              <a:latin typeface="Arial"/>
              <a:cs typeface="Arial"/>
            </a:endParaRPr>
          </a:p>
        </p:txBody>
      </p:sp>
      <p:sp>
        <p:nvSpPr>
          <p:cNvPr id="539" name="object 539"/>
          <p:cNvSpPr txBox="1"/>
          <p:nvPr/>
        </p:nvSpPr>
        <p:spPr>
          <a:xfrm>
            <a:off x="9787502" y="5271623"/>
            <a:ext cx="220979" cy="22097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ts val="484"/>
              </a:lnSpc>
            </a:pPr>
            <a:r>
              <a:rPr sz="750" b="1" spc="2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750">
              <a:latin typeface="Arial"/>
              <a:cs typeface="Arial"/>
            </a:endParaRPr>
          </a:p>
        </p:txBody>
      </p:sp>
      <p:sp>
        <p:nvSpPr>
          <p:cNvPr id="540" name="object 540"/>
          <p:cNvSpPr txBox="1"/>
          <p:nvPr/>
        </p:nvSpPr>
        <p:spPr>
          <a:xfrm>
            <a:off x="9327807" y="4847945"/>
            <a:ext cx="24892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5" dirty="0">
                <a:latin typeface="Trebuchet MS"/>
                <a:cs typeface="Trebuchet MS"/>
              </a:rPr>
              <a:t>P</a:t>
            </a:r>
            <a:r>
              <a:rPr sz="750" spc="-100" dirty="0">
                <a:latin typeface="Trebuchet MS"/>
                <a:cs typeface="Trebuchet MS"/>
              </a:rPr>
              <a:t> </a:t>
            </a:r>
            <a:r>
              <a:rPr sz="750" spc="70" dirty="0">
                <a:latin typeface="Trebuchet MS"/>
                <a:cs typeface="Trebuchet MS"/>
              </a:rPr>
              <a:t>=</a:t>
            </a:r>
            <a:r>
              <a:rPr sz="750" spc="-100" dirty="0">
                <a:latin typeface="Trebuchet MS"/>
                <a:cs typeface="Trebuchet MS"/>
              </a:rPr>
              <a:t> </a:t>
            </a:r>
            <a:r>
              <a:rPr sz="675" b="1" baseline="30864" dirty="0">
                <a:latin typeface="Arial"/>
                <a:cs typeface="Arial"/>
              </a:rPr>
              <a:t>-</a:t>
            </a:r>
            <a:r>
              <a:rPr sz="750" dirty="0">
                <a:latin typeface="Trebuchet MS"/>
                <a:cs typeface="Trebuchet MS"/>
              </a:rPr>
              <a:t>2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41" name="object 541"/>
          <p:cNvSpPr txBox="1"/>
          <p:nvPr/>
        </p:nvSpPr>
        <p:spPr>
          <a:xfrm>
            <a:off x="9563582" y="4824819"/>
            <a:ext cx="222885" cy="222885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10"/>
              </a:spcBef>
            </a:pPr>
            <a:r>
              <a:rPr sz="750" spc="10" dirty="0">
                <a:latin typeface="Trebuchet MS"/>
                <a:cs typeface="Trebuchet MS"/>
              </a:rPr>
              <a:t>0w</a:t>
            </a:r>
            <a:r>
              <a:rPr sz="750" spc="-114" dirty="0">
                <a:latin typeface="Trebuchet MS"/>
                <a:cs typeface="Trebuchet MS"/>
              </a:rPr>
              <a:t> </a:t>
            </a:r>
            <a:r>
              <a:rPr sz="750" spc="70" dirty="0">
                <a:latin typeface="Trebuchet MS"/>
                <a:cs typeface="Trebuchet MS"/>
              </a:rPr>
              <a:t>+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42" name="object 542"/>
          <p:cNvSpPr txBox="1"/>
          <p:nvPr/>
        </p:nvSpPr>
        <p:spPr>
          <a:xfrm>
            <a:off x="9786467" y="4824819"/>
            <a:ext cx="222885" cy="222885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905">
              <a:lnSpc>
                <a:spcPct val="100000"/>
              </a:lnSpc>
              <a:spcBef>
                <a:spcPts val="310"/>
              </a:spcBef>
            </a:pPr>
            <a:r>
              <a:rPr sz="750" spc="5" dirty="0">
                <a:latin typeface="Trebuchet MS"/>
                <a:cs typeface="Trebuchet MS"/>
              </a:rPr>
              <a:t>100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43" name="object 543"/>
          <p:cNvSpPr/>
          <p:nvPr/>
        </p:nvSpPr>
        <p:spPr>
          <a:xfrm>
            <a:off x="8672042" y="4379048"/>
            <a:ext cx="1114425" cy="1114425"/>
          </a:xfrm>
          <a:custGeom>
            <a:avLst/>
            <a:gdLst/>
            <a:ahLst/>
            <a:cxnLst/>
            <a:rect l="l" t="t" r="r" b="b"/>
            <a:pathLst>
              <a:path w="1114425" h="1114425">
                <a:moveTo>
                  <a:pt x="0" y="0"/>
                </a:moveTo>
                <a:lnTo>
                  <a:pt x="1114425" y="1114425"/>
                </a:lnTo>
              </a:path>
            </a:pathLst>
          </a:custGeom>
          <a:ln w="8255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9703917" y="4821745"/>
            <a:ext cx="252729" cy="224154"/>
          </a:xfrm>
          <a:custGeom>
            <a:avLst/>
            <a:gdLst/>
            <a:ahLst/>
            <a:cxnLst/>
            <a:rect l="l" t="t" r="r" b="b"/>
            <a:pathLst>
              <a:path w="252729" h="224154">
                <a:moveTo>
                  <a:pt x="252310" y="111861"/>
                </a:moveTo>
                <a:lnTo>
                  <a:pt x="242395" y="155413"/>
                </a:lnTo>
                <a:lnTo>
                  <a:pt x="215357" y="190973"/>
                </a:lnTo>
                <a:lnTo>
                  <a:pt x="175254" y="214945"/>
                </a:lnTo>
                <a:lnTo>
                  <a:pt x="126149" y="223735"/>
                </a:lnTo>
                <a:lnTo>
                  <a:pt x="77045" y="214945"/>
                </a:lnTo>
                <a:lnTo>
                  <a:pt x="36947" y="190973"/>
                </a:lnTo>
                <a:lnTo>
                  <a:pt x="9913" y="155413"/>
                </a:lnTo>
                <a:lnTo>
                  <a:pt x="0" y="111861"/>
                </a:lnTo>
                <a:lnTo>
                  <a:pt x="5672" y="78598"/>
                </a:lnTo>
                <a:lnTo>
                  <a:pt x="45905" y="25541"/>
                </a:lnTo>
                <a:lnTo>
                  <a:pt x="88633" y="5025"/>
                </a:lnTo>
                <a:lnTo>
                  <a:pt x="126149" y="0"/>
                </a:lnTo>
                <a:lnTo>
                  <a:pt x="175254" y="8791"/>
                </a:lnTo>
                <a:lnTo>
                  <a:pt x="215357" y="32765"/>
                </a:lnTo>
                <a:lnTo>
                  <a:pt x="242395" y="68322"/>
                </a:lnTo>
                <a:lnTo>
                  <a:pt x="252310" y="111861"/>
                </a:lnTo>
                <a:close/>
              </a:path>
            </a:pathLst>
          </a:custGeom>
          <a:ln w="8255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8758720" y="4373676"/>
            <a:ext cx="1022350" cy="457200"/>
          </a:xfrm>
          <a:custGeom>
            <a:avLst/>
            <a:gdLst/>
            <a:ahLst/>
            <a:cxnLst/>
            <a:rect l="l" t="t" r="r" b="b"/>
            <a:pathLst>
              <a:path w="1022350" h="457200">
                <a:moveTo>
                  <a:pt x="1022235" y="456857"/>
                </a:moveTo>
                <a:lnTo>
                  <a:pt x="821304" y="196172"/>
                </a:lnTo>
                <a:lnTo>
                  <a:pt x="647844" y="61688"/>
                </a:lnTo>
                <a:lnTo>
                  <a:pt x="406021" y="10574"/>
                </a:lnTo>
                <a:lnTo>
                  <a:pt x="0" y="0"/>
                </a:lnTo>
              </a:path>
            </a:pathLst>
          </a:custGeom>
          <a:ln w="8255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8721864" y="4358589"/>
            <a:ext cx="50800" cy="30480"/>
          </a:xfrm>
          <a:custGeom>
            <a:avLst/>
            <a:gdLst/>
            <a:ahLst/>
            <a:cxnLst/>
            <a:rect l="l" t="t" r="r" b="b"/>
            <a:pathLst>
              <a:path w="50800" h="30479">
                <a:moveTo>
                  <a:pt x="49733" y="0"/>
                </a:moveTo>
                <a:lnTo>
                  <a:pt x="25399" y="9410"/>
                </a:lnTo>
                <a:lnTo>
                  <a:pt x="0" y="14770"/>
                </a:lnTo>
                <a:lnTo>
                  <a:pt x="25298" y="20561"/>
                </a:lnTo>
                <a:lnTo>
                  <a:pt x="49466" y="30416"/>
                </a:lnTo>
                <a:lnTo>
                  <a:pt x="49974" y="30086"/>
                </a:lnTo>
                <a:lnTo>
                  <a:pt x="41059" y="15125"/>
                </a:lnTo>
                <a:lnTo>
                  <a:pt x="50228" y="254"/>
                </a:lnTo>
                <a:lnTo>
                  <a:pt x="4973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4786" y="742606"/>
            <a:ext cx="699325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5" dirty="0"/>
              <a:t>Te </a:t>
            </a:r>
            <a:r>
              <a:rPr sz="2800" spc="-5" dirty="0"/>
              <a:t>Hononga </a:t>
            </a:r>
            <a:r>
              <a:rPr sz="2800" dirty="0"/>
              <a:t>o te Whārite </a:t>
            </a:r>
            <a:r>
              <a:rPr sz="2800" spc="-5" dirty="0"/>
              <a:t>me </a:t>
            </a:r>
            <a:r>
              <a:rPr sz="2800" dirty="0"/>
              <a:t>te</a:t>
            </a:r>
            <a:r>
              <a:rPr sz="2800" spc="10" dirty="0"/>
              <a:t> </a:t>
            </a:r>
            <a:r>
              <a:rPr sz="2800" spc="-5" dirty="0"/>
              <a:t>Kauwhata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864069" y="4406138"/>
            <a:ext cx="2008505" cy="2404745"/>
          </a:xfrm>
          <a:custGeom>
            <a:avLst/>
            <a:gdLst/>
            <a:ahLst/>
            <a:cxnLst/>
            <a:rect l="l" t="t" r="r" b="b"/>
            <a:pathLst>
              <a:path w="2008505" h="2404745">
                <a:moveTo>
                  <a:pt x="0" y="2404567"/>
                </a:moveTo>
                <a:lnTo>
                  <a:pt x="2008035" y="2404567"/>
                </a:lnTo>
                <a:lnTo>
                  <a:pt x="2008035" y="0"/>
                </a:lnTo>
                <a:lnTo>
                  <a:pt x="0" y="0"/>
                </a:lnTo>
                <a:lnTo>
                  <a:pt x="0" y="24045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5098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87983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10868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33753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56638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79523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5098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87983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10868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56638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79523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65098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87983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10868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3753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56638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979523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65098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87983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10868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33753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56638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79523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65098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87983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10868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33753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56638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79523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65098" y="5521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87983" y="5521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10868" y="5521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533753" y="5521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756638" y="5521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979523" y="5521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02408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293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48178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02408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425293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48178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02408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293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648178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02408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425293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648178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202408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25293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648178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202408" y="552160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425293" y="5521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648178" y="5521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65098" y="6636029"/>
            <a:ext cx="222885" cy="175260"/>
          </a:xfrm>
          <a:custGeom>
            <a:avLst/>
            <a:gdLst/>
            <a:ahLst/>
            <a:cxnLst/>
            <a:rect l="l" t="t" r="r" b="b"/>
            <a:pathLst>
              <a:path w="222884" h="175259">
                <a:moveTo>
                  <a:pt x="0" y="174675"/>
                </a:moveTo>
                <a:lnTo>
                  <a:pt x="0" y="0"/>
                </a:lnTo>
                <a:lnTo>
                  <a:pt x="222884" y="0"/>
                </a:lnTo>
                <a:lnTo>
                  <a:pt x="222884" y="17467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87983" y="6636029"/>
            <a:ext cx="222885" cy="175260"/>
          </a:xfrm>
          <a:custGeom>
            <a:avLst/>
            <a:gdLst/>
            <a:ahLst/>
            <a:cxnLst/>
            <a:rect l="l" t="t" r="r" b="b"/>
            <a:pathLst>
              <a:path w="222884" h="175259">
                <a:moveTo>
                  <a:pt x="0" y="174675"/>
                </a:moveTo>
                <a:lnTo>
                  <a:pt x="0" y="0"/>
                </a:lnTo>
                <a:lnTo>
                  <a:pt x="222884" y="0"/>
                </a:lnTo>
                <a:lnTo>
                  <a:pt x="222884" y="17467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310868" y="6636029"/>
            <a:ext cx="222885" cy="175260"/>
          </a:xfrm>
          <a:custGeom>
            <a:avLst/>
            <a:gdLst/>
            <a:ahLst/>
            <a:cxnLst/>
            <a:rect l="l" t="t" r="r" b="b"/>
            <a:pathLst>
              <a:path w="222884" h="175259">
                <a:moveTo>
                  <a:pt x="0" y="174675"/>
                </a:moveTo>
                <a:lnTo>
                  <a:pt x="0" y="0"/>
                </a:lnTo>
                <a:lnTo>
                  <a:pt x="222884" y="0"/>
                </a:lnTo>
                <a:lnTo>
                  <a:pt x="222884" y="17467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533753" y="6636029"/>
            <a:ext cx="222885" cy="175260"/>
          </a:xfrm>
          <a:custGeom>
            <a:avLst/>
            <a:gdLst/>
            <a:ahLst/>
            <a:cxnLst/>
            <a:rect l="l" t="t" r="r" b="b"/>
            <a:pathLst>
              <a:path w="222885" h="175259">
                <a:moveTo>
                  <a:pt x="0" y="174675"/>
                </a:moveTo>
                <a:lnTo>
                  <a:pt x="0" y="0"/>
                </a:lnTo>
                <a:lnTo>
                  <a:pt x="222884" y="0"/>
                </a:lnTo>
                <a:lnTo>
                  <a:pt x="222884" y="17467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756638" y="6636029"/>
            <a:ext cx="222885" cy="175260"/>
          </a:xfrm>
          <a:custGeom>
            <a:avLst/>
            <a:gdLst/>
            <a:ahLst/>
            <a:cxnLst/>
            <a:rect l="l" t="t" r="r" b="b"/>
            <a:pathLst>
              <a:path w="222885" h="175259">
                <a:moveTo>
                  <a:pt x="0" y="174675"/>
                </a:moveTo>
                <a:lnTo>
                  <a:pt x="0" y="0"/>
                </a:lnTo>
                <a:lnTo>
                  <a:pt x="222885" y="0"/>
                </a:lnTo>
                <a:lnTo>
                  <a:pt x="222885" y="17467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979523" y="6636029"/>
            <a:ext cx="222885" cy="175260"/>
          </a:xfrm>
          <a:custGeom>
            <a:avLst/>
            <a:gdLst/>
            <a:ahLst/>
            <a:cxnLst/>
            <a:rect l="l" t="t" r="r" b="b"/>
            <a:pathLst>
              <a:path w="222885" h="175259">
                <a:moveTo>
                  <a:pt x="0" y="174675"/>
                </a:moveTo>
                <a:lnTo>
                  <a:pt x="0" y="0"/>
                </a:lnTo>
                <a:lnTo>
                  <a:pt x="222885" y="0"/>
                </a:lnTo>
                <a:lnTo>
                  <a:pt x="222885" y="17467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5098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087983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310868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533753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756638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979523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65098" y="6190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087983" y="6190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310868" y="6190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533753" y="6190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756638" y="6190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979523" y="6190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65098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87983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310868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533753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756638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979523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65098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087983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310868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533753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756638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979523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202408" y="6636029"/>
            <a:ext cx="222885" cy="175260"/>
          </a:xfrm>
          <a:custGeom>
            <a:avLst/>
            <a:gdLst/>
            <a:ahLst/>
            <a:cxnLst/>
            <a:rect l="l" t="t" r="r" b="b"/>
            <a:pathLst>
              <a:path w="222885" h="175259">
                <a:moveTo>
                  <a:pt x="0" y="174675"/>
                </a:moveTo>
                <a:lnTo>
                  <a:pt x="0" y="0"/>
                </a:lnTo>
                <a:lnTo>
                  <a:pt x="222885" y="0"/>
                </a:lnTo>
                <a:lnTo>
                  <a:pt x="222885" y="17467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425293" y="6636029"/>
            <a:ext cx="222885" cy="175260"/>
          </a:xfrm>
          <a:custGeom>
            <a:avLst/>
            <a:gdLst/>
            <a:ahLst/>
            <a:cxnLst/>
            <a:rect l="l" t="t" r="r" b="b"/>
            <a:pathLst>
              <a:path w="222885" h="175259">
                <a:moveTo>
                  <a:pt x="0" y="174675"/>
                </a:moveTo>
                <a:lnTo>
                  <a:pt x="0" y="0"/>
                </a:lnTo>
                <a:lnTo>
                  <a:pt x="222885" y="0"/>
                </a:lnTo>
                <a:lnTo>
                  <a:pt x="222885" y="17467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648178" y="6636029"/>
            <a:ext cx="222885" cy="175260"/>
          </a:xfrm>
          <a:custGeom>
            <a:avLst/>
            <a:gdLst/>
            <a:ahLst/>
            <a:cxnLst/>
            <a:rect l="l" t="t" r="r" b="b"/>
            <a:pathLst>
              <a:path w="222885" h="175259">
                <a:moveTo>
                  <a:pt x="0" y="174675"/>
                </a:moveTo>
                <a:lnTo>
                  <a:pt x="0" y="0"/>
                </a:lnTo>
                <a:lnTo>
                  <a:pt x="222885" y="0"/>
                </a:lnTo>
                <a:lnTo>
                  <a:pt x="222885" y="17467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202408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425293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648178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202408" y="619025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425293" y="6190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648178" y="6190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202408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425293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648178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202408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425293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648178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533753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310868" y="4707195"/>
            <a:ext cx="0" cy="1706245"/>
          </a:xfrm>
          <a:custGeom>
            <a:avLst/>
            <a:gdLst/>
            <a:ahLst/>
            <a:cxnLst/>
            <a:rect l="l" t="t" r="r" b="b"/>
            <a:pathLst>
              <a:path h="1706245">
                <a:moveTo>
                  <a:pt x="0" y="1705940"/>
                </a:moveTo>
                <a:lnTo>
                  <a:pt x="0" y="0"/>
                </a:lnTo>
              </a:path>
            </a:pathLst>
          </a:custGeom>
          <a:ln w="82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295666" y="4670348"/>
            <a:ext cx="30480" cy="50165"/>
          </a:xfrm>
          <a:custGeom>
            <a:avLst/>
            <a:gdLst/>
            <a:ahLst/>
            <a:cxnLst/>
            <a:rect l="l" t="t" r="r" b="b"/>
            <a:pathLst>
              <a:path w="30480" h="50164">
                <a:moveTo>
                  <a:pt x="15201" y="0"/>
                </a:moveTo>
                <a:lnTo>
                  <a:pt x="9626" y="25349"/>
                </a:lnTo>
                <a:lnTo>
                  <a:pt x="0" y="49593"/>
                </a:lnTo>
                <a:lnTo>
                  <a:pt x="330" y="50101"/>
                </a:lnTo>
                <a:lnTo>
                  <a:pt x="15201" y="41059"/>
                </a:lnTo>
                <a:lnTo>
                  <a:pt x="27015" y="41059"/>
                </a:lnTo>
                <a:lnTo>
                  <a:pt x="20777" y="25349"/>
                </a:lnTo>
                <a:lnTo>
                  <a:pt x="15201" y="0"/>
                </a:lnTo>
                <a:close/>
              </a:path>
              <a:path w="30480" h="50164">
                <a:moveTo>
                  <a:pt x="27015" y="41059"/>
                </a:moveTo>
                <a:lnTo>
                  <a:pt x="15201" y="41059"/>
                </a:lnTo>
                <a:lnTo>
                  <a:pt x="30149" y="50101"/>
                </a:lnTo>
                <a:lnTo>
                  <a:pt x="30403" y="49593"/>
                </a:lnTo>
                <a:lnTo>
                  <a:pt x="27015" y="410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310868" y="6413135"/>
            <a:ext cx="1297305" cy="0"/>
          </a:xfrm>
          <a:custGeom>
            <a:avLst/>
            <a:gdLst/>
            <a:ahLst/>
            <a:cxnLst/>
            <a:rect l="l" t="t" r="r" b="b"/>
            <a:pathLst>
              <a:path w="1297305">
                <a:moveTo>
                  <a:pt x="0" y="0"/>
                </a:moveTo>
                <a:lnTo>
                  <a:pt x="1296784" y="0"/>
                </a:lnTo>
              </a:path>
            </a:pathLst>
          </a:custGeom>
          <a:ln w="82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594394" y="6397933"/>
            <a:ext cx="50165" cy="30480"/>
          </a:xfrm>
          <a:custGeom>
            <a:avLst/>
            <a:gdLst/>
            <a:ahLst/>
            <a:cxnLst/>
            <a:rect l="l" t="t" r="r" b="b"/>
            <a:pathLst>
              <a:path w="50164" h="30479">
                <a:moveTo>
                  <a:pt x="507" y="0"/>
                </a:moveTo>
                <a:lnTo>
                  <a:pt x="0" y="330"/>
                </a:lnTo>
                <a:lnTo>
                  <a:pt x="9042" y="15201"/>
                </a:lnTo>
                <a:lnTo>
                  <a:pt x="0" y="30162"/>
                </a:lnTo>
                <a:lnTo>
                  <a:pt x="507" y="30403"/>
                </a:lnTo>
                <a:lnTo>
                  <a:pt x="24764" y="20777"/>
                </a:lnTo>
                <a:lnTo>
                  <a:pt x="50114" y="15201"/>
                </a:lnTo>
                <a:lnTo>
                  <a:pt x="24764" y="9626"/>
                </a:lnTo>
                <a:lnTo>
                  <a:pt x="5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1157602" y="6114078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157602" y="5886042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157602" y="5666030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60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157602" y="5437994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80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1106784" y="5221944"/>
            <a:ext cx="1784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100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106784" y="4997870"/>
            <a:ext cx="1784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120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089018" y="4631086"/>
            <a:ext cx="217804" cy="22097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imes New Roman"/>
              <a:cs typeface="Times New Roman"/>
            </a:endParaRPr>
          </a:p>
          <a:p>
            <a:pPr marL="29845">
              <a:lnSpc>
                <a:spcPts val="545"/>
              </a:lnSpc>
            </a:pPr>
            <a:r>
              <a:rPr sz="750" spc="5" dirty="0">
                <a:latin typeface="Trebuchet MS"/>
                <a:cs typeface="Trebuchet MS"/>
              </a:rPr>
              <a:t>140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948390" y="4766785"/>
            <a:ext cx="144780" cy="394970"/>
          </a:xfrm>
          <a:prstGeom prst="rect">
            <a:avLst/>
          </a:prstGeom>
        </p:spPr>
        <p:txBody>
          <a:bodyPr vert="vert270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-10" dirty="0">
                <a:latin typeface="Trebuchet MS"/>
                <a:cs typeface="Trebuchet MS"/>
              </a:rPr>
              <a:t>putea</a:t>
            </a:r>
            <a:r>
              <a:rPr sz="750" spc="-114" dirty="0">
                <a:latin typeface="Trebuchet MS"/>
                <a:cs typeface="Trebuchet MS"/>
              </a:rPr>
              <a:t> </a:t>
            </a:r>
            <a:r>
              <a:rPr sz="750" spc="-35" dirty="0">
                <a:latin typeface="Trebuchet MS"/>
                <a:cs typeface="Trebuchet MS"/>
              </a:rPr>
              <a:t>($)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272710" y="6412843"/>
            <a:ext cx="1324610" cy="25590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890"/>
              </a:lnSpc>
              <a:spcBef>
                <a:spcPts val="130"/>
              </a:spcBef>
              <a:tabLst>
                <a:tab pos="234950" algn="l"/>
                <a:tab pos="457834" algn="l"/>
                <a:tab pos="680720" algn="l"/>
                <a:tab pos="903605" algn="l"/>
                <a:tab pos="1126490" algn="l"/>
              </a:tabLst>
            </a:pPr>
            <a:r>
              <a:rPr sz="750" spc="5" dirty="0">
                <a:latin typeface="Trebuchet MS"/>
                <a:cs typeface="Trebuchet MS"/>
              </a:rPr>
              <a:t>0	1	2	3	4	5</a:t>
            </a:r>
            <a:endParaRPr sz="750">
              <a:latin typeface="Trebuchet MS"/>
              <a:cs typeface="Trebuchet MS"/>
            </a:endParaRPr>
          </a:p>
          <a:p>
            <a:pPr marR="5080" algn="r">
              <a:lnSpc>
                <a:spcPts val="890"/>
              </a:lnSpc>
            </a:pPr>
            <a:r>
              <a:rPr sz="750" spc="-15" dirty="0">
                <a:latin typeface="Trebuchet MS"/>
                <a:cs typeface="Trebuchet MS"/>
              </a:rPr>
              <a:t>wiki</a:t>
            </a:r>
            <a:r>
              <a:rPr sz="750" spc="-145" dirty="0">
                <a:latin typeface="Trebuchet MS"/>
                <a:cs typeface="Trebuchet MS"/>
              </a:rPr>
              <a:t> </a:t>
            </a:r>
            <a:r>
              <a:rPr sz="750" spc="-35" dirty="0">
                <a:latin typeface="Trebuchet MS"/>
                <a:cs typeface="Trebuchet MS"/>
              </a:rPr>
              <a:t>(w)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1208420" y="6330128"/>
            <a:ext cx="14478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0</a:t>
            </a:r>
            <a:r>
              <a:rPr sz="750" spc="-195" dirty="0">
                <a:latin typeface="Trebuchet MS"/>
                <a:cs typeface="Trebuchet MS"/>
              </a:rPr>
              <a:t> </a:t>
            </a: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491526" y="6106722"/>
            <a:ext cx="8445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937296" y="5658872"/>
            <a:ext cx="8445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160181" y="5437770"/>
            <a:ext cx="8445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383066" y="5214291"/>
            <a:ext cx="8445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1310868" y="5196678"/>
            <a:ext cx="1217295" cy="1216660"/>
          </a:xfrm>
          <a:custGeom>
            <a:avLst/>
            <a:gdLst/>
            <a:ahLst/>
            <a:cxnLst/>
            <a:rect l="l" t="t" r="r" b="b"/>
            <a:pathLst>
              <a:path w="1217295" h="1216660">
                <a:moveTo>
                  <a:pt x="0" y="1216456"/>
                </a:moveTo>
                <a:lnTo>
                  <a:pt x="1217218" y="0"/>
                </a:lnTo>
              </a:path>
            </a:pathLst>
          </a:custGeom>
          <a:ln w="8254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2340444" y="5399836"/>
            <a:ext cx="35369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5" dirty="0">
                <a:latin typeface="Trebuchet MS"/>
                <a:cs typeface="Trebuchet MS"/>
              </a:rPr>
              <a:t>P </a:t>
            </a:r>
            <a:r>
              <a:rPr sz="750" spc="70" dirty="0">
                <a:latin typeface="Trebuchet MS"/>
                <a:cs typeface="Trebuchet MS"/>
              </a:rPr>
              <a:t>=</a:t>
            </a:r>
            <a:r>
              <a:rPr sz="750" spc="-190" dirty="0">
                <a:latin typeface="Trebuchet MS"/>
                <a:cs typeface="Trebuchet MS"/>
              </a:rPr>
              <a:t> </a:t>
            </a:r>
            <a:r>
              <a:rPr sz="750" spc="5" dirty="0">
                <a:latin typeface="Trebuchet MS"/>
                <a:cs typeface="Trebuchet MS"/>
              </a:rPr>
              <a:t>20w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2464790" y="5380977"/>
            <a:ext cx="186169" cy="1946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756638" y="5741568"/>
            <a:ext cx="222885" cy="226060"/>
          </a:xfrm>
          <a:custGeom>
            <a:avLst/>
            <a:gdLst/>
            <a:ahLst/>
            <a:cxnLst/>
            <a:rect l="l" t="t" r="r" b="b"/>
            <a:pathLst>
              <a:path w="222885" h="226060">
                <a:moveTo>
                  <a:pt x="222885" y="0"/>
                </a:moveTo>
                <a:lnTo>
                  <a:pt x="222885" y="225793"/>
                </a:lnTo>
                <a:lnTo>
                  <a:pt x="0" y="225793"/>
                </a:lnTo>
              </a:path>
            </a:pathLst>
          </a:custGeom>
          <a:ln w="8255">
            <a:solidFill>
              <a:srgbClr val="00A651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2008492" y="5786437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solidFill>
                  <a:srgbClr val="00A651"/>
                </a:solidFill>
                <a:latin typeface="Trebuchet MS"/>
                <a:cs typeface="Trebuchet MS"/>
              </a:rPr>
              <a:t>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1714411" y="5881757"/>
            <a:ext cx="192405" cy="2298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785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  <a:p>
            <a:pPr marR="5080" algn="r">
              <a:lnSpc>
                <a:spcPts val="785"/>
              </a:lnSpc>
            </a:pPr>
            <a:r>
              <a:rPr sz="750" spc="5" dirty="0">
                <a:solidFill>
                  <a:srgbClr val="00A651"/>
                </a:solidFill>
                <a:latin typeface="Trebuchet MS"/>
                <a:cs typeface="Trebuchet MS"/>
              </a:rPr>
              <a:t>1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2172881" y="5571515"/>
            <a:ext cx="385445" cy="297815"/>
          </a:xfrm>
          <a:custGeom>
            <a:avLst/>
            <a:gdLst/>
            <a:ahLst/>
            <a:cxnLst/>
            <a:rect l="l" t="t" r="r" b="b"/>
            <a:pathLst>
              <a:path w="385444" h="297814">
                <a:moveTo>
                  <a:pt x="385000" y="0"/>
                </a:moveTo>
                <a:lnTo>
                  <a:pt x="330721" y="162669"/>
                </a:lnTo>
                <a:lnTo>
                  <a:pt x="272524" y="247894"/>
                </a:lnTo>
                <a:lnTo>
                  <a:pt x="174315" y="283574"/>
                </a:lnTo>
                <a:lnTo>
                  <a:pt x="0" y="297611"/>
                </a:lnTo>
              </a:path>
            </a:pathLst>
          </a:custGeom>
          <a:ln w="8255">
            <a:solidFill>
              <a:srgbClr val="00A6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136089" y="5853226"/>
            <a:ext cx="51435" cy="30480"/>
          </a:xfrm>
          <a:custGeom>
            <a:avLst/>
            <a:gdLst/>
            <a:ahLst/>
            <a:cxnLst/>
            <a:rect l="l" t="t" r="r" b="b"/>
            <a:pathLst>
              <a:path w="51435" h="30479">
                <a:moveTo>
                  <a:pt x="48679" y="0"/>
                </a:moveTo>
                <a:lnTo>
                  <a:pt x="24993" y="10960"/>
                </a:lnTo>
                <a:lnTo>
                  <a:pt x="0" y="17945"/>
                </a:lnTo>
                <a:lnTo>
                  <a:pt x="25615" y="22098"/>
                </a:lnTo>
                <a:lnTo>
                  <a:pt x="50368" y="30365"/>
                </a:lnTo>
                <a:lnTo>
                  <a:pt x="50850" y="30010"/>
                </a:lnTo>
                <a:lnTo>
                  <a:pt x="40995" y="15659"/>
                </a:lnTo>
                <a:lnTo>
                  <a:pt x="49187" y="228"/>
                </a:lnTo>
                <a:lnTo>
                  <a:pt x="48679" y="0"/>
                </a:lnTo>
                <a:close/>
              </a:path>
            </a:pathLst>
          </a:custGeom>
          <a:solidFill>
            <a:srgbClr val="00A6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069196" y="4406138"/>
            <a:ext cx="2231390" cy="2454275"/>
          </a:xfrm>
          <a:custGeom>
            <a:avLst/>
            <a:gdLst/>
            <a:ahLst/>
            <a:cxnLst/>
            <a:rect l="l" t="t" r="r" b="b"/>
            <a:pathLst>
              <a:path w="2231390" h="2454275">
                <a:moveTo>
                  <a:pt x="0" y="2453805"/>
                </a:moveTo>
                <a:lnTo>
                  <a:pt x="2230920" y="2453805"/>
                </a:lnTo>
                <a:lnTo>
                  <a:pt x="2230920" y="0"/>
                </a:lnTo>
                <a:lnTo>
                  <a:pt x="0" y="0"/>
                </a:lnTo>
                <a:lnTo>
                  <a:pt x="0" y="24538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070237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293122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516007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738892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961777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184662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070237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293122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516007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961777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184662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070237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293122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516007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738892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961777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184662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070237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293122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516007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738892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961777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184662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070237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293122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516007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738892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961777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184662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070237" y="5521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293122" y="5521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516007" y="5521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738892" y="5521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3961777" y="5521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184662" y="5521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407547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630432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853317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076202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407547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630432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853317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076202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407547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630432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853317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076202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407547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630432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853317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076202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407547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630432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853317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076202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407547" y="552160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630432" y="5521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076202" y="5521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070237" y="663602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293122" y="663602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516007" y="663602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738892" y="663602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3961777" y="663602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184662" y="663602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070237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3293122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3516007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3738892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3961777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184662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3070237" y="6190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3293122" y="6190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3516007" y="6190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738892" y="6190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961777" y="6190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184662" y="6190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070237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3293122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3516007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3738892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3961777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184662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3070237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3293122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3516007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738892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961777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184662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407547" y="663602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630432" y="663602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853317" y="663602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076202" y="663602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407547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630432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853317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5076202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407547" y="619025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630432" y="6190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853317" y="6190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076202" y="6190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407547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630432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4853317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076202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407547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4630432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4853317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076202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738892" y="4630077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3511651" y="4711322"/>
            <a:ext cx="0" cy="1706245"/>
          </a:xfrm>
          <a:custGeom>
            <a:avLst/>
            <a:gdLst/>
            <a:ahLst/>
            <a:cxnLst/>
            <a:rect l="l" t="t" r="r" b="b"/>
            <a:pathLst>
              <a:path h="1706245">
                <a:moveTo>
                  <a:pt x="0" y="1705940"/>
                </a:moveTo>
                <a:lnTo>
                  <a:pt x="0" y="0"/>
                </a:lnTo>
              </a:path>
            </a:pathLst>
          </a:custGeom>
          <a:ln w="82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3496436" y="4674476"/>
            <a:ext cx="30480" cy="50165"/>
          </a:xfrm>
          <a:custGeom>
            <a:avLst/>
            <a:gdLst/>
            <a:ahLst/>
            <a:cxnLst/>
            <a:rect l="l" t="t" r="r" b="b"/>
            <a:pathLst>
              <a:path w="30479" h="50164">
                <a:moveTo>
                  <a:pt x="15214" y="0"/>
                </a:moveTo>
                <a:lnTo>
                  <a:pt x="9639" y="25349"/>
                </a:lnTo>
                <a:lnTo>
                  <a:pt x="0" y="49593"/>
                </a:lnTo>
                <a:lnTo>
                  <a:pt x="342" y="50101"/>
                </a:lnTo>
                <a:lnTo>
                  <a:pt x="15214" y="41059"/>
                </a:lnTo>
                <a:lnTo>
                  <a:pt x="27027" y="41059"/>
                </a:lnTo>
                <a:lnTo>
                  <a:pt x="20789" y="25349"/>
                </a:lnTo>
                <a:lnTo>
                  <a:pt x="15214" y="0"/>
                </a:lnTo>
                <a:close/>
              </a:path>
              <a:path w="30479" h="50164">
                <a:moveTo>
                  <a:pt x="27027" y="41059"/>
                </a:moveTo>
                <a:lnTo>
                  <a:pt x="15214" y="41059"/>
                </a:lnTo>
                <a:lnTo>
                  <a:pt x="30162" y="50101"/>
                </a:lnTo>
                <a:lnTo>
                  <a:pt x="30416" y="49593"/>
                </a:lnTo>
                <a:lnTo>
                  <a:pt x="27027" y="410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511651" y="6417262"/>
            <a:ext cx="1297305" cy="0"/>
          </a:xfrm>
          <a:custGeom>
            <a:avLst/>
            <a:gdLst/>
            <a:ahLst/>
            <a:cxnLst/>
            <a:rect l="l" t="t" r="r" b="b"/>
            <a:pathLst>
              <a:path w="1297304">
                <a:moveTo>
                  <a:pt x="0" y="0"/>
                </a:moveTo>
                <a:lnTo>
                  <a:pt x="1296784" y="0"/>
                </a:lnTo>
              </a:path>
            </a:pathLst>
          </a:custGeom>
          <a:ln w="82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4795189" y="6402061"/>
            <a:ext cx="50165" cy="30480"/>
          </a:xfrm>
          <a:custGeom>
            <a:avLst/>
            <a:gdLst/>
            <a:ahLst/>
            <a:cxnLst/>
            <a:rect l="l" t="t" r="r" b="b"/>
            <a:pathLst>
              <a:path w="50164" h="30479">
                <a:moveTo>
                  <a:pt x="507" y="0"/>
                </a:moveTo>
                <a:lnTo>
                  <a:pt x="0" y="330"/>
                </a:lnTo>
                <a:lnTo>
                  <a:pt x="9042" y="15201"/>
                </a:lnTo>
                <a:lnTo>
                  <a:pt x="0" y="30162"/>
                </a:lnTo>
                <a:lnTo>
                  <a:pt x="507" y="30403"/>
                </a:lnTo>
                <a:lnTo>
                  <a:pt x="24752" y="20777"/>
                </a:lnTo>
                <a:lnTo>
                  <a:pt x="50101" y="15201"/>
                </a:lnTo>
                <a:lnTo>
                  <a:pt x="24752" y="9626"/>
                </a:lnTo>
                <a:lnTo>
                  <a:pt x="5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 txBox="1"/>
          <p:nvPr/>
        </p:nvSpPr>
        <p:spPr>
          <a:xfrm>
            <a:off x="3409200" y="6334254"/>
            <a:ext cx="768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3358382" y="6118204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3358382" y="5670156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60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3358382" y="5442120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80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3307565" y="5226070"/>
            <a:ext cx="1784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100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3307565" y="5001996"/>
            <a:ext cx="1784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120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3294157" y="4631086"/>
            <a:ext cx="213360" cy="22097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26034">
              <a:lnSpc>
                <a:spcPts val="515"/>
              </a:lnSpc>
            </a:pPr>
            <a:r>
              <a:rPr sz="750" spc="5" dirty="0">
                <a:latin typeface="Trebuchet MS"/>
                <a:cs typeface="Trebuchet MS"/>
              </a:rPr>
              <a:t>140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3149173" y="4770912"/>
            <a:ext cx="144780" cy="394970"/>
          </a:xfrm>
          <a:prstGeom prst="rect">
            <a:avLst/>
          </a:prstGeom>
        </p:spPr>
        <p:txBody>
          <a:bodyPr vert="vert270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-10" dirty="0">
                <a:latin typeface="Trebuchet MS"/>
                <a:cs typeface="Trebuchet MS"/>
              </a:rPr>
              <a:t>putea</a:t>
            </a:r>
            <a:r>
              <a:rPr sz="750" spc="-114" dirty="0">
                <a:latin typeface="Trebuchet MS"/>
                <a:cs typeface="Trebuchet MS"/>
              </a:rPr>
              <a:t> </a:t>
            </a:r>
            <a:r>
              <a:rPr sz="750" spc="-35" dirty="0">
                <a:latin typeface="Trebuchet MS"/>
                <a:cs typeface="Trebuchet MS"/>
              </a:rPr>
              <a:t>($)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3473490" y="6416969"/>
            <a:ext cx="1324610" cy="25590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890"/>
              </a:lnSpc>
              <a:spcBef>
                <a:spcPts val="130"/>
              </a:spcBef>
              <a:tabLst>
                <a:tab pos="234950" algn="l"/>
                <a:tab pos="457834" algn="l"/>
                <a:tab pos="680720" algn="l"/>
                <a:tab pos="903605" algn="l"/>
                <a:tab pos="1126490" algn="l"/>
              </a:tabLst>
            </a:pPr>
            <a:r>
              <a:rPr sz="750" spc="5" dirty="0">
                <a:latin typeface="Trebuchet MS"/>
                <a:cs typeface="Trebuchet MS"/>
              </a:rPr>
              <a:t>0	1	2	3	4	5</a:t>
            </a:r>
            <a:endParaRPr sz="750">
              <a:latin typeface="Trebuchet MS"/>
              <a:cs typeface="Trebuchet MS"/>
            </a:endParaRPr>
          </a:p>
          <a:p>
            <a:pPr marR="5080" algn="r">
              <a:lnSpc>
                <a:spcPts val="890"/>
              </a:lnSpc>
            </a:pPr>
            <a:r>
              <a:rPr sz="750" spc="-15" dirty="0">
                <a:latin typeface="Trebuchet MS"/>
                <a:cs typeface="Trebuchet MS"/>
              </a:rPr>
              <a:t>wiki</a:t>
            </a:r>
            <a:r>
              <a:rPr sz="750" spc="-145" dirty="0">
                <a:latin typeface="Trebuchet MS"/>
                <a:cs typeface="Trebuchet MS"/>
              </a:rPr>
              <a:t> </a:t>
            </a:r>
            <a:r>
              <a:rPr sz="750" spc="-35" dirty="0">
                <a:latin typeface="Trebuchet MS"/>
                <a:cs typeface="Trebuchet MS"/>
              </a:rPr>
              <a:t>(w)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3358382" y="5890168"/>
            <a:ext cx="19558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40</a:t>
            </a:r>
            <a:r>
              <a:rPr sz="750" spc="-195" dirty="0">
                <a:latin typeface="Trebuchet MS"/>
                <a:cs typeface="Trebuchet MS"/>
              </a:rPr>
              <a:t> </a:t>
            </a:r>
            <a:r>
              <a:rPr sz="1125" b="1" spc="37" baseline="3703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1125" baseline="3703">
              <a:latin typeface="Trebuchet MS"/>
              <a:cs typeface="Trebuchet MS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3696680" y="5771668"/>
            <a:ext cx="8445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3919565" y="5658740"/>
            <a:ext cx="8445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4142450" y="5549279"/>
            <a:ext cx="8445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4365335" y="5439421"/>
            <a:ext cx="8445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57" name="object 257"/>
          <p:cNvSpPr/>
          <p:nvPr/>
        </p:nvSpPr>
        <p:spPr>
          <a:xfrm>
            <a:off x="3511651" y="5323230"/>
            <a:ext cx="1297305" cy="650240"/>
          </a:xfrm>
          <a:custGeom>
            <a:avLst/>
            <a:gdLst/>
            <a:ahLst/>
            <a:cxnLst/>
            <a:rect l="l" t="t" r="r" b="b"/>
            <a:pathLst>
              <a:path w="1297304" h="650239">
                <a:moveTo>
                  <a:pt x="0" y="649630"/>
                </a:moveTo>
                <a:lnTo>
                  <a:pt x="1296784" y="0"/>
                </a:lnTo>
              </a:path>
            </a:pathLst>
          </a:custGeom>
          <a:ln w="8255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 txBox="1"/>
          <p:nvPr/>
        </p:nvSpPr>
        <p:spPr>
          <a:xfrm>
            <a:off x="4506696" y="5275818"/>
            <a:ext cx="353695" cy="36004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R="95250" algn="ctr">
              <a:lnSpc>
                <a:spcPct val="100000"/>
              </a:lnSpc>
              <a:spcBef>
                <a:spcPts val="509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415"/>
              </a:spcBef>
            </a:pPr>
            <a:r>
              <a:rPr sz="750" spc="-5" dirty="0">
                <a:latin typeface="Trebuchet MS"/>
                <a:cs typeface="Trebuchet MS"/>
              </a:rPr>
              <a:t>P </a:t>
            </a:r>
            <a:r>
              <a:rPr sz="750" spc="70" dirty="0">
                <a:latin typeface="Trebuchet MS"/>
                <a:cs typeface="Trebuchet MS"/>
              </a:rPr>
              <a:t>=</a:t>
            </a:r>
            <a:r>
              <a:rPr sz="750" spc="-190" dirty="0">
                <a:latin typeface="Trebuchet MS"/>
                <a:cs typeface="Trebuchet MS"/>
              </a:rPr>
              <a:t> </a:t>
            </a:r>
            <a:r>
              <a:rPr sz="750" spc="5" dirty="0">
                <a:latin typeface="Trebuchet MS"/>
                <a:cs typeface="Trebuchet MS"/>
              </a:rPr>
              <a:t>10w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4853317" y="5521591"/>
            <a:ext cx="2228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790"/>
              </a:lnSpc>
            </a:pPr>
            <a:r>
              <a:rPr sz="750" spc="70" dirty="0">
                <a:latin typeface="Trebuchet MS"/>
                <a:cs typeface="Trebuchet MS"/>
              </a:rPr>
              <a:t>+</a:t>
            </a:r>
            <a:r>
              <a:rPr sz="750" spc="-110" dirty="0">
                <a:latin typeface="Trebuchet MS"/>
                <a:cs typeface="Trebuchet MS"/>
              </a:rPr>
              <a:t> </a:t>
            </a:r>
            <a:r>
              <a:rPr sz="750" spc="5" dirty="0">
                <a:latin typeface="Trebuchet MS"/>
                <a:cs typeface="Trebuchet MS"/>
              </a:rPr>
              <a:t>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60" name="object 260"/>
          <p:cNvSpPr/>
          <p:nvPr/>
        </p:nvSpPr>
        <p:spPr>
          <a:xfrm>
            <a:off x="4643716" y="5483859"/>
            <a:ext cx="179793" cy="1797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3961777" y="5631916"/>
            <a:ext cx="219075" cy="113030"/>
          </a:xfrm>
          <a:custGeom>
            <a:avLst/>
            <a:gdLst/>
            <a:ahLst/>
            <a:cxnLst/>
            <a:rect l="l" t="t" r="r" b="b"/>
            <a:pathLst>
              <a:path w="219075" h="113029">
                <a:moveTo>
                  <a:pt x="218528" y="0"/>
                </a:moveTo>
                <a:lnTo>
                  <a:pt x="218528" y="112560"/>
                </a:lnTo>
                <a:lnTo>
                  <a:pt x="0" y="112560"/>
                </a:lnTo>
              </a:path>
            </a:pathLst>
          </a:custGeom>
          <a:ln w="8254">
            <a:solidFill>
              <a:srgbClr val="00A651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 txBox="1"/>
          <p:nvPr/>
        </p:nvSpPr>
        <p:spPr>
          <a:xfrm>
            <a:off x="4202061" y="5603735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solidFill>
                  <a:srgbClr val="00A651"/>
                </a:solidFill>
                <a:latin typeface="Trebuchet MS"/>
                <a:cs typeface="Trebuchet MS"/>
              </a:rPr>
              <a:t>10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4035145" y="5744202"/>
            <a:ext cx="768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solidFill>
                  <a:srgbClr val="00A651"/>
                </a:solidFill>
                <a:latin typeface="Trebuchet MS"/>
                <a:cs typeface="Trebuchet MS"/>
              </a:rPr>
              <a:t>1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264" name="object 264"/>
          <p:cNvSpPr/>
          <p:nvPr/>
        </p:nvSpPr>
        <p:spPr>
          <a:xfrm>
            <a:off x="4357420" y="5631916"/>
            <a:ext cx="313690" cy="65405"/>
          </a:xfrm>
          <a:custGeom>
            <a:avLst/>
            <a:gdLst/>
            <a:ahLst/>
            <a:cxnLst/>
            <a:rect l="l" t="t" r="r" b="b"/>
            <a:pathLst>
              <a:path w="313689" h="65404">
                <a:moveTo>
                  <a:pt x="313270" y="0"/>
                </a:moveTo>
                <a:lnTo>
                  <a:pt x="260891" y="43460"/>
                </a:lnTo>
                <a:lnTo>
                  <a:pt x="210799" y="63555"/>
                </a:lnTo>
                <a:lnTo>
                  <a:pt x="133625" y="65331"/>
                </a:lnTo>
                <a:lnTo>
                  <a:pt x="0" y="53835"/>
                </a:lnTo>
              </a:path>
            </a:pathLst>
          </a:custGeom>
          <a:ln w="8255">
            <a:solidFill>
              <a:srgbClr val="00A6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4320730" y="5671832"/>
            <a:ext cx="51435" cy="30480"/>
          </a:xfrm>
          <a:custGeom>
            <a:avLst/>
            <a:gdLst/>
            <a:ahLst/>
            <a:cxnLst/>
            <a:rect l="l" t="t" r="r" b="b"/>
            <a:pathLst>
              <a:path w="51435" h="30479">
                <a:moveTo>
                  <a:pt x="50825" y="0"/>
                </a:moveTo>
                <a:lnTo>
                  <a:pt x="25768" y="7264"/>
                </a:lnTo>
                <a:lnTo>
                  <a:pt x="0" y="10401"/>
                </a:lnTo>
                <a:lnTo>
                  <a:pt x="24701" y="18364"/>
                </a:lnTo>
                <a:lnTo>
                  <a:pt x="47917" y="30276"/>
                </a:lnTo>
                <a:lnTo>
                  <a:pt x="48463" y="29984"/>
                </a:lnTo>
                <a:lnTo>
                  <a:pt x="40881" y="14325"/>
                </a:lnTo>
                <a:lnTo>
                  <a:pt x="51295" y="292"/>
                </a:lnTo>
                <a:lnTo>
                  <a:pt x="50825" y="0"/>
                </a:lnTo>
                <a:close/>
              </a:path>
            </a:pathLst>
          </a:custGeom>
          <a:solidFill>
            <a:srgbClr val="00A6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489740" y="4203230"/>
            <a:ext cx="2454275" cy="2900045"/>
          </a:xfrm>
          <a:custGeom>
            <a:avLst/>
            <a:gdLst/>
            <a:ahLst/>
            <a:cxnLst/>
            <a:rect l="l" t="t" r="r" b="b"/>
            <a:pathLst>
              <a:path w="2454275" h="2900045">
                <a:moveTo>
                  <a:pt x="0" y="2899575"/>
                </a:moveTo>
                <a:lnTo>
                  <a:pt x="2453805" y="2899575"/>
                </a:lnTo>
                <a:lnTo>
                  <a:pt x="2453805" y="0"/>
                </a:lnTo>
                <a:lnTo>
                  <a:pt x="0" y="0"/>
                </a:lnTo>
                <a:lnTo>
                  <a:pt x="0" y="28995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490768" y="42042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5713653" y="42042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5490768" y="442715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5713653" y="442715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5490768" y="465004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5713653" y="465004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5490768" y="487292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5713653" y="487292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5490768" y="509581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5713653" y="509581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5936538" y="420425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159423" y="42042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382308" y="42042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605193" y="42042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6828078" y="42042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050963" y="42042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7273849" y="42042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7719618" y="420427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5936538" y="4427143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159423" y="442715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382308" y="442715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605193" y="442715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828078" y="442715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7050963" y="442715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7273849" y="442715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496733" y="442715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7719618" y="442715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5936538" y="4650028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159423" y="465004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382308" y="465004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605193" y="465004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828078" y="465004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273849" y="465004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7496733" y="465004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719618" y="465004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5936538" y="487292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6159423" y="487292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382308" y="487292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605193" y="487292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6828078" y="487292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7050963" y="487292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7273849" y="487292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496733" y="487292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7719618" y="487292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5936538" y="509581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6159423" y="509581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6382308" y="509581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6605193" y="509581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6828078" y="509581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050963" y="509581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273849" y="509581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7496733" y="509581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7719618" y="509581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5490768" y="621024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5713653" y="621024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5490768" y="643313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5713653" y="643313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5490768" y="66560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5713653" y="66560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5490768" y="687890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5713653" y="687890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5490768" y="598736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5713653" y="598736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5490768" y="57644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5713653" y="57644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5490768" y="554158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5713653" y="554158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5490768" y="531869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5713653" y="531869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5936538" y="62102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6159423" y="621024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6382308" y="621024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6605193" y="621024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6828078" y="621024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7050963" y="621024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7273849" y="621024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7496733" y="621024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7719618" y="621024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5936538" y="64331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6159423" y="643313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6382308" y="643313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6605193" y="643313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6828078" y="643313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7050963" y="643313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7273849" y="643313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7719618" y="643313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5936538" y="66560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159423" y="66560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6382308" y="66560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6605193" y="66560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6828078" y="66560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7050963" y="66560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7496733" y="66560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7719618" y="665601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5936538" y="68788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6159423" y="687890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6382308" y="687890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6605193" y="687890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6828078" y="687890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7050963" y="687890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7273849" y="687890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7496733" y="687890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7719618" y="687890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5936538" y="59873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6159423" y="598736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6382308" y="598736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6605193" y="598736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6828078" y="598736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7050963" y="598736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7273849" y="598736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7496733" y="598736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7719618" y="598736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5936538" y="57644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6159423" y="57644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6382308" y="57644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6605193" y="57644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6828078" y="57644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7050963" y="57644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7273849" y="57644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7496733" y="57644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7719618" y="57644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5936538" y="554158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6159423" y="554158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6382308" y="554158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6605193" y="554158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6828078" y="554158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7050963" y="554158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7719618" y="554158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5936538" y="531869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6159423" y="531869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6382308" y="531869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5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5" y="0"/>
                </a:lnTo>
                <a:lnTo>
                  <a:pt x="222885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6605193" y="531869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6828078" y="531869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7050963" y="531869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7273849" y="531869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7496733" y="531869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7719618" y="531869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7496733" y="64331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7273849" y="66560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7496733" y="420428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5936538" y="4455274"/>
            <a:ext cx="0" cy="2423795"/>
          </a:xfrm>
          <a:custGeom>
            <a:avLst/>
            <a:gdLst/>
            <a:ahLst/>
            <a:cxnLst/>
            <a:rect l="l" t="t" r="r" b="b"/>
            <a:pathLst>
              <a:path h="2423795">
                <a:moveTo>
                  <a:pt x="0" y="0"/>
                </a:moveTo>
                <a:lnTo>
                  <a:pt x="0" y="2423617"/>
                </a:lnTo>
              </a:path>
            </a:pathLst>
          </a:custGeom>
          <a:ln w="82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5936538" y="5764453"/>
            <a:ext cx="1337310" cy="0"/>
          </a:xfrm>
          <a:custGeom>
            <a:avLst/>
            <a:gdLst/>
            <a:ahLst/>
            <a:cxnLst/>
            <a:rect l="l" t="t" r="r" b="b"/>
            <a:pathLst>
              <a:path w="1337309">
                <a:moveTo>
                  <a:pt x="0" y="0"/>
                </a:moveTo>
                <a:lnTo>
                  <a:pt x="1337310" y="0"/>
                </a:lnTo>
              </a:path>
            </a:pathLst>
          </a:custGeom>
          <a:ln w="82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7260590" y="5749251"/>
            <a:ext cx="50165" cy="30480"/>
          </a:xfrm>
          <a:custGeom>
            <a:avLst/>
            <a:gdLst/>
            <a:ahLst/>
            <a:cxnLst/>
            <a:rect l="l" t="t" r="r" b="b"/>
            <a:pathLst>
              <a:path w="50165" h="30479">
                <a:moveTo>
                  <a:pt x="507" y="0"/>
                </a:moveTo>
                <a:lnTo>
                  <a:pt x="0" y="342"/>
                </a:lnTo>
                <a:lnTo>
                  <a:pt x="9042" y="15214"/>
                </a:lnTo>
                <a:lnTo>
                  <a:pt x="0" y="30162"/>
                </a:lnTo>
                <a:lnTo>
                  <a:pt x="507" y="30416"/>
                </a:lnTo>
                <a:lnTo>
                  <a:pt x="24764" y="20789"/>
                </a:lnTo>
                <a:lnTo>
                  <a:pt x="50101" y="15214"/>
                </a:lnTo>
                <a:lnTo>
                  <a:pt x="24764" y="9639"/>
                </a:lnTo>
                <a:lnTo>
                  <a:pt x="5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 txBox="1"/>
          <p:nvPr/>
        </p:nvSpPr>
        <p:spPr>
          <a:xfrm>
            <a:off x="5826074" y="5685320"/>
            <a:ext cx="768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11" name="object 411"/>
          <p:cNvSpPr txBox="1"/>
          <p:nvPr/>
        </p:nvSpPr>
        <p:spPr>
          <a:xfrm>
            <a:off x="5744845" y="5908502"/>
            <a:ext cx="15748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10" dirty="0">
                <a:latin typeface="Trebuchet MS"/>
                <a:cs typeface="Trebuchet MS"/>
              </a:rPr>
              <a:t>-20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12" name="object 412"/>
          <p:cNvSpPr txBox="1"/>
          <p:nvPr/>
        </p:nvSpPr>
        <p:spPr>
          <a:xfrm>
            <a:off x="5744845" y="6128712"/>
            <a:ext cx="15748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10" dirty="0">
                <a:latin typeface="Trebuchet MS"/>
                <a:cs typeface="Trebuchet MS"/>
              </a:rPr>
              <a:t>-40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13" name="object 413"/>
          <p:cNvSpPr txBox="1"/>
          <p:nvPr/>
        </p:nvSpPr>
        <p:spPr>
          <a:xfrm>
            <a:off x="5744845" y="6569133"/>
            <a:ext cx="15748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10" dirty="0">
                <a:latin typeface="Trebuchet MS"/>
                <a:cs typeface="Trebuchet MS"/>
              </a:rPr>
              <a:t>-80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14" name="object 414"/>
          <p:cNvSpPr txBox="1"/>
          <p:nvPr/>
        </p:nvSpPr>
        <p:spPr>
          <a:xfrm>
            <a:off x="5775256" y="5462335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15" name="object 415"/>
          <p:cNvSpPr txBox="1"/>
          <p:nvPr/>
        </p:nvSpPr>
        <p:spPr>
          <a:xfrm>
            <a:off x="5775256" y="5242125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16" name="object 416"/>
          <p:cNvSpPr txBox="1"/>
          <p:nvPr/>
        </p:nvSpPr>
        <p:spPr>
          <a:xfrm>
            <a:off x="5775256" y="5010028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60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17" name="object 417"/>
          <p:cNvSpPr txBox="1"/>
          <p:nvPr/>
        </p:nvSpPr>
        <p:spPr>
          <a:xfrm>
            <a:off x="5775256" y="4795860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80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18" name="object 418"/>
          <p:cNvSpPr txBox="1"/>
          <p:nvPr/>
        </p:nvSpPr>
        <p:spPr>
          <a:xfrm>
            <a:off x="5724438" y="4572678"/>
            <a:ext cx="1784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100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19" name="object 419"/>
          <p:cNvSpPr txBox="1"/>
          <p:nvPr/>
        </p:nvSpPr>
        <p:spPr>
          <a:xfrm>
            <a:off x="7273849" y="5541581"/>
            <a:ext cx="2228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 marL="75565">
              <a:lnSpc>
                <a:spcPts val="525"/>
              </a:lnSpc>
            </a:pPr>
            <a:r>
              <a:rPr sz="750" spc="-10" dirty="0">
                <a:latin typeface="Trebuchet MS"/>
                <a:cs typeface="Trebuchet MS"/>
              </a:rPr>
              <a:t>wik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20" name="object 420"/>
          <p:cNvSpPr txBox="1"/>
          <p:nvPr/>
        </p:nvSpPr>
        <p:spPr>
          <a:xfrm>
            <a:off x="7496733" y="5541581"/>
            <a:ext cx="2228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ts val="525"/>
              </a:lnSpc>
            </a:pPr>
            <a:r>
              <a:rPr sz="750" spc="-35" dirty="0">
                <a:latin typeface="Trebuchet MS"/>
                <a:cs typeface="Trebuchet MS"/>
              </a:rPr>
              <a:t>i</a:t>
            </a:r>
            <a:r>
              <a:rPr sz="750" spc="-90" dirty="0">
                <a:latin typeface="Trebuchet MS"/>
                <a:cs typeface="Trebuchet MS"/>
              </a:rPr>
              <a:t> </a:t>
            </a:r>
            <a:r>
              <a:rPr sz="750" spc="-35" dirty="0">
                <a:latin typeface="Trebuchet MS"/>
                <a:cs typeface="Trebuchet MS"/>
              </a:rPr>
              <a:t>(w)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21" name="object 421"/>
          <p:cNvSpPr txBox="1"/>
          <p:nvPr/>
        </p:nvSpPr>
        <p:spPr>
          <a:xfrm>
            <a:off x="5590189" y="4591308"/>
            <a:ext cx="144780" cy="394970"/>
          </a:xfrm>
          <a:prstGeom prst="rect">
            <a:avLst/>
          </a:prstGeom>
        </p:spPr>
        <p:txBody>
          <a:bodyPr vert="vert270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-10" dirty="0">
                <a:latin typeface="Trebuchet MS"/>
                <a:cs typeface="Trebuchet MS"/>
              </a:rPr>
              <a:t>putea</a:t>
            </a:r>
            <a:r>
              <a:rPr sz="750" spc="-114" dirty="0">
                <a:latin typeface="Trebuchet MS"/>
                <a:cs typeface="Trebuchet MS"/>
              </a:rPr>
              <a:t> </a:t>
            </a:r>
            <a:r>
              <a:rPr sz="750" spc="-35" dirty="0">
                <a:latin typeface="Trebuchet MS"/>
                <a:cs typeface="Trebuchet MS"/>
              </a:rPr>
              <a:t>($)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22" name="object 422"/>
          <p:cNvSpPr txBox="1"/>
          <p:nvPr/>
        </p:nvSpPr>
        <p:spPr>
          <a:xfrm>
            <a:off x="5744845" y="6348922"/>
            <a:ext cx="23431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10" dirty="0">
                <a:latin typeface="Trebuchet MS"/>
                <a:cs typeface="Trebuchet MS"/>
              </a:rPr>
              <a:t>-60</a:t>
            </a:r>
            <a:r>
              <a:rPr sz="750" spc="-145" dirty="0">
                <a:latin typeface="Trebuchet MS"/>
                <a:cs typeface="Trebuchet MS"/>
              </a:rPr>
              <a:t> </a:t>
            </a: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23" name="object 423"/>
          <p:cNvSpPr txBox="1"/>
          <p:nvPr/>
        </p:nvSpPr>
        <p:spPr>
          <a:xfrm>
            <a:off x="6118298" y="5744559"/>
            <a:ext cx="970915" cy="302895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284"/>
              </a:spcBef>
              <a:tabLst>
                <a:tab pos="238125" algn="l"/>
                <a:tab pos="461009" algn="l"/>
                <a:tab pos="683895" algn="l"/>
                <a:tab pos="906780" algn="l"/>
              </a:tabLst>
            </a:pPr>
            <a:r>
              <a:rPr sz="750" spc="5" dirty="0">
                <a:latin typeface="Trebuchet MS"/>
                <a:cs typeface="Trebuchet MS"/>
              </a:rPr>
              <a:t>1	2	3	4	5</a:t>
            </a:r>
            <a:endParaRPr sz="7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24" name="object 424"/>
          <p:cNvSpPr txBox="1"/>
          <p:nvPr/>
        </p:nvSpPr>
        <p:spPr>
          <a:xfrm>
            <a:off x="6562979" y="5011413"/>
            <a:ext cx="8445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25" name="object 425"/>
          <p:cNvSpPr txBox="1"/>
          <p:nvPr/>
        </p:nvSpPr>
        <p:spPr>
          <a:xfrm>
            <a:off x="6785864" y="4567228"/>
            <a:ext cx="8445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26" name="object 426"/>
          <p:cNvSpPr/>
          <p:nvPr/>
        </p:nvSpPr>
        <p:spPr>
          <a:xfrm>
            <a:off x="5936538" y="4554650"/>
            <a:ext cx="941069" cy="1879600"/>
          </a:xfrm>
          <a:custGeom>
            <a:avLst/>
            <a:gdLst/>
            <a:ahLst/>
            <a:cxnLst/>
            <a:rect l="l" t="t" r="r" b="b"/>
            <a:pathLst>
              <a:path w="941070" h="1879600">
                <a:moveTo>
                  <a:pt x="0" y="1879384"/>
                </a:moveTo>
                <a:lnTo>
                  <a:pt x="941069" y="0"/>
                </a:lnTo>
              </a:path>
            </a:pathLst>
          </a:custGeom>
          <a:ln w="8254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 txBox="1"/>
          <p:nvPr/>
        </p:nvSpPr>
        <p:spPr>
          <a:xfrm>
            <a:off x="6774726" y="4766678"/>
            <a:ext cx="28130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5" dirty="0">
                <a:latin typeface="Trebuchet MS"/>
                <a:cs typeface="Trebuchet MS"/>
              </a:rPr>
              <a:t>P</a:t>
            </a:r>
            <a:r>
              <a:rPr sz="750" spc="-100" dirty="0">
                <a:latin typeface="Trebuchet MS"/>
                <a:cs typeface="Trebuchet MS"/>
              </a:rPr>
              <a:t> </a:t>
            </a:r>
            <a:r>
              <a:rPr sz="750" spc="70" dirty="0">
                <a:latin typeface="Trebuchet MS"/>
                <a:cs typeface="Trebuchet MS"/>
              </a:rPr>
              <a:t>=</a:t>
            </a:r>
            <a:r>
              <a:rPr sz="750" spc="-100" dirty="0">
                <a:latin typeface="Trebuchet MS"/>
                <a:cs typeface="Trebuchet MS"/>
              </a:rPr>
              <a:t> </a:t>
            </a:r>
            <a:r>
              <a:rPr sz="750" spc="5" dirty="0">
                <a:latin typeface="Trebuchet MS"/>
                <a:cs typeface="Trebuchet MS"/>
              </a:rPr>
              <a:t>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28" name="object 428"/>
          <p:cNvSpPr txBox="1"/>
          <p:nvPr/>
        </p:nvSpPr>
        <p:spPr>
          <a:xfrm>
            <a:off x="7050963" y="4650035"/>
            <a:ext cx="2482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R="12065">
              <a:lnSpc>
                <a:spcPct val="100000"/>
              </a:lnSpc>
              <a:spcBef>
                <a:spcPts val="10"/>
              </a:spcBef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ts val="705"/>
              </a:lnSpc>
            </a:pPr>
            <a:r>
              <a:rPr sz="750" spc="15" dirty="0">
                <a:latin typeface="Trebuchet MS"/>
                <a:cs typeface="Trebuchet MS"/>
              </a:rPr>
              <a:t>w</a:t>
            </a:r>
            <a:r>
              <a:rPr sz="750" spc="-175" dirty="0">
                <a:latin typeface="Trebuchet MS"/>
                <a:cs typeface="Trebuchet MS"/>
              </a:rPr>
              <a:t> </a:t>
            </a:r>
            <a:r>
              <a:rPr sz="750" spc="-40" dirty="0">
                <a:latin typeface="Trebuchet MS"/>
                <a:cs typeface="Trebuchet MS"/>
              </a:rPr>
              <a:t>- </a:t>
            </a:r>
            <a:r>
              <a:rPr sz="750" spc="5" dirty="0">
                <a:latin typeface="Trebuchet MS"/>
                <a:cs typeface="Trebuchet MS"/>
              </a:rPr>
              <a:t>60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29" name="object 429"/>
          <p:cNvSpPr/>
          <p:nvPr/>
        </p:nvSpPr>
        <p:spPr>
          <a:xfrm>
            <a:off x="6901345" y="4772075"/>
            <a:ext cx="179158" cy="1545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6383426" y="5098694"/>
            <a:ext cx="222250" cy="443230"/>
          </a:xfrm>
          <a:custGeom>
            <a:avLst/>
            <a:gdLst/>
            <a:ahLst/>
            <a:cxnLst/>
            <a:rect l="l" t="t" r="r" b="b"/>
            <a:pathLst>
              <a:path w="222250" h="443229">
                <a:moveTo>
                  <a:pt x="221767" y="0"/>
                </a:moveTo>
                <a:lnTo>
                  <a:pt x="0" y="442887"/>
                </a:lnTo>
                <a:lnTo>
                  <a:pt x="221767" y="442887"/>
                </a:lnTo>
                <a:lnTo>
                  <a:pt x="2217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6383426" y="5098694"/>
            <a:ext cx="222250" cy="443230"/>
          </a:xfrm>
          <a:custGeom>
            <a:avLst/>
            <a:gdLst/>
            <a:ahLst/>
            <a:cxnLst/>
            <a:rect l="l" t="t" r="r" b="b"/>
            <a:pathLst>
              <a:path w="222250" h="443229">
                <a:moveTo>
                  <a:pt x="221767" y="0"/>
                </a:moveTo>
                <a:lnTo>
                  <a:pt x="221767" y="442887"/>
                </a:lnTo>
                <a:lnTo>
                  <a:pt x="0" y="442887"/>
                </a:lnTo>
              </a:path>
            </a:pathLst>
          </a:custGeom>
          <a:ln w="8255">
            <a:solidFill>
              <a:srgbClr val="00A651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 txBox="1"/>
          <p:nvPr/>
        </p:nvSpPr>
        <p:spPr>
          <a:xfrm>
            <a:off x="6630263" y="5240870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solidFill>
                  <a:srgbClr val="00A651"/>
                </a:solidFill>
                <a:latin typeface="Trebuchet MS"/>
                <a:cs typeface="Trebuchet MS"/>
              </a:rPr>
              <a:t>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33" name="object 433"/>
          <p:cNvSpPr txBox="1"/>
          <p:nvPr/>
        </p:nvSpPr>
        <p:spPr>
          <a:xfrm>
            <a:off x="6340094" y="5454707"/>
            <a:ext cx="191770" cy="231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79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Trebuchet MS"/>
                <a:cs typeface="Trebuchet MS"/>
              </a:rPr>
              <a:t>×</a:t>
            </a:r>
            <a:endParaRPr sz="750">
              <a:latin typeface="Trebuchet MS"/>
              <a:cs typeface="Trebuchet MS"/>
            </a:endParaRPr>
          </a:p>
          <a:p>
            <a:pPr marR="5080" algn="r">
              <a:lnSpc>
                <a:spcPts val="790"/>
              </a:lnSpc>
            </a:pPr>
            <a:r>
              <a:rPr sz="750" spc="5" dirty="0">
                <a:solidFill>
                  <a:srgbClr val="00A651"/>
                </a:solidFill>
                <a:latin typeface="Trebuchet MS"/>
                <a:cs typeface="Trebuchet MS"/>
              </a:rPr>
              <a:t>1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434" name="object 434"/>
          <p:cNvSpPr/>
          <p:nvPr/>
        </p:nvSpPr>
        <p:spPr>
          <a:xfrm>
            <a:off x="6787426" y="4922520"/>
            <a:ext cx="203835" cy="398145"/>
          </a:xfrm>
          <a:custGeom>
            <a:avLst/>
            <a:gdLst/>
            <a:ahLst/>
            <a:cxnLst/>
            <a:rect l="l" t="t" r="r" b="b"/>
            <a:pathLst>
              <a:path w="203834" h="398145">
                <a:moveTo>
                  <a:pt x="203504" y="0"/>
                </a:moveTo>
                <a:lnTo>
                  <a:pt x="199960" y="230162"/>
                </a:lnTo>
                <a:lnTo>
                  <a:pt x="177580" y="348300"/>
                </a:lnTo>
                <a:lnTo>
                  <a:pt x="117286" y="391691"/>
                </a:lnTo>
                <a:lnTo>
                  <a:pt x="0" y="397611"/>
                </a:lnTo>
              </a:path>
            </a:pathLst>
          </a:custGeom>
          <a:ln w="8255">
            <a:solidFill>
              <a:srgbClr val="00A6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6750570" y="5304955"/>
            <a:ext cx="50165" cy="30480"/>
          </a:xfrm>
          <a:custGeom>
            <a:avLst/>
            <a:gdLst/>
            <a:ahLst/>
            <a:cxnLst/>
            <a:rect l="l" t="t" r="r" b="b"/>
            <a:pathLst>
              <a:path w="50165" h="30479">
                <a:moveTo>
                  <a:pt x="49631" y="0"/>
                </a:moveTo>
                <a:lnTo>
                  <a:pt x="25361" y="9563"/>
                </a:lnTo>
                <a:lnTo>
                  <a:pt x="0" y="15087"/>
                </a:lnTo>
                <a:lnTo>
                  <a:pt x="25336" y="20713"/>
                </a:lnTo>
                <a:lnTo>
                  <a:pt x="49555" y="30416"/>
                </a:lnTo>
                <a:lnTo>
                  <a:pt x="50050" y="30086"/>
                </a:lnTo>
                <a:lnTo>
                  <a:pt x="41059" y="15189"/>
                </a:lnTo>
                <a:lnTo>
                  <a:pt x="50139" y="253"/>
                </a:lnTo>
                <a:lnTo>
                  <a:pt x="49631" y="0"/>
                </a:lnTo>
                <a:close/>
              </a:path>
            </a:pathLst>
          </a:custGeom>
          <a:solidFill>
            <a:srgbClr val="00A6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8225243" y="4406138"/>
            <a:ext cx="2008505" cy="2454275"/>
          </a:xfrm>
          <a:custGeom>
            <a:avLst/>
            <a:gdLst/>
            <a:ahLst/>
            <a:cxnLst/>
            <a:rect l="l" t="t" r="r" b="b"/>
            <a:pathLst>
              <a:path w="2008504" h="2454275">
                <a:moveTo>
                  <a:pt x="0" y="2453805"/>
                </a:moveTo>
                <a:lnTo>
                  <a:pt x="2008022" y="2453805"/>
                </a:lnTo>
                <a:lnTo>
                  <a:pt x="2008022" y="0"/>
                </a:lnTo>
                <a:lnTo>
                  <a:pt x="0" y="0"/>
                </a:lnTo>
                <a:lnTo>
                  <a:pt x="0" y="24538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8226272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8449157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8672042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8894927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9117812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9340697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8226272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8449157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8672042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9117812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9340697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8226272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8449157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8672042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8894927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9117812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9340697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8226272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8449157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8672042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8894927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9117812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9340697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8226272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8449157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8672042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8894927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9117812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9340697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8226272" y="5521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8449157" y="5521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8672042" y="5521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8894927" y="5521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9117812" y="5521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9340697" y="5521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9563582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9786467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10009352" y="440716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9563582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9786467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10009352" y="463005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9563582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9786467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10009352" y="485293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9563582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9786467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10009352" y="507582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9563582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9786467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10009352" y="529870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9563582" y="552160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9786467" y="5521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10009352" y="552159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8226272" y="663602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8449157" y="663602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8672042" y="663602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8894927" y="663602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9117812" y="663602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9340697" y="663602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8226272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8449157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8672042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8894927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9117812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9340697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8226272" y="6190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8449157" y="6190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8672042" y="6190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8894927" y="6190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9117812" y="6190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9340697" y="6190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8226272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8449157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8672042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8894927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9117812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9340697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8226272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8449157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8672042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8894927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9117812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9340697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9563582" y="663602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9786467" y="663602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10009352" y="663602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9563582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9786467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10009352" y="6413144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4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9563582" y="6190259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9786467" y="6190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10009352" y="619024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9563582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9786467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10009352" y="5967361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4"/>
                </a:moveTo>
                <a:lnTo>
                  <a:pt x="0" y="222884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4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10009352" y="5744476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85"/>
                </a:moveTo>
                <a:lnTo>
                  <a:pt x="0" y="222885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85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8894927" y="4630077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4" h="222885">
                <a:moveTo>
                  <a:pt x="222884" y="222872"/>
                </a:moveTo>
                <a:lnTo>
                  <a:pt x="0" y="222872"/>
                </a:lnTo>
                <a:lnTo>
                  <a:pt x="0" y="0"/>
                </a:lnTo>
                <a:lnTo>
                  <a:pt x="222884" y="0"/>
                </a:lnTo>
                <a:lnTo>
                  <a:pt x="222884" y="222872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8667686" y="4711322"/>
            <a:ext cx="0" cy="1706245"/>
          </a:xfrm>
          <a:custGeom>
            <a:avLst/>
            <a:gdLst/>
            <a:ahLst/>
            <a:cxnLst/>
            <a:rect l="l" t="t" r="r" b="b"/>
            <a:pathLst>
              <a:path h="1706245">
                <a:moveTo>
                  <a:pt x="0" y="1705940"/>
                </a:moveTo>
                <a:lnTo>
                  <a:pt x="0" y="0"/>
                </a:lnTo>
              </a:path>
            </a:pathLst>
          </a:custGeom>
          <a:ln w="82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8652471" y="4674476"/>
            <a:ext cx="30480" cy="50165"/>
          </a:xfrm>
          <a:custGeom>
            <a:avLst/>
            <a:gdLst/>
            <a:ahLst/>
            <a:cxnLst/>
            <a:rect l="l" t="t" r="r" b="b"/>
            <a:pathLst>
              <a:path w="30479" h="50164">
                <a:moveTo>
                  <a:pt x="15214" y="0"/>
                </a:moveTo>
                <a:lnTo>
                  <a:pt x="9639" y="25349"/>
                </a:lnTo>
                <a:lnTo>
                  <a:pt x="0" y="49593"/>
                </a:lnTo>
                <a:lnTo>
                  <a:pt x="342" y="50101"/>
                </a:lnTo>
                <a:lnTo>
                  <a:pt x="15214" y="41059"/>
                </a:lnTo>
                <a:lnTo>
                  <a:pt x="27027" y="41059"/>
                </a:lnTo>
                <a:lnTo>
                  <a:pt x="20789" y="25349"/>
                </a:lnTo>
                <a:lnTo>
                  <a:pt x="15214" y="0"/>
                </a:lnTo>
                <a:close/>
              </a:path>
              <a:path w="30479" h="50164">
                <a:moveTo>
                  <a:pt x="27027" y="41059"/>
                </a:moveTo>
                <a:lnTo>
                  <a:pt x="15214" y="41059"/>
                </a:lnTo>
                <a:lnTo>
                  <a:pt x="30162" y="50101"/>
                </a:lnTo>
                <a:lnTo>
                  <a:pt x="30416" y="49593"/>
                </a:lnTo>
                <a:lnTo>
                  <a:pt x="27027" y="410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8667686" y="6417262"/>
            <a:ext cx="1297305" cy="0"/>
          </a:xfrm>
          <a:custGeom>
            <a:avLst/>
            <a:gdLst/>
            <a:ahLst/>
            <a:cxnLst/>
            <a:rect l="l" t="t" r="r" b="b"/>
            <a:pathLst>
              <a:path w="1297304">
                <a:moveTo>
                  <a:pt x="0" y="0"/>
                </a:moveTo>
                <a:lnTo>
                  <a:pt x="1296784" y="0"/>
                </a:lnTo>
              </a:path>
            </a:pathLst>
          </a:custGeom>
          <a:ln w="82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9951224" y="6402061"/>
            <a:ext cx="50165" cy="30480"/>
          </a:xfrm>
          <a:custGeom>
            <a:avLst/>
            <a:gdLst/>
            <a:ahLst/>
            <a:cxnLst/>
            <a:rect l="l" t="t" r="r" b="b"/>
            <a:pathLst>
              <a:path w="50165" h="30479">
                <a:moveTo>
                  <a:pt x="507" y="0"/>
                </a:moveTo>
                <a:lnTo>
                  <a:pt x="0" y="330"/>
                </a:lnTo>
                <a:lnTo>
                  <a:pt x="9042" y="15201"/>
                </a:lnTo>
                <a:lnTo>
                  <a:pt x="0" y="30162"/>
                </a:lnTo>
                <a:lnTo>
                  <a:pt x="507" y="30403"/>
                </a:lnTo>
                <a:lnTo>
                  <a:pt x="24752" y="20777"/>
                </a:lnTo>
                <a:lnTo>
                  <a:pt x="50101" y="15201"/>
                </a:lnTo>
                <a:lnTo>
                  <a:pt x="24752" y="9626"/>
                </a:lnTo>
                <a:lnTo>
                  <a:pt x="5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 txBox="1"/>
          <p:nvPr/>
        </p:nvSpPr>
        <p:spPr>
          <a:xfrm>
            <a:off x="8565248" y="6334254"/>
            <a:ext cx="768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39" name="object 539"/>
          <p:cNvSpPr txBox="1"/>
          <p:nvPr/>
        </p:nvSpPr>
        <p:spPr>
          <a:xfrm>
            <a:off x="8514430" y="6118204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40" name="object 540"/>
          <p:cNvSpPr txBox="1"/>
          <p:nvPr/>
        </p:nvSpPr>
        <p:spPr>
          <a:xfrm>
            <a:off x="8514430" y="5890168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41" name="object 541"/>
          <p:cNvSpPr txBox="1"/>
          <p:nvPr/>
        </p:nvSpPr>
        <p:spPr>
          <a:xfrm>
            <a:off x="8514430" y="5670156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60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42" name="object 542"/>
          <p:cNvSpPr txBox="1"/>
          <p:nvPr/>
        </p:nvSpPr>
        <p:spPr>
          <a:xfrm>
            <a:off x="8514430" y="5442120"/>
            <a:ext cx="1276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80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43" name="object 543"/>
          <p:cNvSpPr txBox="1"/>
          <p:nvPr/>
        </p:nvSpPr>
        <p:spPr>
          <a:xfrm>
            <a:off x="8463612" y="5001996"/>
            <a:ext cx="17843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120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44" name="object 544"/>
          <p:cNvSpPr txBox="1"/>
          <p:nvPr/>
        </p:nvSpPr>
        <p:spPr>
          <a:xfrm>
            <a:off x="8450192" y="4631086"/>
            <a:ext cx="213360" cy="22097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26034">
              <a:lnSpc>
                <a:spcPts val="515"/>
              </a:lnSpc>
            </a:pPr>
            <a:r>
              <a:rPr sz="750" spc="5" dirty="0">
                <a:latin typeface="Trebuchet MS"/>
                <a:cs typeface="Trebuchet MS"/>
              </a:rPr>
              <a:t>140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45" name="object 545"/>
          <p:cNvSpPr txBox="1"/>
          <p:nvPr/>
        </p:nvSpPr>
        <p:spPr>
          <a:xfrm>
            <a:off x="8305220" y="4770912"/>
            <a:ext cx="144780" cy="394970"/>
          </a:xfrm>
          <a:prstGeom prst="rect">
            <a:avLst/>
          </a:prstGeom>
        </p:spPr>
        <p:txBody>
          <a:bodyPr vert="vert270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-10" dirty="0">
                <a:latin typeface="Trebuchet MS"/>
                <a:cs typeface="Trebuchet MS"/>
              </a:rPr>
              <a:t>putea</a:t>
            </a:r>
            <a:r>
              <a:rPr sz="750" spc="-114" dirty="0">
                <a:latin typeface="Trebuchet MS"/>
                <a:cs typeface="Trebuchet MS"/>
              </a:rPr>
              <a:t> </a:t>
            </a:r>
            <a:r>
              <a:rPr sz="750" spc="-35" dirty="0">
                <a:latin typeface="Trebuchet MS"/>
                <a:cs typeface="Trebuchet MS"/>
              </a:rPr>
              <a:t>($)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46" name="object 546"/>
          <p:cNvSpPr txBox="1"/>
          <p:nvPr/>
        </p:nvSpPr>
        <p:spPr>
          <a:xfrm>
            <a:off x="8629538" y="6416969"/>
            <a:ext cx="1324610" cy="25590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890"/>
              </a:lnSpc>
              <a:spcBef>
                <a:spcPts val="130"/>
              </a:spcBef>
              <a:tabLst>
                <a:tab pos="234950" algn="l"/>
                <a:tab pos="457834" algn="l"/>
                <a:tab pos="680720" algn="l"/>
                <a:tab pos="903605" algn="l"/>
                <a:tab pos="1126490" algn="l"/>
              </a:tabLst>
            </a:pPr>
            <a:r>
              <a:rPr sz="750" spc="5" dirty="0">
                <a:latin typeface="Trebuchet MS"/>
                <a:cs typeface="Trebuchet MS"/>
              </a:rPr>
              <a:t>0	1	2	3	4	5</a:t>
            </a:r>
            <a:endParaRPr sz="750">
              <a:latin typeface="Trebuchet MS"/>
              <a:cs typeface="Trebuchet MS"/>
            </a:endParaRPr>
          </a:p>
          <a:p>
            <a:pPr marR="5080" algn="r">
              <a:lnSpc>
                <a:spcPts val="890"/>
              </a:lnSpc>
            </a:pPr>
            <a:r>
              <a:rPr sz="750" spc="-15" dirty="0">
                <a:latin typeface="Trebuchet MS"/>
                <a:cs typeface="Trebuchet MS"/>
              </a:rPr>
              <a:t>wiki</a:t>
            </a:r>
            <a:r>
              <a:rPr sz="750" spc="-145" dirty="0">
                <a:latin typeface="Trebuchet MS"/>
                <a:cs typeface="Trebuchet MS"/>
              </a:rPr>
              <a:t> </a:t>
            </a:r>
            <a:r>
              <a:rPr sz="750" spc="-35" dirty="0">
                <a:latin typeface="Trebuchet MS"/>
                <a:cs typeface="Trebuchet MS"/>
              </a:rPr>
              <a:t>(w)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47" name="object 547"/>
          <p:cNvSpPr txBox="1"/>
          <p:nvPr/>
        </p:nvSpPr>
        <p:spPr>
          <a:xfrm>
            <a:off x="8463612" y="5226070"/>
            <a:ext cx="246379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Trebuchet MS"/>
                <a:cs typeface="Trebuchet MS"/>
              </a:rPr>
              <a:t>100</a:t>
            </a:r>
            <a:r>
              <a:rPr sz="750" spc="-195" dirty="0">
                <a:latin typeface="Trebuchet MS"/>
                <a:cs typeface="Trebuchet MS"/>
              </a:rPr>
              <a:t> </a:t>
            </a:r>
            <a:r>
              <a:rPr sz="1125" b="1" spc="37" baseline="7407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1125" baseline="7407">
              <a:latin typeface="Arial"/>
              <a:cs typeface="Arial"/>
            </a:endParaRPr>
          </a:p>
        </p:txBody>
      </p:sp>
      <p:sp>
        <p:nvSpPr>
          <p:cNvPr id="548" name="object 548"/>
          <p:cNvSpPr txBox="1"/>
          <p:nvPr/>
        </p:nvSpPr>
        <p:spPr>
          <a:xfrm>
            <a:off x="9075600" y="5658740"/>
            <a:ext cx="8445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750">
              <a:latin typeface="Arial"/>
              <a:cs typeface="Arial"/>
            </a:endParaRPr>
          </a:p>
        </p:txBody>
      </p:sp>
      <p:sp>
        <p:nvSpPr>
          <p:cNvPr id="549" name="object 549"/>
          <p:cNvSpPr txBox="1"/>
          <p:nvPr/>
        </p:nvSpPr>
        <p:spPr>
          <a:xfrm>
            <a:off x="9298485" y="5882516"/>
            <a:ext cx="8445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750">
              <a:latin typeface="Arial"/>
              <a:cs typeface="Arial"/>
            </a:endParaRPr>
          </a:p>
        </p:txBody>
      </p:sp>
      <p:sp>
        <p:nvSpPr>
          <p:cNvPr id="550" name="object 550"/>
          <p:cNvSpPr txBox="1"/>
          <p:nvPr/>
        </p:nvSpPr>
        <p:spPr>
          <a:xfrm>
            <a:off x="9521369" y="6102132"/>
            <a:ext cx="8445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750">
              <a:latin typeface="Arial"/>
              <a:cs typeface="Arial"/>
            </a:endParaRPr>
          </a:p>
        </p:txBody>
      </p:sp>
      <p:sp>
        <p:nvSpPr>
          <p:cNvPr id="551" name="object 551"/>
          <p:cNvSpPr txBox="1"/>
          <p:nvPr/>
        </p:nvSpPr>
        <p:spPr>
          <a:xfrm>
            <a:off x="9744255" y="6334131"/>
            <a:ext cx="8445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endParaRPr sz="750">
              <a:latin typeface="Arial"/>
              <a:cs typeface="Arial"/>
            </a:endParaRPr>
          </a:p>
        </p:txBody>
      </p:sp>
      <p:sp>
        <p:nvSpPr>
          <p:cNvPr id="552" name="object 552"/>
          <p:cNvSpPr txBox="1"/>
          <p:nvPr/>
        </p:nvSpPr>
        <p:spPr>
          <a:xfrm>
            <a:off x="9327807" y="5767607"/>
            <a:ext cx="24892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5" dirty="0">
                <a:latin typeface="Trebuchet MS"/>
                <a:cs typeface="Trebuchet MS"/>
              </a:rPr>
              <a:t>P</a:t>
            </a:r>
            <a:r>
              <a:rPr sz="750" spc="-100" dirty="0">
                <a:latin typeface="Trebuchet MS"/>
                <a:cs typeface="Trebuchet MS"/>
              </a:rPr>
              <a:t> </a:t>
            </a:r>
            <a:r>
              <a:rPr sz="750" spc="70" dirty="0">
                <a:latin typeface="Trebuchet MS"/>
                <a:cs typeface="Trebuchet MS"/>
              </a:rPr>
              <a:t>=</a:t>
            </a:r>
            <a:r>
              <a:rPr sz="750" spc="-100" dirty="0">
                <a:latin typeface="Trebuchet MS"/>
                <a:cs typeface="Trebuchet MS"/>
              </a:rPr>
              <a:t> </a:t>
            </a:r>
            <a:r>
              <a:rPr sz="675" b="1" baseline="30864" dirty="0">
                <a:latin typeface="Arial"/>
                <a:cs typeface="Arial"/>
              </a:rPr>
              <a:t>-</a:t>
            </a:r>
            <a:r>
              <a:rPr sz="750" dirty="0">
                <a:latin typeface="Trebuchet MS"/>
                <a:cs typeface="Trebuchet MS"/>
              </a:rPr>
              <a:t>2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53" name="object 553"/>
          <p:cNvSpPr txBox="1"/>
          <p:nvPr/>
        </p:nvSpPr>
        <p:spPr>
          <a:xfrm>
            <a:off x="9563582" y="5744476"/>
            <a:ext cx="222885" cy="222885"/>
          </a:xfrm>
          <a:prstGeom prst="rect">
            <a:avLst/>
          </a:prstGeom>
          <a:ln w="3175">
            <a:solidFill>
              <a:srgbClr val="BCBEC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10"/>
              </a:spcBef>
            </a:pPr>
            <a:r>
              <a:rPr sz="750" spc="10" dirty="0">
                <a:latin typeface="Trebuchet MS"/>
                <a:cs typeface="Trebuchet MS"/>
              </a:rPr>
              <a:t>0w</a:t>
            </a:r>
            <a:r>
              <a:rPr sz="750" spc="-114" dirty="0">
                <a:latin typeface="Trebuchet MS"/>
                <a:cs typeface="Trebuchet MS"/>
              </a:rPr>
              <a:t> </a:t>
            </a:r>
            <a:r>
              <a:rPr sz="750" spc="70" dirty="0">
                <a:latin typeface="Trebuchet MS"/>
                <a:cs typeface="Trebuchet MS"/>
              </a:rPr>
              <a:t>+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54" name="object 554"/>
          <p:cNvSpPr txBox="1"/>
          <p:nvPr/>
        </p:nvSpPr>
        <p:spPr>
          <a:xfrm>
            <a:off x="9786467" y="5744476"/>
            <a:ext cx="222885" cy="2228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905">
              <a:lnSpc>
                <a:spcPct val="100000"/>
              </a:lnSpc>
              <a:spcBef>
                <a:spcPts val="310"/>
              </a:spcBef>
            </a:pPr>
            <a:r>
              <a:rPr sz="750" spc="5" dirty="0">
                <a:latin typeface="Trebuchet MS"/>
                <a:cs typeface="Trebuchet MS"/>
              </a:rPr>
              <a:t>100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55" name="object 555"/>
          <p:cNvSpPr/>
          <p:nvPr/>
        </p:nvSpPr>
        <p:spPr>
          <a:xfrm>
            <a:off x="8672042" y="5298706"/>
            <a:ext cx="1114425" cy="1114425"/>
          </a:xfrm>
          <a:custGeom>
            <a:avLst/>
            <a:gdLst/>
            <a:ahLst/>
            <a:cxnLst/>
            <a:rect l="l" t="t" r="r" b="b"/>
            <a:pathLst>
              <a:path w="1114425" h="1114425">
                <a:moveTo>
                  <a:pt x="0" y="0"/>
                </a:moveTo>
                <a:lnTo>
                  <a:pt x="1114425" y="1114425"/>
                </a:lnTo>
              </a:path>
            </a:pathLst>
          </a:custGeom>
          <a:ln w="8255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9469170" y="5756363"/>
            <a:ext cx="192366" cy="17151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8898128" y="5524792"/>
            <a:ext cx="219710" cy="220979"/>
          </a:xfrm>
          <a:custGeom>
            <a:avLst/>
            <a:gdLst/>
            <a:ahLst/>
            <a:cxnLst/>
            <a:rect l="l" t="t" r="r" b="b"/>
            <a:pathLst>
              <a:path w="219709" h="220979">
                <a:moveTo>
                  <a:pt x="0" y="0"/>
                </a:moveTo>
                <a:lnTo>
                  <a:pt x="219684" y="0"/>
                </a:lnTo>
                <a:lnTo>
                  <a:pt x="219684" y="220611"/>
                </a:lnTo>
              </a:path>
            </a:pathLst>
          </a:custGeom>
          <a:ln w="8255">
            <a:solidFill>
              <a:srgbClr val="00A651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 txBox="1"/>
          <p:nvPr/>
        </p:nvSpPr>
        <p:spPr>
          <a:xfrm>
            <a:off x="9134627" y="5546953"/>
            <a:ext cx="15748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10" dirty="0">
                <a:solidFill>
                  <a:srgbClr val="00A651"/>
                </a:solidFill>
                <a:latin typeface="Trebuchet MS"/>
                <a:cs typeface="Trebuchet MS"/>
              </a:rPr>
              <a:t>-20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59" name="object 559"/>
          <p:cNvSpPr txBox="1"/>
          <p:nvPr/>
        </p:nvSpPr>
        <p:spPr>
          <a:xfrm>
            <a:off x="8852715" y="5359234"/>
            <a:ext cx="20193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25" b="1" spc="37" baseline="-44444" dirty="0">
                <a:solidFill>
                  <a:srgbClr val="ED1D24"/>
                </a:solidFill>
                <a:latin typeface="Arial"/>
                <a:cs typeface="Arial"/>
              </a:rPr>
              <a:t>×</a:t>
            </a:r>
            <a:r>
              <a:rPr sz="1125" b="1" spc="337" baseline="-44444" dirty="0">
                <a:solidFill>
                  <a:srgbClr val="ED1D24"/>
                </a:solidFill>
                <a:latin typeface="Arial"/>
                <a:cs typeface="Arial"/>
              </a:rPr>
              <a:t> </a:t>
            </a:r>
            <a:r>
              <a:rPr sz="750" spc="5" dirty="0">
                <a:solidFill>
                  <a:srgbClr val="00A651"/>
                </a:solidFill>
                <a:latin typeface="Trebuchet MS"/>
                <a:cs typeface="Trebuchet MS"/>
              </a:rPr>
              <a:t>1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60" name="object 560"/>
          <p:cNvSpPr/>
          <p:nvPr/>
        </p:nvSpPr>
        <p:spPr>
          <a:xfrm>
            <a:off x="9316084" y="5629266"/>
            <a:ext cx="251460" cy="131445"/>
          </a:xfrm>
          <a:custGeom>
            <a:avLst/>
            <a:gdLst/>
            <a:ahLst/>
            <a:cxnLst/>
            <a:rect l="l" t="t" r="r" b="b"/>
            <a:pathLst>
              <a:path w="251459" h="131445">
                <a:moveTo>
                  <a:pt x="251028" y="131225"/>
                </a:moveTo>
                <a:lnTo>
                  <a:pt x="217430" y="53157"/>
                </a:lnTo>
                <a:lnTo>
                  <a:pt x="180082" y="13504"/>
                </a:lnTo>
                <a:lnTo>
                  <a:pt x="115450" y="0"/>
                </a:lnTo>
                <a:lnTo>
                  <a:pt x="0" y="377"/>
                </a:lnTo>
              </a:path>
            </a:pathLst>
          </a:custGeom>
          <a:ln w="8255">
            <a:solidFill>
              <a:srgbClr val="00A6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9279242" y="5614161"/>
            <a:ext cx="50800" cy="30480"/>
          </a:xfrm>
          <a:custGeom>
            <a:avLst/>
            <a:gdLst/>
            <a:ahLst/>
            <a:cxnLst/>
            <a:rect l="l" t="t" r="r" b="b"/>
            <a:pathLst>
              <a:path w="50800" h="30479">
                <a:moveTo>
                  <a:pt x="49250" y="0"/>
                </a:moveTo>
                <a:lnTo>
                  <a:pt x="25222" y="10160"/>
                </a:lnTo>
                <a:lnTo>
                  <a:pt x="0" y="16294"/>
                </a:lnTo>
                <a:lnTo>
                  <a:pt x="25463" y="21310"/>
                </a:lnTo>
                <a:lnTo>
                  <a:pt x="49910" y="30403"/>
                </a:lnTo>
                <a:lnTo>
                  <a:pt x="50418" y="30060"/>
                </a:lnTo>
                <a:lnTo>
                  <a:pt x="41046" y="15392"/>
                </a:lnTo>
                <a:lnTo>
                  <a:pt x="49758" y="241"/>
                </a:lnTo>
                <a:lnTo>
                  <a:pt x="49250" y="0"/>
                </a:lnTo>
                <a:close/>
              </a:path>
            </a:pathLst>
          </a:custGeom>
          <a:solidFill>
            <a:srgbClr val="00A6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 txBox="1"/>
          <p:nvPr/>
        </p:nvSpPr>
        <p:spPr>
          <a:xfrm>
            <a:off x="851300" y="1429588"/>
            <a:ext cx="8954135" cy="2108269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2400" dirty="0">
                <a:latin typeface="Arial"/>
                <a:cs typeface="Arial"/>
              </a:rPr>
              <a:t>Ko te tau </a:t>
            </a:r>
            <a:r>
              <a:rPr sz="2400" spc="-5" dirty="0">
                <a:latin typeface="Arial"/>
                <a:cs typeface="Arial"/>
              </a:rPr>
              <a:t>whakarea </a:t>
            </a:r>
            <a:r>
              <a:rPr sz="2400" dirty="0">
                <a:latin typeface="Arial"/>
                <a:cs typeface="Arial"/>
              </a:rPr>
              <a:t>o te </a:t>
            </a:r>
            <a:r>
              <a:rPr sz="2400" spc="-5" dirty="0">
                <a:latin typeface="Arial"/>
                <a:cs typeface="Arial"/>
              </a:rPr>
              <a:t>whārite </a:t>
            </a:r>
            <a:r>
              <a:rPr sz="2400" dirty="0">
                <a:latin typeface="Arial"/>
                <a:cs typeface="Arial"/>
              </a:rPr>
              <a:t>e tohu </a:t>
            </a:r>
            <a:r>
              <a:rPr sz="2400" spc="-5" dirty="0">
                <a:latin typeface="Arial"/>
                <a:cs typeface="Arial"/>
              </a:rPr>
              <a:t>ana </a:t>
            </a:r>
            <a:r>
              <a:rPr sz="2400" dirty="0">
                <a:latin typeface="Arial"/>
                <a:cs typeface="Arial"/>
              </a:rPr>
              <a:t>i te rōnaki o te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rārangi.</a:t>
            </a:r>
          </a:p>
          <a:p>
            <a:pPr marL="277495" indent="-264795">
              <a:lnSpc>
                <a:spcPct val="100000"/>
              </a:lnSpc>
              <a:spcBef>
                <a:spcPts val="1215"/>
              </a:spcBef>
              <a:buChar char="•"/>
              <a:tabLst>
                <a:tab pos="277495" algn="l"/>
                <a:tab pos="278130" algn="l"/>
              </a:tabLst>
            </a:pPr>
            <a:r>
              <a:rPr sz="2400" dirty="0">
                <a:latin typeface="Arial"/>
                <a:cs typeface="Arial"/>
              </a:rPr>
              <a:t>Mēnā </a:t>
            </a:r>
            <a:r>
              <a:rPr sz="2400" spc="-5" dirty="0">
                <a:latin typeface="Arial"/>
                <a:cs typeface="Arial"/>
              </a:rPr>
              <a:t>he nui </a:t>
            </a:r>
            <a:r>
              <a:rPr sz="2400" dirty="0">
                <a:latin typeface="Arial"/>
                <a:cs typeface="Arial"/>
              </a:rPr>
              <a:t>te tau </a:t>
            </a:r>
            <a:r>
              <a:rPr sz="2400" spc="-5" dirty="0">
                <a:latin typeface="Arial"/>
                <a:cs typeface="Arial"/>
              </a:rPr>
              <a:t>whakarea, he poupou 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rōnaki.</a:t>
            </a:r>
            <a:endParaRPr sz="2400" dirty="0">
              <a:latin typeface="Arial"/>
              <a:cs typeface="Arial"/>
            </a:endParaRPr>
          </a:p>
          <a:p>
            <a:pPr marL="277495" indent="-264795">
              <a:lnSpc>
                <a:spcPct val="100000"/>
              </a:lnSpc>
              <a:spcBef>
                <a:spcPts val="1220"/>
              </a:spcBef>
              <a:buChar char="•"/>
              <a:tabLst>
                <a:tab pos="277495" algn="l"/>
                <a:tab pos="278130" algn="l"/>
              </a:tabLst>
            </a:pPr>
            <a:r>
              <a:rPr sz="2400" dirty="0">
                <a:latin typeface="Arial"/>
                <a:cs typeface="Arial"/>
              </a:rPr>
              <a:t>Mēnā </a:t>
            </a:r>
            <a:r>
              <a:rPr sz="2400" spc="-5" dirty="0">
                <a:latin typeface="Arial"/>
                <a:cs typeface="Arial"/>
              </a:rPr>
              <a:t>he iti </a:t>
            </a:r>
            <a:r>
              <a:rPr sz="2400" dirty="0">
                <a:latin typeface="Arial"/>
                <a:cs typeface="Arial"/>
              </a:rPr>
              <a:t>te tau </a:t>
            </a:r>
            <a:r>
              <a:rPr sz="2400" spc="-5" dirty="0">
                <a:latin typeface="Arial"/>
                <a:cs typeface="Arial"/>
              </a:rPr>
              <a:t>whakarea, he </a:t>
            </a:r>
            <a:r>
              <a:rPr sz="2400" dirty="0">
                <a:latin typeface="Arial"/>
                <a:cs typeface="Arial"/>
              </a:rPr>
              <a:t>māmā te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rōnaki.</a:t>
            </a:r>
            <a:endParaRPr sz="2400" dirty="0">
              <a:latin typeface="Arial"/>
              <a:cs typeface="Arial"/>
            </a:endParaRPr>
          </a:p>
          <a:p>
            <a:pPr marL="277495" indent="-264795">
              <a:lnSpc>
                <a:spcPct val="100000"/>
              </a:lnSpc>
              <a:spcBef>
                <a:spcPts val="1225"/>
              </a:spcBef>
              <a:buChar char="•"/>
              <a:tabLst>
                <a:tab pos="277495" algn="l"/>
                <a:tab pos="278130" algn="l"/>
              </a:tabLst>
            </a:pPr>
            <a:r>
              <a:rPr sz="2400" dirty="0">
                <a:latin typeface="Arial"/>
                <a:cs typeface="Arial"/>
              </a:rPr>
              <a:t>Mēnā </a:t>
            </a:r>
            <a:r>
              <a:rPr sz="2400" spc="-5" dirty="0">
                <a:latin typeface="Arial"/>
                <a:cs typeface="Arial"/>
              </a:rPr>
              <a:t>he </a:t>
            </a:r>
            <a:r>
              <a:rPr sz="2400" dirty="0">
                <a:solidFill>
                  <a:srgbClr val="808285"/>
                </a:solidFill>
                <a:latin typeface="Arial"/>
                <a:cs typeface="Arial"/>
              </a:rPr>
              <a:t>tau</a:t>
            </a:r>
            <a:r>
              <a:rPr lang="mi-NZ" sz="2400" dirty="0">
                <a:solidFill>
                  <a:srgbClr val="808285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808285"/>
                </a:solidFill>
                <a:latin typeface="Arial"/>
                <a:cs typeface="Arial"/>
              </a:rPr>
              <a:t>tōraro</a:t>
            </a:r>
            <a:r>
              <a:rPr lang="mi-NZ" sz="2400" dirty="0">
                <a:solidFill>
                  <a:srgbClr val="808285"/>
                </a:solidFill>
                <a:latin typeface="Arial"/>
                <a:cs typeface="Arial"/>
              </a:rPr>
              <a:t> </a:t>
            </a:r>
            <a:r>
              <a:rPr sz="2400" spc="-525" dirty="0">
                <a:solidFill>
                  <a:srgbClr val="808285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 tau </a:t>
            </a:r>
            <a:r>
              <a:rPr sz="2400" spc="-5" dirty="0">
                <a:latin typeface="Arial"/>
                <a:cs typeface="Arial"/>
              </a:rPr>
              <a:t>whakarea,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heke ana 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rōnaki.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4786" y="742606"/>
            <a:ext cx="699325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5" dirty="0"/>
              <a:t>Te </a:t>
            </a:r>
            <a:r>
              <a:rPr sz="2800" spc="-5" dirty="0"/>
              <a:t>Hononga </a:t>
            </a:r>
            <a:r>
              <a:rPr sz="2800" dirty="0"/>
              <a:t>o te Whārite </a:t>
            </a:r>
            <a:r>
              <a:rPr sz="2800" spc="-5" dirty="0"/>
              <a:t>me </a:t>
            </a:r>
            <a:r>
              <a:rPr sz="2800" dirty="0"/>
              <a:t>te</a:t>
            </a:r>
            <a:r>
              <a:rPr sz="2800" spc="10" dirty="0"/>
              <a:t> </a:t>
            </a:r>
            <a:r>
              <a:rPr sz="2800" spc="-5" dirty="0"/>
              <a:t>Kauwhata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851300" y="1321587"/>
            <a:ext cx="7193280" cy="1587500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2400" b="1" spc="-5" dirty="0">
                <a:latin typeface="Arial"/>
                <a:cs typeface="Arial"/>
              </a:rPr>
              <a:t>Hei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Mahi:</a:t>
            </a:r>
            <a:endParaRPr sz="2400">
              <a:latin typeface="Arial"/>
              <a:cs typeface="Arial"/>
            </a:endParaRPr>
          </a:p>
          <a:p>
            <a:pPr marL="277495" indent="-264795">
              <a:lnSpc>
                <a:spcPct val="100000"/>
              </a:lnSpc>
              <a:spcBef>
                <a:spcPts val="1215"/>
              </a:spcBef>
              <a:buChar char="•"/>
              <a:tabLst>
                <a:tab pos="277495" algn="l"/>
                <a:tab pos="278130" algn="l"/>
              </a:tabLst>
            </a:pPr>
            <a:r>
              <a:rPr sz="2400" spc="-25" dirty="0">
                <a:latin typeface="Arial"/>
                <a:cs typeface="Arial"/>
              </a:rPr>
              <a:t>Tuhia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whārite </a:t>
            </a:r>
            <a:r>
              <a:rPr sz="2400" dirty="0">
                <a:latin typeface="Arial"/>
                <a:cs typeface="Arial"/>
              </a:rPr>
              <a:t>mō tēnei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kauwhata.</a:t>
            </a:r>
            <a:endParaRPr sz="2400">
              <a:latin typeface="Arial"/>
              <a:cs typeface="Arial"/>
            </a:endParaRPr>
          </a:p>
          <a:p>
            <a:pPr marL="277495" indent="-264795">
              <a:lnSpc>
                <a:spcPct val="100000"/>
              </a:lnSpc>
              <a:spcBef>
                <a:spcPts val="1220"/>
              </a:spcBef>
              <a:buChar char="•"/>
              <a:tabLst>
                <a:tab pos="277495" algn="l"/>
                <a:tab pos="278130" algn="l"/>
              </a:tabLst>
            </a:pPr>
            <a:r>
              <a:rPr sz="2400" spc="-25" dirty="0">
                <a:latin typeface="Arial"/>
                <a:cs typeface="Arial"/>
              </a:rPr>
              <a:t>Tuhia </a:t>
            </a:r>
            <a:r>
              <a:rPr sz="2400" dirty="0">
                <a:latin typeface="Arial"/>
                <a:cs typeface="Arial"/>
              </a:rPr>
              <a:t>tētahi rapanga </a:t>
            </a:r>
            <a:r>
              <a:rPr sz="2400" spc="-5" dirty="0">
                <a:latin typeface="Arial"/>
                <a:cs typeface="Arial"/>
              </a:rPr>
              <a:t>penapena </a:t>
            </a:r>
            <a:r>
              <a:rPr sz="2400" dirty="0">
                <a:latin typeface="Arial"/>
                <a:cs typeface="Arial"/>
              </a:rPr>
              <a:t>moni e </a:t>
            </a:r>
            <a:r>
              <a:rPr sz="2400" spc="-5" dirty="0">
                <a:latin typeface="Arial"/>
                <a:cs typeface="Arial"/>
              </a:rPr>
              <a:t>hāngai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ana.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60965" y="3181032"/>
            <a:ext cx="3570604" cy="3922395"/>
          </a:xfrm>
          <a:custGeom>
            <a:avLst/>
            <a:gdLst/>
            <a:ahLst/>
            <a:cxnLst/>
            <a:rect l="l" t="t" r="r" b="b"/>
            <a:pathLst>
              <a:path w="3570604" h="3922395">
                <a:moveTo>
                  <a:pt x="0" y="3921772"/>
                </a:moveTo>
                <a:lnTo>
                  <a:pt x="3570071" y="3921772"/>
                </a:lnTo>
                <a:lnTo>
                  <a:pt x="3570071" y="0"/>
                </a:lnTo>
                <a:lnTo>
                  <a:pt x="0" y="0"/>
                </a:lnTo>
                <a:lnTo>
                  <a:pt x="0" y="39217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62464" y="3182543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86746" y="3182543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62464" y="350682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86746" y="350682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62464" y="3831107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86746" y="3831107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62464" y="4155389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86746" y="4155389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62464" y="447964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86746" y="447964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11015" y="3182543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35296" y="3182543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859578" y="3182543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83860" y="3182543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08142" y="3182543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832411" y="3182543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156693" y="3182543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805256" y="3182543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211015" y="350682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5296" y="350682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859578" y="350682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83860" y="350682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08142" y="350682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32411" y="350682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56693" y="350682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480974" y="350682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05256" y="350682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211015" y="3831094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535296" y="3831107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59578" y="3831107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83860" y="3831107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08142" y="3831107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832411" y="3831107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156693" y="3831107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480974" y="3831107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805256" y="3831107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211015" y="4155376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35296" y="4155389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859578" y="4155389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83860" y="4155389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508142" y="4155389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832411" y="4155389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156693" y="4155389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480974" y="4155389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805256" y="4155389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211015" y="447964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535296" y="447964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859578" y="447964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83860" y="447964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508142" y="447964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32411" y="447964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156693" y="447964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480974" y="447964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05256" y="447964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562464" y="6101054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886746" y="6101054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562464" y="6425336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4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886746" y="6425336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4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562464" y="6749618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4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886746" y="6749618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4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562464" y="577678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886746" y="577678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562464" y="5452490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886746" y="5452490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562464" y="5128209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86746" y="5128209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562464" y="4803927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886746" y="4803927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211015" y="6101041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535296" y="6101054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859578" y="6101054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83860" y="6101054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508142" y="6101054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832411" y="6101054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156693" y="6101054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480974" y="6101054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805256" y="6101054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211015" y="6425323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4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535296" y="6425336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4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859578" y="6425336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4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83860" y="6425336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4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508142" y="6425336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4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832411" y="6425336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4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156693" y="6425336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4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805256" y="6425336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4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211015" y="674960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4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535296" y="6749618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4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859578" y="6749618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4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83860" y="6749618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4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508142" y="6749618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4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832411" y="6749618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4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480974" y="6749618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4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805256" y="6749618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4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211015" y="5776772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535296" y="577678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859578" y="577678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183860" y="577678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508142" y="577678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832411" y="577678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156693" y="577678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480974" y="577678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805256" y="577678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211015" y="5452490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535296" y="5452490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859578" y="5452490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183860" y="5452490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508142" y="5452490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832411" y="5452490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156693" y="5452490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480974" y="5452490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805256" y="5452490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211015" y="5128209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535296" y="5128209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859578" y="5128209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183860" y="5128209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508142" y="5128209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832411" y="5128209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805256" y="5128209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211015" y="4803927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535296" y="4803927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859578" y="4803927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183860" y="4803927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508142" y="4803927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832411" y="4803927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156693" y="4803927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480974" y="4803927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805256" y="4803927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480974" y="6425323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4">
                <a:moveTo>
                  <a:pt x="324281" y="324281"/>
                </a:moveTo>
                <a:lnTo>
                  <a:pt x="0" y="324281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81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156693" y="6749605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4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480974" y="3182556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324281" y="324269"/>
                </a:moveTo>
                <a:lnTo>
                  <a:pt x="0" y="324269"/>
                </a:lnTo>
                <a:lnTo>
                  <a:pt x="0" y="0"/>
                </a:lnTo>
                <a:lnTo>
                  <a:pt x="324281" y="0"/>
                </a:lnTo>
                <a:lnTo>
                  <a:pt x="324281" y="324269"/>
                </a:lnTo>
                <a:close/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211027" y="3296411"/>
            <a:ext cx="0" cy="3526154"/>
          </a:xfrm>
          <a:custGeom>
            <a:avLst/>
            <a:gdLst/>
            <a:ahLst/>
            <a:cxnLst/>
            <a:rect l="l" t="t" r="r" b="b"/>
            <a:pathLst>
              <a:path h="3526154">
                <a:moveTo>
                  <a:pt x="0" y="0"/>
                </a:moveTo>
                <a:lnTo>
                  <a:pt x="0" y="3526154"/>
                </a:lnTo>
              </a:path>
            </a:pathLst>
          </a:custGeom>
          <a:ln w="120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211027" y="5452490"/>
            <a:ext cx="1946275" cy="0"/>
          </a:xfrm>
          <a:custGeom>
            <a:avLst/>
            <a:gdLst/>
            <a:ahLst/>
            <a:cxnLst/>
            <a:rect l="l" t="t" r="r" b="b"/>
            <a:pathLst>
              <a:path w="1946275">
                <a:moveTo>
                  <a:pt x="0" y="0"/>
                </a:moveTo>
                <a:lnTo>
                  <a:pt x="1945678" y="0"/>
                </a:lnTo>
              </a:path>
            </a:pathLst>
          </a:custGeom>
          <a:ln w="120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137414" y="5430354"/>
            <a:ext cx="73025" cy="44450"/>
          </a:xfrm>
          <a:custGeom>
            <a:avLst/>
            <a:gdLst/>
            <a:ahLst/>
            <a:cxnLst/>
            <a:rect l="l" t="t" r="r" b="b"/>
            <a:pathLst>
              <a:path w="73025" h="44450">
                <a:moveTo>
                  <a:pt x="736" y="0"/>
                </a:moveTo>
                <a:lnTo>
                  <a:pt x="0" y="495"/>
                </a:lnTo>
                <a:lnTo>
                  <a:pt x="13157" y="22136"/>
                </a:lnTo>
                <a:lnTo>
                  <a:pt x="0" y="43891"/>
                </a:lnTo>
                <a:lnTo>
                  <a:pt x="736" y="44259"/>
                </a:lnTo>
                <a:lnTo>
                  <a:pt x="36029" y="30238"/>
                </a:lnTo>
                <a:lnTo>
                  <a:pt x="72898" y="22136"/>
                </a:lnTo>
                <a:lnTo>
                  <a:pt x="36029" y="14020"/>
                </a:lnTo>
                <a:lnTo>
                  <a:pt x="7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 txBox="1"/>
          <p:nvPr/>
        </p:nvSpPr>
        <p:spPr>
          <a:xfrm>
            <a:off x="4056088" y="5343126"/>
            <a:ext cx="99695" cy="198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00" spc="5" dirty="0">
                <a:latin typeface="Trebuchet MS"/>
                <a:cs typeface="Trebuchet MS"/>
              </a:rPr>
              <a:t>0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937905" y="5667839"/>
            <a:ext cx="217804" cy="83946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00" spc="-15" dirty="0">
                <a:latin typeface="Trebuchet MS"/>
                <a:cs typeface="Trebuchet MS"/>
              </a:rPr>
              <a:t>-20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spc="-15" dirty="0">
                <a:latin typeface="Trebuchet MS"/>
                <a:cs typeface="Trebuchet MS"/>
              </a:rPr>
              <a:t>-40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spc="-15" dirty="0">
                <a:latin typeface="Trebuchet MS"/>
                <a:cs typeface="Trebuchet MS"/>
              </a:rPr>
              <a:t>-60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3982151" y="5018701"/>
            <a:ext cx="173355" cy="198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00" spc="5" dirty="0">
                <a:latin typeface="Trebuchet MS"/>
                <a:cs typeface="Trebuchet MS"/>
              </a:rPr>
              <a:t>20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3908216" y="3400037"/>
            <a:ext cx="247650" cy="14966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100" spc="5" dirty="0">
                <a:latin typeface="Trebuchet MS"/>
                <a:cs typeface="Trebuchet MS"/>
              </a:rPr>
              <a:t>120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100" spc="5" dirty="0">
                <a:latin typeface="Trebuchet MS"/>
                <a:cs typeface="Trebuchet MS"/>
              </a:rPr>
              <a:t>100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73660" algn="ctr">
              <a:lnSpc>
                <a:spcPct val="100000"/>
              </a:lnSpc>
            </a:pPr>
            <a:r>
              <a:rPr sz="1100" spc="5" dirty="0">
                <a:latin typeface="Trebuchet MS"/>
                <a:cs typeface="Trebuchet MS"/>
              </a:rPr>
              <a:t>80</a:t>
            </a:r>
            <a:endParaRPr sz="1100">
              <a:latin typeface="Trebuchet MS"/>
              <a:cs typeface="Trebuchet MS"/>
            </a:endParaRPr>
          </a:p>
          <a:p>
            <a:pPr marL="73660" algn="ctr">
              <a:lnSpc>
                <a:spcPct val="100000"/>
              </a:lnSpc>
              <a:spcBef>
                <a:spcPts val="1130"/>
              </a:spcBef>
            </a:pPr>
            <a:r>
              <a:rPr sz="1100" spc="5" dirty="0">
                <a:latin typeface="Trebuchet MS"/>
                <a:cs typeface="Trebuchet MS"/>
              </a:rPr>
              <a:t>60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73660" algn="ctr">
              <a:lnSpc>
                <a:spcPct val="100000"/>
              </a:lnSpc>
            </a:pPr>
            <a:r>
              <a:rPr sz="1100" spc="5" dirty="0">
                <a:latin typeface="Trebuchet MS"/>
                <a:cs typeface="Trebuchet MS"/>
              </a:rPr>
              <a:t>40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4487164" y="5457849"/>
            <a:ext cx="1668145" cy="198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35280" algn="l"/>
                <a:tab pos="659130" algn="l"/>
                <a:tab pos="983615" algn="l"/>
                <a:tab pos="1308100" algn="l"/>
              </a:tabLst>
            </a:pPr>
            <a:r>
              <a:rPr sz="1100" spc="5" dirty="0">
                <a:latin typeface="Trebuchet MS"/>
                <a:cs typeface="Trebuchet MS"/>
              </a:rPr>
              <a:t>1	2	3	4	5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6156693" y="5128209"/>
            <a:ext cx="324485" cy="3244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500">
              <a:latin typeface="Times New Roman"/>
              <a:cs typeface="Times New Roman"/>
            </a:endParaRPr>
          </a:p>
          <a:p>
            <a:pPr marL="110489">
              <a:lnSpc>
                <a:spcPts val="775"/>
              </a:lnSpc>
            </a:pPr>
            <a:r>
              <a:rPr sz="1100" spc="-20" dirty="0">
                <a:latin typeface="Trebuchet MS"/>
                <a:cs typeface="Trebuchet MS"/>
              </a:rPr>
              <a:t>wik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6480974" y="5128209"/>
            <a:ext cx="324485" cy="324485"/>
          </a:xfrm>
          <a:prstGeom prst="rect">
            <a:avLst/>
          </a:prstGeom>
          <a:solidFill>
            <a:srgbClr val="FFFFFF"/>
          </a:solidFill>
          <a:ln w="3175">
            <a:solidFill>
              <a:srgbClr val="BCBEC0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ts val="775"/>
              </a:lnSpc>
            </a:pPr>
            <a:r>
              <a:rPr sz="1100" spc="-50" dirty="0">
                <a:latin typeface="Trebuchet MS"/>
                <a:cs typeface="Trebuchet MS"/>
              </a:rPr>
              <a:t>i</a:t>
            </a:r>
            <a:r>
              <a:rPr sz="1100" spc="-125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(w)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3712899" y="3439153"/>
            <a:ext cx="198755" cy="562610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100" spc="-15" dirty="0">
                <a:latin typeface="Trebuchet MS"/>
                <a:cs typeface="Trebuchet MS"/>
              </a:rPr>
              <a:t>putea</a:t>
            </a:r>
            <a:r>
              <a:rPr sz="1100" spc="-15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($)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4173829" y="5741784"/>
            <a:ext cx="74320" cy="757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498136" y="5576747"/>
            <a:ext cx="74320" cy="757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822406" y="5414607"/>
            <a:ext cx="74333" cy="757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146700" y="5252465"/>
            <a:ext cx="74320" cy="757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470956" y="5095125"/>
            <a:ext cx="74333" cy="757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795238" y="4928196"/>
            <a:ext cx="74333" cy="757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211027" y="4916106"/>
            <a:ext cx="1717675" cy="861060"/>
          </a:xfrm>
          <a:custGeom>
            <a:avLst/>
            <a:gdLst/>
            <a:ahLst/>
            <a:cxnLst/>
            <a:rect l="l" t="t" r="r" b="b"/>
            <a:pathLst>
              <a:path w="1717675" h="861060">
                <a:moveTo>
                  <a:pt x="0" y="860678"/>
                </a:moveTo>
                <a:lnTo>
                  <a:pt x="1717344" y="0"/>
                </a:lnTo>
              </a:path>
            </a:pathLst>
          </a:custGeom>
          <a:ln w="12014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4786" y="742606"/>
            <a:ext cx="699325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5" dirty="0"/>
              <a:t>Te </a:t>
            </a:r>
            <a:r>
              <a:rPr sz="2800" spc="-5" dirty="0"/>
              <a:t>Hononga </a:t>
            </a:r>
            <a:r>
              <a:rPr sz="2800" dirty="0"/>
              <a:t>o te Whārite </a:t>
            </a:r>
            <a:r>
              <a:rPr sz="2800" spc="-5" dirty="0"/>
              <a:t>me </a:t>
            </a:r>
            <a:r>
              <a:rPr sz="2800" dirty="0"/>
              <a:t>te</a:t>
            </a:r>
            <a:r>
              <a:rPr sz="2800" spc="10" dirty="0"/>
              <a:t> </a:t>
            </a:r>
            <a:r>
              <a:rPr sz="2800" spc="-5" dirty="0"/>
              <a:t>Kauwhata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851300" y="1321587"/>
            <a:ext cx="5361940" cy="1587500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2400" b="1" spc="-5" dirty="0">
                <a:latin typeface="Arial"/>
                <a:cs typeface="Arial"/>
              </a:rPr>
              <a:t>Hei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Mahi</a:t>
            </a:r>
            <a:endParaRPr sz="2400">
              <a:latin typeface="Arial"/>
              <a:cs typeface="Arial"/>
            </a:endParaRPr>
          </a:p>
          <a:p>
            <a:pPr marL="277495" indent="-264795">
              <a:lnSpc>
                <a:spcPct val="100000"/>
              </a:lnSpc>
              <a:spcBef>
                <a:spcPts val="1215"/>
              </a:spcBef>
              <a:buChar char="•"/>
              <a:tabLst>
                <a:tab pos="277495" algn="l"/>
                <a:tab pos="278130" algn="l"/>
              </a:tabLst>
            </a:pPr>
            <a:r>
              <a:rPr sz="2400" spc="-25" dirty="0">
                <a:latin typeface="Arial"/>
                <a:cs typeface="Arial"/>
              </a:rPr>
              <a:t>Tuhia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whārite </a:t>
            </a:r>
            <a:r>
              <a:rPr sz="2400" dirty="0">
                <a:latin typeface="Arial"/>
                <a:cs typeface="Arial"/>
              </a:rPr>
              <a:t>mō tēnei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kauwhata.</a:t>
            </a:r>
            <a:endParaRPr sz="2400">
              <a:latin typeface="Arial"/>
              <a:cs typeface="Arial"/>
            </a:endParaRPr>
          </a:p>
          <a:p>
            <a:pPr marL="277495" indent="-264795">
              <a:lnSpc>
                <a:spcPct val="100000"/>
              </a:lnSpc>
              <a:spcBef>
                <a:spcPts val="1220"/>
              </a:spcBef>
              <a:buChar char="•"/>
              <a:tabLst>
                <a:tab pos="277495" algn="l"/>
                <a:tab pos="278130" algn="l"/>
              </a:tabLst>
            </a:pPr>
            <a:r>
              <a:rPr sz="2400" spc="-25" dirty="0">
                <a:latin typeface="Arial"/>
                <a:cs typeface="Arial"/>
              </a:rPr>
              <a:t>Tuhia </a:t>
            </a:r>
            <a:r>
              <a:rPr sz="2400" dirty="0">
                <a:latin typeface="Arial"/>
                <a:cs typeface="Arial"/>
              </a:rPr>
              <a:t>te rapanga </a:t>
            </a:r>
            <a:r>
              <a:rPr sz="2400" spc="-5" dirty="0">
                <a:latin typeface="Arial"/>
                <a:cs typeface="Arial"/>
              </a:rPr>
              <a:t>pūtea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hāngai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ana.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73386" y="3312007"/>
            <a:ext cx="3909695" cy="3599815"/>
          </a:xfrm>
          <a:custGeom>
            <a:avLst/>
            <a:gdLst/>
            <a:ahLst/>
            <a:cxnLst/>
            <a:rect l="l" t="t" r="r" b="b"/>
            <a:pathLst>
              <a:path w="3909695" h="3599815">
                <a:moveTo>
                  <a:pt x="0" y="3599205"/>
                </a:moveTo>
                <a:lnTo>
                  <a:pt x="3909225" y="3599205"/>
                </a:lnTo>
                <a:lnTo>
                  <a:pt x="3909225" y="0"/>
                </a:lnTo>
                <a:lnTo>
                  <a:pt x="0" y="0"/>
                </a:lnTo>
                <a:lnTo>
                  <a:pt x="0" y="35992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75025" y="331365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30104" y="331365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75025" y="366873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30104" y="366873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75025" y="402382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30104" y="402382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75025" y="437890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30104" y="437890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85196" y="3313645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40275" y="331365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95367" y="331365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50446" y="331365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05538" y="331365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60618" y="331365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15710" y="331365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70802" y="331365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79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79" y="0"/>
                </a:lnTo>
                <a:lnTo>
                  <a:pt x="355079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25894" y="331365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79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79" y="0"/>
                </a:lnTo>
                <a:lnTo>
                  <a:pt x="355079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085196" y="366873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40275" y="366873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95367" y="366873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50446" y="366873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05538" y="366873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60618" y="366873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15710" y="366873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570802" y="366873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79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79" y="0"/>
                </a:lnTo>
                <a:lnTo>
                  <a:pt x="355079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925894" y="366873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79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79" y="0"/>
                </a:lnTo>
                <a:lnTo>
                  <a:pt x="355079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085196" y="4023817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40275" y="402382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95367" y="402382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50446" y="402382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05538" y="402382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860618" y="402382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215710" y="402382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570802" y="402382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79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79" y="0"/>
                </a:lnTo>
                <a:lnTo>
                  <a:pt x="355079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925894" y="402382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79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79" y="0"/>
                </a:lnTo>
                <a:lnTo>
                  <a:pt x="355079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085196" y="437890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440275" y="437890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795367" y="437890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50446" y="437890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505538" y="437890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860618" y="437890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215710" y="437890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570802" y="437890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79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79" y="0"/>
                </a:lnTo>
                <a:lnTo>
                  <a:pt x="355079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925894" y="437890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79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79" y="0"/>
                </a:lnTo>
                <a:lnTo>
                  <a:pt x="355079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375025" y="6154356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730104" y="6154356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75025" y="6509436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730104" y="6509436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375025" y="5799264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730104" y="5799264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375025" y="544415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91"/>
                </a:moveTo>
                <a:lnTo>
                  <a:pt x="0" y="355091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91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730104" y="544415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91"/>
                </a:moveTo>
                <a:lnTo>
                  <a:pt x="0" y="355091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91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75025" y="5089067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92"/>
                </a:moveTo>
                <a:lnTo>
                  <a:pt x="0" y="355092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92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730104" y="5089067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92"/>
                </a:moveTo>
                <a:lnTo>
                  <a:pt x="0" y="355092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92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375025" y="473398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92"/>
                </a:moveTo>
                <a:lnTo>
                  <a:pt x="0" y="355092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92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730104" y="473398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92"/>
                </a:moveTo>
                <a:lnTo>
                  <a:pt x="0" y="355092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92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085196" y="6154343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440275" y="6154356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795367" y="6154356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50446" y="6154356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505538" y="6154356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860618" y="6154356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215710" y="6154356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570802" y="6154356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79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79" y="0"/>
                </a:lnTo>
                <a:lnTo>
                  <a:pt x="355079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25894" y="6154356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79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79" y="0"/>
                </a:lnTo>
                <a:lnTo>
                  <a:pt x="355079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085196" y="6509422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440275" y="6509436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795367" y="6509436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50446" y="6509436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505538" y="6509436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860618" y="6509436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215710" y="6509436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925894" y="6509436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79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79" y="0"/>
                </a:lnTo>
                <a:lnTo>
                  <a:pt x="355079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085196" y="5799251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440275" y="5799264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795367" y="5799264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50446" y="5799264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505538" y="5799264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860618" y="5799264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215710" y="5799264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570802" y="5799264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79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79" y="0"/>
                </a:lnTo>
                <a:lnTo>
                  <a:pt x="355079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925894" y="5799264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79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79" y="0"/>
                </a:lnTo>
                <a:lnTo>
                  <a:pt x="355079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085196" y="5444172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66"/>
                </a:moveTo>
                <a:lnTo>
                  <a:pt x="0" y="355066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66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440275" y="544415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91"/>
                </a:moveTo>
                <a:lnTo>
                  <a:pt x="0" y="355091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91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795367" y="544415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91"/>
                </a:moveTo>
                <a:lnTo>
                  <a:pt x="0" y="355091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91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150446" y="544415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91"/>
                </a:moveTo>
                <a:lnTo>
                  <a:pt x="0" y="355091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91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505538" y="544415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91"/>
                </a:moveTo>
                <a:lnTo>
                  <a:pt x="0" y="355091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91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860618" y="544415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91"/>
                </a:moveTo>
                <a:lnTo>
                  <a:pt x="0" y="355091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91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215710" y="544415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91"/>
                </a:moveTo>
                <a:lnTo>
                  <a:pt x="0" y="355091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91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570802" y="544415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79" y="355091"/>
                </a:moveTo>
                <a:lnTo>
                  <a:pt x="0" y="355091"/>
                </a:lnTo>
                <a:lnTo>
                  <a:pt x="0" y="0"/>
                </a:lnTo>
                <a:lnTo>
                  <a:pt x="355079" y="0"/>
                </a:lnTo>
                <a:lnTo>
                  <a:pt x="355079" y="355091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925894" y="544415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79" y="355091"/>
                </a:moveTo>
                <a:lnTo>
                  <a:pt x="0" y="355091"/>
                </a:lnTo>
                <a:lnTo>
                  <a:pt x="0" y="0"/>
                </a:lnTo>
                <a:lnTo>
                  <a:pt x="355079" y="0"/>
                </a:lnTo>
                <a:lnTo>
                  <a:pt x="355079" y="355091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085196" y="5089067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92"/>
                </a:moveTo>
                <a:lnTo>
                  <a:pt x="0" y="355092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92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440275" y="5089067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92"/>
                </a:moveTo>
                <a:lnTo>
                  <a:pt x="0" y="355092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92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795367" y="5089067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92"/>
                </a:moveTo>
                <a:lnTo>
                  <a:pt x="0" y="355092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92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150446" y="5089067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92"/>
                </a:moveTo>
                <a:lnTo>
                  <a:pt x="0" y="355092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92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505538" y="5089067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92"/>
                </a:moveTo>
                <a:lnTo>
                  <a:pt x="0" y="355092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92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860618" y="5089067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92"/>
                </a:moveTo>
                <a:lnTo>
                  <a:pt x="0" y="355092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92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925894" y="5089067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79" y="355092"/>
                </a:moveTo>
                <a:lnTo>
                  <a:pt x="0" y="355092"/>
                </a:lnTo>
                <a:lnTo>
                  <a:pt x="0" y="0"/>
                </a:lnTo>
                <a:lnTo>
                  <a:pt x="355079" y="0"/>
                </a:lnTo>
                <a:lnTo>
                  <a:pt x="355079" y="355092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085196" y="473398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92"/>
                </a:moveTo>
                <a:lnTo>
                  <a:pt x="0" y="355092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92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440275" y="473398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92"/>
                </a:moveTo>
                <a:lnTo>
                  <a:pt x="0" y="355092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92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795367" y="473398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92"/>
                </a:moveTo>
                <a:lnTo>
                  <a:pt x="0" y="355092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92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150446" y="473398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92"/>
                </a:moveTo>
                <a:lnTo>
                  <a:pt x="0" y="355092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92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505538" y="473398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92"/>
                </a:moveTo>
                <a:lnTo>
                  <a:pt x="0" y="355092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92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860618" y="473398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92"/>
                </a:moveTo>
                <a:lnTo>
                  <a:pt x="0" y="355092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92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215710" y="473398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91" y="355092"/>
                </a:moveTo>
                <a:lnTo>
                  <a:pt x="0" y="355092"/>
                </a:lnTo>
                <a:lnTo>
                  <a:pt x="0" y="0"/>
                </a:lnTo>
                <a:lnTo>
                  <a:pt x="355091" y="0"/>
                </a:lnTo>
                <a:lnTo>
                  <a:pt x="355091" y="355092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570802" y="473398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79" y="355092"/>
                </a:moveTo>
                <a:lnTo>
                  <a:pt x="0" y="355092"/>
                </a:lnTo>
                <a:lnTo>
                  <a:pt x="0" y="0"/>
                </a:lnTo>
                <a:lnTo>
                  <a:pt x="355079" y="0"/>
                </a:lnTo>
                <a:lnTo>
                  <a:pt x="355079" y="355092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925894" y="473398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79" y="355092"/>
                </a:moveTo>
                <a:lnTo>
                  <a:pt x="0" y="355092"/>
                </a:lnTo>
                <a:lnTo>
                  <a:pt x="0" y="0"/>
                </a:lnTo>
                <a:lnTo>
                  <a:pt x="355079" y="0"/>
                </a:lnTo>
                <a:lnTo>
                  <a:pt x="355079" y="355092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570802" y="6509422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55079" y="355079"/>
                </a:moveTo>
                <a:lnTo>
                  <a:pt x="0" y="355079"/>
                </a:lnTo>
                <a:lnTo>
                  <a:pt x="0" y="0"/>
                </a:lnTo>
                <a:lnTo>
                  <a:pt x="355079" y="0"/>
                </a:lnTo>
                <a:lnTo>
                  <a:pt x="355079" y="355079"/>
                </a:lnTo>
                <a:close/>
              </a:path>
            </a:pathLst>
          </a:custGeom>
          <a:ln w="328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085196" y="3491191"/>
            <a:ext cx="0" cy="3195955"/>
          </a:xfrm>
          <a:custGeom>
            <a:avLst/>
            <a:gdLst/>
            <a:ahLst/>
            <a:cxnLst/>
            <a:rect l="l" t="t" r="r" b="b"/>
            <a:pathLst>
              <a:path h="3195954">
                <a:moveTo>
                  <a:pt x="0" y="0"/>
                </a:moveTo>
                <a:lnTo>
                  <a:pt x="0" y="3195777"/>
                </a:lnTo>
              </a:path>
            </a:pathLst>
          </a:custGeom>
          <a:ln w="131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085196" y="5444159"/>
            <a:ext cx="2131060" cy="0"/>
          </a:xfrm>
          <a:custGeom>
            <a:avLst/>
            <a:gdLst/>
            <a:ahLst/>
            <a:cxnLst/>
            <a:rect l="l" t="t" r="r" b="b"/>
            <a:pathLst>
              <a:path w="2131060">
                <a:moveTo>
                  <a:pt x="0" y="0"/>
                </a:moveTo>
                <a:lnTo>
                  <a:pt x="2130513" y="0"/>
                </a:lnTo>
              </a:path>
            </a:pathLst>
          </a:custGeom>
          <a:ln w="131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194602" y="5419915"/>
            <a:ext cx="80010" cy="48895"/>
          </a:xfrm>
          <a:custGeom>
            <a:avLst/>
            <a:gdLst/>
            <a:ahLst/>
            <a:cxnLst/>
            <a:rect l="l" t="t" r="r" b="b"/>
            <a:pathLst>
              <a:path w="80010" h="48895">
                <a:moveTo>
                  <a:pt x="800" y="0"/>
                </a:moveTo>
                <a:lnTo>
                  <a:pt x="0" y="546"/>
                </a:lnTo>
                <a:lnTo>
                  <a:pt x="14401" y="24244"/>
                </a:lnTo>
                <a:lnTo>
                  <a:pt x="0" y="48056"/>
                </a:lnTo>
                <a:lnTo>
                  <a:pt x="800" y="48463"/>
                </a:lnTo>
                <a:lnTo>
                  <a:pt x="39446" y="33121"/>
                </a:lnTo>
                <a:lnTo>
                  <a:pt x="79819" y="24244"/>
                </a:lnTo>
                <a:lnTo>
                  <a:pt x="39446" y="15354"/>
                </a:lnTo>
                <a:lnTo>
                  <a:pt x="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3916756" y="5325624"/>
            <a:ext cx="106680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-20" dirty="0">
                <a:latin typeface="Trebuchet MS"/>
                <a:cs typeface="Trebuchet MS"/>
              </a:rPr>
              <a:t>0</a:t>
            </a:r>
            <a:endParaRPr sz="1250">
              <a:latin typeface="Trebuchet MS"/>
              <a:cs typeface="Trebuchet MS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787346" y="5681185"/>
            <a:ext cx="236220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-40" dirty="0">
                <a:latin typeface="Trebuchet MS"/>
                <a:cs typeface="Trebuchet MS"/>
              </a:rPr>
              <a:t>-10</a:t>
            </a:r>
            <a:endParaRPr sz="1250">
              <a:latin typeface="Trebuchet MS"/>
              <a:cs typeface="Trebuchet MS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787346" y="6032011"/>
            <a:ext cx="236220" cy="565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-40" dirty="0">
                <a:latin typeface="Trebuchet MS"/>
                <a:cs typeface="Trebuchet MS"/>
              </a:rPr>
              <a:t>-20</a:t>
            </a:r>
            <a:endParaRPr sz="12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265"/>
              </a:spcBef>
            </a:pPr>
            <a:r>
              <a:rPr sz="1250" spc="-40" dirty="0">
                <a:latin typeface="Trebuchet MS"/>
                <a:cs typeface="Trebuchet MS"/>
              </a:rPr>
              <a:t>-30</a:t>
            </a:r>
            <a:endParaRPr sz="1250">
              <a:latin typeface="Trebuchet MS"/>
              <a:cs typeface="Trebuchet MS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835796" y="4970379"/>
            <a:ext cx="187325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-20" dirty="0">
                <a:latin typeface="Trebuchet MS"/>
                <a:cs typeface="Trebuchet MS"/>
              </a:rPr>
              <a:t>10</a:t>
            </a:r>
            <a:endParaRPr sz="1250">
              <a:latin typeface="Trebuchet MS"/>
              <a:cs typeface="Trebuchet MS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3835796" y="3553028"/>
            <a:ext cx="187325" cy="12814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-20" dirty="0">
                <a:latin typeface="Trebuchet MS"/>
                <a:cs typeface="Trebuchet MS"/>
              </a:rPr>
              <a:t>50</a:t>
            </a:r>
            <a:endParaRPr sz="12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1250" spc="-20" dirty="0">
                <a:latin typeface="Trebuchet MS"/>
                <a:cs typeface="Trebuchet MS"/>
              </a:rPr>
              <a:t>40</a:t>
            </a:r>
            <a:endParaRPr sz="12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1250" spc="-20" dirty="0">
                <a:latin typeface="Trebuchet MS"/>
                <a:cs typeface="Trebuchet MS"/>
              </a:rPr>
              <a:t>30</a:t>
            </a:r>
            <a:endParaRPr sz="12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50" spc="-20" dirty="0">
                <a:latin typeface="Trebuchet MS"/>
                <a:cs typeface="Trebuchet MS"/>
              </a:rPr>
              <a:t>20</a:t>
            </a:r>
            <a:endParaRPr sz="1250">
              <a:latin typeface="Trebuchet MS"/>
              <a:cs typeface="Trebuchet MS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388785" y="5451246"/>
            <a:ext cx="1170305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65760" algn="l"/>
                <a:tab pos="720725" algn="l"/>
                <a:tab pos="1075690" algn="l"/>
              </a:tabLst>
            </a:pPr>
            <a:r>
              <a:rPr sz="1250" spc="-20" dirty="0">
                <a:latin typeface="Trebuchet MS"/>
                <a:cs typeface="Trebuchet MS"/>
              </a:rPr>
              <a:t>1	2	3	4</a:t>
            </a:r>
            <a:endParaRPr sz="1250">
              <a:latin typeface="Trebuchet MS"/>
              <a:cs typeface="Trebuchet MS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5862275" y="5450738"/>
            <a:ext cx="351790" cy="3473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250" spc="-20" dirty="0">
                <a:latin typeface="Trebuchet MS"/>
                <a:cs typeface="Trebuchet MS"/>
              </a:rPr>
              <a:t>5</a:t>
            </a:r>
            <a:endParaRPr sz="1250">
              <a:latin typeface="Trebuchet MS"/>
              <a:cs typeface="Trebuchet MS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6215710" y="5089074"/>
            <a:ext cx="355600" cy="355600"/>
          </a:xfrm>
          <a:prstGeom prst="rect">
            <a:avLst/>
          </a:prstGeom>
          <a:solidFill>
            <a:srgbClr val="FFFFFF"/>
          </a:solidFill>
          <a:ln w="3289">
            <a:solidFill>
              <a:srgbClr val="BCBEC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Times New Roman"/>
              <a:cs typeface="Times New Roman"/>
            </a:endParaRPr>
          </a:p>
          <a:p>
            <a:pPr marL="120650">
              <a:lnSpc>
                <a:spcPts val="890"/>
              </a:lnSpc>
            </a:pPr>
            <a:r>
              <a:rPr sz="1250" spc="-45" dirty="0">
                <a:latin typeface="Trebuchet MS"/>
                <a:cs typeface="Trebuchet MS"/>
              </a:rPr>
              <a:t>wik</a:t>
            </a:r>
            <a:endParaRPr sz="1250">
              <a:latin typeface="Trebuchet MS"/>
              <a:cs typeface="Trebuchet MS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6570802" y="5089074"/>
            <a:ext cx="355600" cy="355600"/>
          </a:xfrm>
          <a:prstGeom prst="rect">
            <a:avLst/>
          </a:prstGeom>
          <a:solidFill>
            <a:srgbClr val="FFFFFF"/>
          </a:solidFill>
          <a:ln w="3301">
            <a:solidFill>
              <a:srgbClr val="BCBEC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Times New Roman"/>
              <a:cs typeface="Times New Roman"/>
            </a:endParaRPr>
          </a:p>
          <a:p>
            <a:pPr>
              <a:lnSpc>
                <a:spcPts val="890"/>
              </a:lnSpc>
            </a:pPr>
            <a:r>
              <a:rPr sz="1250" spc="-70" dirty="0">
                <a:latin typeface="Trebuchet MS"/>
                <a:cs typeface="Trebuchet MS"/>
              </a:rPr>
              <a:t>i</a:t>
            </a:r>
            <a:r>
              <a:rPr sz="1250" spc="-140" dirty="0">
                <a:latin typeface="Trebuchet MS"/>
                <a:cs typeface="Trebuchet MS"/>
              </a:rPr>
              <a:t> </a:t>
            </a:r>
            <a:r>
              <a:rPr sz="1250" spc="-80" dirty="0">
                <a:latin typeface="Trebuchet MS"/>
                <a:cs typeface="Trebuchet MS"/>
              </a:rPr>
              <a:t>(w)</a:t>
            </a:r>
            <a:endParaRPr sz="1250">
              <a:latin typeface="Trebuchet MS"/>
              <a:cs typeface="Trebuchet MS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570502" y="3568540"/>
            <a:ext cx="215265" cy="614045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spc="-40" dirty="0">
                <a:latin typeface="Trebuchet MS"/>
                <a:cs typeface="Trebuchet MS"/>
              </a:rPr>
              <a:t>putea</a:t>
            </a:r>
            <a:r>
              <a:rPr sz="1250" spc="-175" dirty="0">
                <a:latin typeface="Trebuchet MS"/>
                <a:cs typeface="Trebuchet MS"/>
              </a:rPr>
              <a:t> </a:t>
            </a:r>
            <a:r>
              <a:rPr sz="1250" spc="-80" dirty="0">
                <a:latin typeface="Trebuchet MS"/>
                <a:cs typeface="Trebuchet MS"/>
              </a:rPr>
              <a:t>($)</a:t>
            </a:r>
            <a:endParaRPr sz="1250">
              <a:latin typeface="Trebuchet MS"/>
              <a:cs typeface="Trebuchet MS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4399597" y="4692497"/>
            <a:ext cx="81381" cy="829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044505" y="4337430"/>
            <a:ext cx="81381" cy="829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754664" y="5047602"/>
            <a:ext cx="81394" cy="829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109743" y="5401805"/>
            <a:ext cx="81394" cy="829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464848" y="5757760"/>
            <a:ext cx="81381" cy="829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819711" y="6114592"/>
            <a:ext cx="81394" cy="829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085196" y="4378909"/>
            <a:ext cx="1775460" cy="1775460"/>
          </a:xfrm>
          <a:custGeom>
            <a:avLst/>
            <a:gdLst/>
            <a:ahLst/>
            <a:cxnLst/>
            <a:rect l="l" t="t" r="r" b="b"/>
            <a:pathLst>
              <a:path w="1775460" h="1775460">
                <a:moveTo>
                  <a:pt x="0" y="0"/>
                </a:moveTo>
                <a:lnTo>
                  <a:pt x="1775434" y="1775447"/>
                </a:lnTo>
              </a:path>
            </a:pathLst>
          </a:custGeom>
          <a:ln w="13157">
            <a:solidFill>
              <a:srgbClr val="ED1D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2589" y="714959"/>
            <a:ext cx="71469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Ngā </a:t>
            </a:r>
            <a:r>
              <a:rPr sz="3600" dirty="0"/>
              <a:t>Whāinga </a:t>
            </a:r>
            <a:r>
              <a:rPr sz="3600" spc="-5" dirty="0"/>
              <a:t>mō tēnei</a:t>
            </a:r>
            <a:r>
              <a:rPr sz="3600" spc="-225" dirty="0"/>
              <a:t> </a:t>
            </a:r>
            <a:r>
              <a:rPr sz="3600" spc="-5" dirty="0"/>
              <a:t>Akoranga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174042" y="1621574"/>
            <a:ext cx="7988934" cy="4712335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2400" dirty="0">
                <a:latin typeface="Arial"/>
                <a:cs typeface="Arial"/>
              </a:rPr>
              <a:t>Kia mōhio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ki:</a:t>
            </a:r>
          </a:p>
          <a:p>
            <a:pPr marL="300355" indent="-287655">
              <a:lnSpc>
                <a:spcPct val="100000"/>
              </a:lnSpc>
              <a:spcBef>
                <a:spcPts val="1215"/>
              </a:spcBef>
              <a:buChar char="•"/>
              <a:tabLst>
                <a:tab pos="300355" algn="l"/>
                <a:tab pos="300990" algn="l"/>
              </a:tabLst>
            </a:pPr>
            <a:r>
              <a:rPr lang="fi-FI" sz="2400" dirty="0">
                <a:latin typeface="Arial"/>
                <a:cs typeface="Arial"/>
              </a:rPr>
              <a:t>te </a:t>
            </a:r>
            <a:r>
              <a:rPr lang="fi-FI" sz="2400" spc="-5" dirty="0">
                <a:latin typeface="Arial"/>
                <a:cs typeface="Arial"/>
              </a:rPr>
              <a:t>whakaatu </a:t>
            </a:r>
            <a:r>
              <a:rPr lang="fi-FI" sz="2400" dirty="0">
                <a:solidFill>
                  <a:srgbClr val="808285"/>
                </a:solidFill>
                <a:latin typeface="Arial"/>
                <a:cs typeface="Arial"/>
              </a:rPr>
              <a:t>pānga</a:t>
            </a:r>
            <a:r>
              <a:rPr lang="fi-FI" sz="2400" dirty="0">
                <a:latin typeface="Arial"/>
                <a:cs typeface="Arial"/>
              </a:rPr>
              <a:t> </a:t>
            </a:r>
            <a:r>
              <a:rPr lang="fi-FI" sz="2400" dirty="0">
                <a:solidFill>
                  <a:srgbClr val="808285"/>
                </a:solidFill>
                <a:latin typeface="Arial"/>
                <a:cs typeface="Arial"/>
              </a:rPr>
              <a:t>rārangi</a:t>
            </a:r>
            <a:r>
              <a:rPr lang="fi-FI" sz="2400" dirty="0">
                <a:latin typeface="Arial"/>
                <a:cs typeface="Arial"/>
              </a:rPr>
              <a:t> ki te </a:t>
            </a:r>
            <a:r>
              <a:rPr lang="fi-FI" sz="2400" dirty="0">
                <a:solidFill>
                  <a:srgbClr val="808285"/>
                </a:solidFill>
                <a:latin typeface="Arial"/>
                <a:cs typeface="Arial"/>
              </a:rPr>
              <a:t>tūtohi</a:t>
            </a:r>
            <a:r>
              <a:rPr lang="fi-FI" sz="2400" spc="-455" dirty="0">
                <a:latin typeface="Arial"/>
                <a:cs typeface="Arial"/>
              </a:rPr>
              <a:t>;</a:t>
            </a:r>
            <a:endParaRPr lang="fi-FI" sz="2400" dirty="0">
              <a:latin typeface="Arial"/>
              <a:cs typeface="Arial"/>
            </a:endParaRPr>
          </a:p>
          <a:p>
            <a:pPr marL="300355" indent="-287655">
              <a:lnSpc>
                <a:spcPct val="100000"/>
              </a:lnSpc>
              <a:spcBef>
                <a:spcPts val="1220"/>
              </a:spcBef>
              <a:buChar char="•"/>
              <a:tabLst>
                <a:tab pos="300355" algn="l"/>
                <a:tab pos="300990" algn="l"/>
              </a:tabLst>
            </a:pPr>
            <a:r>
              <a:rPr lang="fi-FI" sz="2400" dirty="0">
                <a:latin typeface="Arial"/>
                <a:cs typeface="Arial"/>
              </a:rPr>
              <a:t>te tuhi </a:t>
            </a:r>
            <a:r>
              <a:rPr lang="fi-FI" sz="2400" dirty="0">
                <a:solidFill>
                  <a:srgbClr val="808285"/>
                </a:solidFill>
                <a:latin typeface="Arial"/>
                <a:cs typeface="Arial"/>
              </a:rPr>
              <a:t>whārite </a:t>
            </a:r>
            <a:r>
              <a:rPr lang="fi-FI" sz="2400" spc="-555" dirty="0">
                <a:latin typeface="Arial"/>
                <a:cs typeface="Arial"/>
              </a:rPr>
              <a:t> </a:t>
            </a:r>
            <a:r>
              <a:rPr lang="fi-FI" sz="2400" spc="-5" dirty="0">
                <a:latin typeface="Arial"/>
                <a:cs typeface="Arial"/>
              </a:rPr>
              <a:t>hei whakaatu pānga</a:t>
            </a:r>
            <a:r>
              <a:rPr lang="fi-FI" sz="2400" spc="-65" dirty="0">
                <a:latin typeface="Arial"/>
                <a:cs typeface="Arial"/>
              </a:rPr>
              <a:t> </a:t>
            </a:r>
            <a:r>
              <a:rPr lang="fi-FI" sz="2400" dirty="0">
                <a:latin typeface="Arial"/>
                <a:cs typeface="Arial"/>
              </a:rPr>
              <a:t>rārangi;</a:t>
            </a:r>
          </a:p>
          <a:p>
            <a:pPr marL="300355" indent="-287655">
              <a:lnSpc>
                <a:spcPct val="100000"/>
              </a:lnSpc>
              <a:spcBef>
                <a:spcPts val="1220"/>
              </a:spcBef>
              <a:buChar char="•"/>
              <a:tabLst>
                <a:tab pos="300355" algn="l"/>
                <a:tab pos="300990" algn="l"/>
              </a:tabLst>
            </a:pPr>
            <a:r>
              <a:rPr lang="fi-FI" sz="2400" dirty="0">
                <a:latin typeface="Arial"/>
                <a:cs typeface="Arial"/>
              </a:rPr>
              <a:t>te </a:t>
            </a:r>
            <a:r>
              <a:rPr lang="fi-FI" sz="2400" spc="-5" dirty="0">
                <a:latin typeface="Arial"/>
                <a:cs typeface="Arial"/>
              </a:rPr>
              <a:t>whakaatu pānga rārangi </a:t>
            </a:r>
            <a:r>
              <a:rPr lang="fi-FI" sz="2400" dirty="0">
                <a:latin typeface="Arial"/>
                <a:cs typeface="Arial"/>
              </a:rPr>
              <a:t>ki te</a:t>
            </a:r>
            <a:r>
              <a:rPr lang="fi-FI" sz="2400" spc="-20" dirty="0">
                <a:latin typeface="Arial"/>
                <a:cs typeface="Arial"/>
              </a:rPr>
              <a:t> </a:t>
            </a:r>
            <a:r>
              <a:rPr lang="fi-FI" sz="2400" dirty="0">
                <a:latin typeface="Arial"/>
                <a:cs typeface="Arial"/>
              </a:rPr>
              <a:t>kauwhata;</a:t>
            </a:r>
          </a:p>
          <a:p>
            <a:pPr marL="300355" indent="-287655">
              <a:lnSpc>
                <a:spcPct val="100000"/>
              </a:lnSpc>
              <a:spcBef>
                <a:spcPts val="1220"/>
              </a:spcBef>
              <a:buChar char="•"/>
              <a:tabLst>
                <a:tab pos="300355" algn="l"/>
                <a:tab pos="300990" algn="l"/>
              </a:tabLst>
            </a:pPr>
            <a:r>
              <a:rPr lang="fi-FI" sz="2400" dirty="0">
                <a:latin typeface="Arial"/>
                <a:cs typeface="Arial"/>
              </a:rPr>
              <a:t>te </a:t>
            </a:r>
            <a:r>
              <a:rPr lang="fi-FI" sz="2400" spc="-5" dirty="0">
                <a:latin typeface="Arial"/>
                <a:cs typeface="Arial"/>
              </a:rPr>
              <a:t>hononga </a:t>
            </a:r>
            <a:r>
              <a:rPr lang="fi-FI" sz="2400" dirty="0">
                <a:latin typeface="Arial"/>
                <a:cs typeface="Arial"/>
              </a:rPr>
              <a:t>o te </a:t>
            </a:r>
            <a:r>
              <a:rPr lang="fi-FI" sz="2400" spc="-5" dirty="0">
                <a:latin typeface="Arial"/>
                <a:cs typeface="Arial"/>
              </a:rPr>
              <a:t>whārite </a:t>
            </a:r>
            <a:r>
              <a:rPr lang="fi-FI" sz="2400" dirty="0">
                <a:latin typeface="Arial"/>
                <a:cs typeface="Arial"/>
              </a:rPr>
              <a:t>me te </a:t>
            </a:r>
            <a:r>
              <a:rPr lang="fi-FI" sz="2400" dirty="0">
                <a:solidFill>
                  <a:srgbClr val="808285"/>
                </a:solidFill>
                <a:latin typeface="Arial"/>
                <a:cs typeface="Arial"/>
              </a:rPr>
              <a:t>kauwhata </a:t>
            </a:r>
            <a:r>
              <a:rPr lang="fi-FI" sz="2400" spc="-630" dirty="0">
                <a:latin typeface="Arial"/>
                <a:cs typeface="Arial"/>
              </a:rPr>
              <a:t> </a:t>
            </a:r>
            <a:r>
              <a:rPr lang="fi-FI" sz="2400" dirty="0">
                <a:solidFill>
                  <a:srgbClr val="808285"/>
                </a:solidFill>
                <a:latin typeface="Arial"/>
                <a:cs typeface="Arial"/>
              </a:rPr>
              <a:t>rārangi</a:t>
            </a:r>
            <a:r>
              <a:rPr lang="fi-FI" sz="2400" spc="-505" dirty="0">
                <a:latin typeface="Arial"/>
                <a:cs typeface="Arial"/>
              </a:rPr>
              <a:t>.</a:t>
            </a:r>
            <a:endParaRPr lang="fi-FI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50" dirty="0">
              <a:latin typeface="Times New Roman"/>
              <a:cs typeface="Times New Roman"/>
            </a:endParaRPr>
          </a:p>
          <a:p>
            <a:pPr marL="12700" marR="5080">
              <a:lnSpc>
                <a:spcPct val="142400"/>
              </a:lnSpc>
            </a:pP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whā </a:t>
            </a:r>
            <a:r>
              <a:rPr sz="2400" spc="-5" dirty="0" err="1">
                <a:latin typeface="Arial"/>
                <a:cs typeface="Arial"/>
              </a:rPr>
              <a:t>ngā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808285"/>
                </a:solidFill>
                <a:latin typeface="Arial"/>
                <a:cs typeface="Arial"/>
              </a:rPr>
              <a:t>rapanga</a:t>
            </a:r>
            <a:r>
              <a:rPr sz="2400" dirty="0">
                <a:latin typeface="Arial"/>
                <a:cs typeface="Arial"/>
              </a:rPr>
              <a:t> </a:t>
            </a:r>
            <a:r>
              <a:rPr lang="mi-NZ" sz="2400" dirty="0">
                <a:latin typeface="Arial"/>
                <a:cs typeface="Arial"/>
              </a:rPr>
              <a:t>i </a:t>
            </a:r>
            <a:r>
              <a:rPr sz="2400" dirty="0" err="1">
                <a:latin typeface="Arial"/>
                <a:cs typeface="Arial"/>
              </a:rPr>
              <a:t>tēnei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whakaakoranga hei </a:t>
            </a:r>
            <a:r>
              <a:rPr sz="2400" dirty="0">
                <a:latin typeface="Arial"/>
                <a:cs typeface="Arial"/>
              </a:rPr>
              <a:t>tirotiro māu,  </a:t>
            </a:r>
            <a:r>
              <a:rPr sz="2400" spc="-5" dirty="0">
                <a:latin typeface="Arial"/>
                <a:cs typeface="Arial"/>
              </a:rPr>
              <a:t>hei </a:t>
            </a:r>
            <a:r>
              <a:rPr sz="2400" dirty="0">
                <a:latin typeface="Arial"/>
                <a:cs typeface="Arial"/>
              </a:rPr>
              <a:t>tūhura i te tūhonohono o te tūtohi, te </a:t>
            </a:r>
            <a:r>
              <a:rPr sz="2400" spc="-5" dirty="0">
                <a:latin typeface="Arial"/>
                <a:cs typeface="Arial"/>
              </a:rPr>
              <a:t>whārite </a:t>
            </a:r>
            <a:r>
              <a:rPr sz="2400" dirty="0">
                <a:latin typeface="Arial"/>
                <a:cs typeface="Arial"/>
              </a:rPr>
              <a:t>me te  kauwhata </a:t>
            </a:r>
            <a:r>
              <a:rPr sz="2400" spc="-5" dirty="0">
                <a:latin typeface="Arial"/>
                <a:cs typeface="Arial"/>
              </a:rPr>
              <a:t>hei </a:t>
            </a:r>
            <a:r>
              <a:rPr sz="2400" spc="-5" dirty="0" err="1">
                <a:latin typeface="Arial"/>
                <a:cs typeface="Arial"/>
              </a:rPr>
              <a:t>whakaatu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808285"/>
                </a:solidFill>
                <a:latin typeface="Arial"/>
                <a:cs typeface="Arial"/>
              </a:rPr>
              <a:t>pānga</a:t>
            </a:r>
            <a:r>
              <a:rPr sz="2400" spc="-610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98267" y="728776"/>
            <a:ext cx="48939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Arial"/>
                <a:cs typeface="Arial"/>
              </a:rPr>
              <a:t>Rapanga 1: Ngā</a:t>
            </a:r>
            <a:r>
              <a:rPr sz="3200" b="1" spc="-80" dirty="0">
                <a:latin typeface="Arial"/>
                <a:cs typeface="Arial"/>
              </a:rPr>
              <a:t> </a:t>
            </a:r>
            <a:r>
              <a:rPr sz="3200" b="1" spc="-35" dirty="0">
                <a:latin typeface="Arial"/>
                <a:cs typeface="Arial"/>
              </a:rPr>
              <a:t>Taurangi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4671" y="1776412"/>
            <a:ext cx="43294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Āta </a:t>
            </a:r>
            <a:r>
              <a:rPr sz="2400" spc="-5" dirty="0">
                <a:latin typeface="Arial"/>
                <a:cs typeface="Arial"/>
              </a:rPr>
              <a:t>whakaarohia </a:t>
            </a:r>
            <a:r>
              <a:rPr sz="2400" dirty="0">
                <a:latin typeface="Arial"/>
                <a:cs typeface="Arial"/>
              </a:rPr>
              <a:t>tēnei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rapanga: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8267" y="728776"/>
            <a:ext cx="48939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Rapanga 1: Ngā</a:t>
            </a:r>
            <a:r>
              <a:rPr sz="3200" spc="-80" dirty="0"/>
              <a:t> </a:t>
            </a:r>
            <a:r>
              <a:rPr sz="3200" spc="-35" dirty="0"/>
              <a:t>Taurangi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904671" y="1776412"/>
            <a:ext cx="8598535" cy="2258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Āta </a:t>
            </a:r>
            <a:r>
              <a:rPr sz="2400" spc="-5" dirty="0">
                <a:latin typeface="Arial"/>
                <a:cs typeface="Arial"/>
              </a:rPr>
              <a:t>whakaarohia </a:t>
            </a:r>
            <a:r>
              <a:rPr sz="2400" dirty="0">
                <a:latin typeface="Arial"/>
                <a:cs typeface="Arial"/>
              </a:rPr>
              <a:t>tēnei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rapanga:</a:t>
            </a:r>
            <a:endParaRPr sz="2400">
              <a:latin typeface="Arial"/>
              <a:cs typeface="Arial"/>
            </a:endParaRPr>
          </a:p>
          <a:p>
            <a:pPr marL="12700" marR="5080" algn="just">
              <a:lnSpc>
                <a:spcPct val="142300"/>
              </a:lnSpc>
              <a:spcBef>
                <a:spcPts val="2400"/>
              </a:spcBef>
            </a:pPr>
            <a:r>
              <a:rPr sz="2400" dirty="0">
                <a:latin typeface="Arial"/>
                <a:cs typeface="Arial"/>
              </a:rPr>
              <a:t>Kei te </a:t>
            </a:r>
            <a:r>
              <a:rPr sz="2400" spc="-5" dirty="0">
                <a:latin typeface="Arial"/>
                <a:cs typeface="Arial"/>
              </a:rPr>
              <a:t>penapena </a:t>
            </a:r>
            <a:r>
              <a:rPr sz="2400" dirty="0">
                <a:latin typeface="Arial"/>
                <a:cs typeface="Arial"/>
              </a:rPr>
              <a:t>moni a Mākere. Ia </a:t>
            </a:r>
            <a:r>
              <a:rPr sz="2400" spc="-5" dirty="0">
                <a:latin typeface="Arial"/>
                <a:cs typeface="Arial"/>
              </a:rPr>
              <a:t>wiki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whakaurua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$20 </a:t>
            </a:r>
            <a:r>
              <a:rPr sz="2400" dirty="0">
                <a:latin typeface="Arial"/>
                <a:cs typeface="Arial"/>
              </a:rPr>
              <a:t>ki  tana </a:t>
            </a:r>
            <a:r>
              <a:rPr sz="2400" spc="-5" dirty="0">
                <a:latin typeface="Arial"/>
                <a:cs typeface="Arial"/>
              </a:rPr>
              <a:t>pūtea penapena.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hiahia ana </a:t>
            </a:r>
            <a:r>
              <a:rPr sz="2400" dirty="0">
                <a:latin typeface="Arial"/>
                <a:cs typeface="Arial"/>
              </a:rPr>
              <a:t>a Mākere kia mōhio i te rahi  o </a:t>
            </a:r>
            <a:r>
              <a:rPr sz="2400" spc="-5" dirty="0">
                <a:latin typeface="Arial"/>
                <a:cs typeface="Arial"/>
              </a:rPr>
              <a:t>āna </a:t>
            </a:r>
            <a:r>
              <a:rPr sz="2400" dirty="0">
                <a:latin typeface="Arial"/>
                <a:cs typeface="Arial"/>
              </a:rPr>
              <a:t>moni </a:t>
            </a:r>
            <a:r>
              <a:rPr sz="2400" spc="-5" dirty="0">
                <a:latin typeface="Arial"/>
                <a:cs typeface="Arial"/>
              </a:rPr>
              <a:t>penapena </a:t>
            </a:r>
            <a:r>
              <a:rPr sz="2400" dirty="0">
                <a:latin typeface="Arial"/>
                <a:cs typeface="Arial"/>
              </a:rPr>
              <a:t>i te </a:t>
            </a:r>
            <a:r>
              <a:rPr sz="2400" spc="-5" dirty="0">
                <a:latin typeface="Arial"/>
                <a:cs typeface="Arial"/>
              </a:rPr>
              <a:t>paunga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ia wiki, haere ake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nei.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5183</Words>
  <Application>Microsoft Office PowerPoint</Application>
  <PresentationFormat>Custom</PresentationFormat>
  <Paragraphs>1476</Paragraphs>
  <Slides>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1" baseType="lpstr">
      <vt:lpstr>Arial</vt:lpstr>
      <vt:lpstr>Calibri</vt:lpstr>
      <vt:lpstr>Times New Roman</vt:lpstr>
      <vt:lpstr>Trebuchet MS</vt:lpstr>
      <vt:lpstr>Office Theme</vt:lpstr>
      <vt:lpstr>PowerPoint Presentation</vt:lpstr>
      <vt:lpstr>PowerPoint Presentation</vt:lpstr>
      <vt:lpstr>Ngā Whāinga mō tēnei Akoranga</vt:lpstr>
      <vt:lpstr>Ngā Whāinga mō tēnei Akoranga</vt:lpstr>
      <vt:lpstr>Ngā Whāinga mō tēnei Akoranga</vt:lpstr>
      <vt:lpstr>Ngā Whāinga mō tēnei Akoranga</vt:lpstr>
      <vt:lpstr>Ngā Whāinga mō tēnei Akoranga</vt:lpstr>
      <vt:lpstr>PowerPoint Presentation</vt:lpstr>
      <vt:lpstr>Rapanga 1: Ngā Taurangi</vt:lpstr>
      <vt:lpstr>Rapanga 1: Ngā Taurangi</vt:lpstr>
      <vt:lpstr>PowerPoint Presentation</vt:lpstr>
      <vt:lpstr>Rapanga 1: Te Tūtohi</vt:lpstr>
      <vt:lpstr>Rapanga 1: Te Tūtohi</vt:lpstr>
      <vt:lpstr>Rapanga 1: Te Whakamārama</vt:lpstr>
      <vt:lpstr>Rapanga 1: Te Whakamārama</vt:lpstr>
      <vt:lpstr>Rapanga 1: Te Whakamārama</vt:lpstr>
      <vt:lpstr>Rapanga 1: Te Whakamārama</vt:lpstr>
      <vt:lpstr>Rapanga 1: Te Whārite</vt:lpstr>
      <vt:lpstr>Rapanga 1: Te Whārite</vt:lpstr>
      <vt:lpstr>Rapanga 1: Te Whārite</vt:lpstr>
      <vt:lpstr>Rapanga 1: Te Kauwhata</vt:lpstr>
      <vt:lpstr>Rapanga 1: Te Kauwhata</vt:lpstr>
      <vt:lpstr>Rapanga 1: Te Kauwhata</vt:lpstr>
      <vt:lpstr>Rapanga 1: Te Kauwhata</vt:lpstr>
      <vt:lpstr>Rapanga 1: Te Kauwhata</vt:lpstr>
      <vt:lpstr>PowerPoint Presentation</vt:lpstr>
      <vt:lpstr>Rapanga 2</vt:lpstr>
      <vt:lpstr>Rapanga 2</vt:lpstr>
      <vt:lpstr>PowerPoint Presentation</vt:lpstr>
      <vt:lpstr>Rapanga 2: Te Tūtohi, te Whārite me te Whakamārama</vt:lpstr>
      <vt:lpstr>Rapanga 2: Te Tūtohi, te Whārite me te Whakamārama</vt:lpstr>
      <vt:lpstr>Rapanga 2: Te Tūtohi, te Whārite me te Whakamārama</vt:lpstr>
      <vt:lpstr>Rapanga 2: Te Kauwhata</vt:lpstr>
      <vt:lpstr>Rapanga 2: Te Kauwhata</vt:lpstr>
      <vt:lpstr>Rapanga 2: Te Kauwhata</vt:lpstr>
      <vt:lpstr>Rapanga 2: Te Kauwhata</vt:lpstr>
      <vt:lpstr>Rapanga 2: Te Kauwhata</vt:lpstr>
      <vt:lpstr>PowerPoint Presentation</vt:lpstr>
      <vt:lpstr>Rapanga 3</vt:lpstr>
      <vt:lpstr>Rapanga 3</vt:lpstr>
      <vt:lpstr>Rapanga 3: Te Tūtohi, te Whārite me te Whakamārama</vt:lpstr>
      <vt:lpstr>Rapanga 3: Te Tūtohi, te Whārite me te Whakamārama</vt:lpstr>
      <vt:lpstr>Rapanga 3: Te Tūtohi, te Whārite me te Whakamārama</vt:lpstr>
      <vt:lpstr>Rapanga 3: Te Tūtohi, te Whārite me te Whakamārama</vt:lpstr>
      <vt:lpstr>Rapanga 3: Te Kauwhata</vt:lpstr>
      <vt:lpstr>Rapanga 3: Te Kauwhata</vt:lpstr>
      <vt:lpstr>Rapanga 3: Te Kauwhata</vt:lpstr>
      <vt:lpstr>Rapanga 3: Te Kauwhata</vt:lpstr>
      <vt:lpstr>Rapanga 3: Te Kauwhata</vt:lpstr>
      <vt:lpstr>PowerPoint Presentation</vt:lpstr>
      <vt:lpstr>Rapanga 4</vt:lpstr>
      <vt:lpstr>Rapanga 4</vt:lpstr>
      <vt:lpstr>Rapanga 4: Te Tūtohi, te Whārite me te Whakamārama</vt:lpstr>
      <vt:lpstr>PowerPoint Presentation</vt:lpstr>
      <vt:lpstr>PowerPoint Presentation</vt:lpstr>
      <vt:lpstr>PowerPoint Presentation</vt:lpstr>
      <vt:lpstr>Rapanga 4: Te Kauwhata</vt:lpstr>
      <vt:lpstr>Rapanga 4: Te Kauwhata</vt:lpstr>
      <vt:lpstr>Rapanga 4: Te Kauwhata</vt:lpstr>
      <vt:lpstr>Rapanga 4: Te Kauwhata</vt:lpstr>
      <vt:lpstr>Rapanga 4: Te Kauwhata</vt:lpstr>
      <vt:lpstr>Te Hononga o te Whārite me te Kauwhata</vt:lpstr>
      <vt:lpstr>Te Hononga o te Whārite me te Kauwhata</vt:lpstr>
      <vt:lpstr>Te Hononga o te Whārite me te Kauwhata</vt:lpstr>
      <vt:lpstr>Te Hononga o te Whārite me te Kauwhata</vt:lpstr>
      <vt:lpstr>Te Hononga o te Whārite me te Kauwhata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Tagg</dc:creator>
  <cp:lastModifiedBy>Andrew  Tagg</cp:lastModifiedBy>
  <cp:revision>6</cp:revision>
  <dcterms:created xsi:type="dcterms:W3CDTF">2019-02-19T01:26:34Z</dcterms:created>
  <dcterms:modified xsi:type="dcterms:W3CDTF">2019-02-25T02:35:12Z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2011-03-22T00:00:00Z</vt:filetime>
  </property>
  <property fmtid="{D5CDD505-2E9C-101B-9397-08002B2CF9AE}" pid="3" name="Creator">
    <vt:lpwstr>Adobe InDesign CS4 (6.0.6)</vt:lpwstr>
  </property>
  <property fmtid="{D5CDD505-2E9C-101B-9397-08002B2CF9AE}" pid="4" name="LastSaved">
    <vt:filetime>2019-02-19T00:00:00Z</vt:filetime>
  </property>
</Properties>
</file>