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 Wright" initials="VW" lastIdx="2" clrIdx="0">
    <p:extLst>
      <p:ext uri="{19B8F6BF-5375-455C-9EA6-DF929625EA0E}">
        <p15:presenceInfo xmlns:p15="http://schemas.microsoft.com/office/powerpoint/2012/main" userId="2d5db4ee1da9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5" d="100"/>
          <a:sy n="105" d="100"/>
        </p:scale>
        <p:origin x="3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EEEF-B0B4-4589-AD42-BDF6F5E9C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88D1A5E-06CF-407F-9A10-A8B16B8CF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7FA7DA4-ACD9-4459-921B-D1BFDBEB1039}"/>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03D29EFC-80B1-44D0-B23C-1F9F39ECC08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325EE9A-8F6C-4A12-911C-B6A75827FF2F}"/>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5226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CC5B-889B-4B95-88BA-D1F9F40367B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F3D47FB-3911-4A4E-A2C1-711D003F10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C3D3403-1AE8-4B47-81F2-5260DF4E4C08}"/>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4DE4CDFC-C991-44B5-8519-C8931E968A2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81653FD-E8E1-44A8-9587-4260043A05DF}"/>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73994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4E397-55F3-417D-9B6E-73DBAF2780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ED2928C-AA4C-410B-BE3E-CDF960DBE0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98BB919-9867-442E-A53F-6F791E9312FE}"/>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FF03D023-BE89-4541-AB7F-F592E406226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0BB7C95-8FE1-4483-A96D-9ADF6D5E96C8}"/>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28461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8DAF-E55D-40AB-BCDB-8943FB8CE31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C7BA19F-0140-45CA-A021-A5E6138FAA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BD60D57-0F7A-4E2C-B13F-2050BFF34AA3}"/>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E36D7071-3BB4-4130-AA81-8E1B1F819F6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50E114C-F781-48A1-A7C3-7CDA4279D0CA}"/>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348049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7A1C-ECB0-4640-95CD-34903F3A7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E03ACFE-1DC5-4F9C-BB9C-11201B5B9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00FA5-F24D-4EC6-9796-A696C17BCE42}"/>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61D81D27-0F0B-4280-B326-612593106A4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18C7197-63B5-411A-9A0B-676D97D831AB}"/>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176713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29C3-B9B7-4E64-9A6D-29E5A803AEA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B2DEAE7-2AAC-496C-956B-9AB81E8E47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8FBAB8F-3A8A-47D7-B85B-5542ACA4D0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BA855E5-1A61-4F22-9A33-EEBA115ACFBC}"/>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6" name="Footer Placeholder 5">
            <a:extLst>
              <a:ext uri="{FF2B5EF4-FFF2-40B4-BE49-F238E27FC236}">
                <a16:creationId xmlns:a16="http://schemas.microsoft.com/office/drawing/2014/main" id="{02D6FB1D-BE3A-4911-B54A-E1F9042C315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0EC0E07-A5E3-4B58-B4A1-BC2F0F8F5F0E}"/>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368625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4AE3-6DD1-452B-BCEF-40FD809C3B6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965AEAB-9145-4D9D-ACA1-AD48E8B1F4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393BD0-99BA-4307-97F7-3896DD2798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A2002A1-CBD6-47BB-A51D-E5D5BD6E0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75CAE6-5D8C-4502-B41C-CC23056DCC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4A142C5-C712-4ABF-ADDD-3A723AF7FBDA}"/>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8" name="Footer Placeholder 7">
            <a:extLst>
              <a:ext uri="{FF2B5EF4-FFF2-40B4-BE49-F238E27FC236}">
                <a16:creationId xmlns:a16="http://schemas.microsoft.com/office/drawing/2014/main" id="{4D8952B9-4D45-4394-9EB6-4C511F4E78E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7BEAF25-5B1C-47A7-9F4E-30D95DF23371}"/>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118883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858D-C90A-45B9-88A1-EB22CBA4CB6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750B98E-9510-4B4F-BCFD-3BEB42436A81}"/>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4" name="Footer Placeholder 3">
            <a:extLst>
              <a:ext uri="{FF2B5EF4-FFF2-40B4-BE49-F238E27FC236}">
                <a16:creationId xmlns:a16="http://schemas.microsoft.com/office/drawing/2014/main" id="{8AC71FA4-9DBE-4D4E-A1A9-90A3D319ECA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67B1A73-FE24-4893-8CC7-1480AF39D1E3}"/>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25750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72341-45A4-46AF-93D9-281AC7C0B500}"/>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3" name="Footer Placeholder 2">
            <a:extLst>
              <a:ext uri="{FF2B5EF4-FFF2-40B4-BE49-F238E27FC236}">
                <a16:creationId xmlns:a16="http://schemas.microsoft.com/office/drawing/2014/main" id="{661DFD22-79E6-4BBD-BE06-731E7B78B1C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F0EE358-2A5A-4393-9B93-8D71D4C8D15F}"/>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324612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17EE-E0A0-422E-B9ED-4BBB12732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0DBF6A7-6892-438E-8B00-7768C70F9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3D8EF20-25F0-445C-9EB9-43E29E7F5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8B83BD-33C2-44F5-8951-6157536524B8}"/>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6" name="Footer Placeholder 5">
            <a:extLst>
              <a:ext uri="{FF2B5EF4-FFF2-40B4-BE49-F238E27FC236}">
                <a16:creationId xmlns:a16="http://schemas.microsoft.com/office/drawing/2014/main" id="{5FFF01DF-566C-46E7-848A-DE2B7115D35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6D43A98-1078-479F-A824-C4D8C6F92867}"/>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407052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3E50-9971-44B7-983F-7276C458D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0096069-1239-4277-98E0-626D93592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919CCCE-C72B-4119-B2CF-C5C62F6FA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C4899A-E7F5-4FB9-87E1-8EEB2DB22C93}"/>
              </a:ext>
            </a:extLst>
          </p:cNvPr>
          <p:cNvSpPr>
            <a:spLocks noGrp="1"/>
          </p:cNvSpPr>
          <p:nvPr>
            <p:ph type="dt" sz="half" idx="10"/>
          </p:nvPr>
        </p:nvSpPr>
        <p:spPr/>
        <p:txBody>
          <a:bodyPr/>
          <a:lstStyle/>
          <a:p>
            <a:fld id="{868610F6-5790-458E-9132-B2120BDDEE83}" type="datetimeFigureOut">
              <a:rPr lang="en-NZ" smtClean="0"/>
              <a:t>13/02/19</a:t>
            </a:fld>
            <a:endParaRPr lang="en-NZ"/>
          </a:p>
        </p:txBody>
      </p:sp>
      <p:sp>
        <p:nvSpPr>
          <p:cNvPr id="6" name="Footer Placeholder 5">
            <a:extLst>
              <a:ext uri="{FF2B5EF4-FFF2-40B4-BE49-F238E27FC236}">
                <a16:creationId xmlns:a16="http://schemas.microsoft.com/office/drawing/2014/main" id="{02C871F7-5BE0-44EA-BE6A-D4C87D92DBC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2AAE455-DA69-44DC-A703-3F4684612278}"/>
              </a:ext>
            </a:extLst>
          </p:cNvPr>
          <p:cNvSpPr>
            <a:spLocks noGrp="1"/>
          </p:cNvSpPr>
          <p:nvPr>
            <p:ph type="sldNum" sz="quarter" idx="12"/>
          </p:nvPr>
        </p:nvSpPr>
        <p:spPr/>
        <p:txBody>
          <a:bodyPr/>
          <a:lstStyle/>
          <a:p>
            <a:fld id="{7DC451A0-CF5E-4407-B2C3-81E62758A77C}" type="slidenum">
              <a:rPr lang="en-NZ" smtClean="0"/>
              <a:t>‹#›</a:t>
            </a:fld>
            <a:endParaRPr lang="en-NZ"/>
          </a:p>
        </p:txBody>
      </p:sp>
    </p:spTree>
    <p:extLst>
      <p:ext uri="{BB962C8B-B14F-4D97-AF65-F5344CB8AC3E}">
        <p14:creationId xmlns:p14="http://schemas.microsoft.com/office/powerpoint/2010/main" val="17294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4F1B0-1A61-4BCE-9A68-C5D7CCFCA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0DEEE2E-A223-44D8-8124-4C22913E7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25B7844-AE26-40C7-9897-89F2CD64A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0F6-5790-458E-9132-B2120BDDEE83}" type="datetimeFigureOut">
              <a:rPr lang="en-NZ" smtClean="0"/>
              <a:t>13/02/19</a:t>
            </a:fld>
            <a:endParaRPr lang="en-NZ"/>
          </a:p>
        </p:txBody>
      </p:sp>
      <p:sp>
        <p:nvSpPr>
          <p:cNvPr id="5" name="Footer Placeholder 4">
            <a:extLst>
              <a:ext uri="{FF2B5EF4-FFF2-40B4-BE49-F238E27FC236}">
                <a16:creationId xmlns:a16="http://schemas.microsoft.com/office/drawing/2014/main" id="{D6CAB332-BE1A-44DD-A585-AB6086B06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22F352B-86C1-453A-87E4-36F8020ED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451A0-CF5E-4407-B2C3-81E62758A77C}" type="slidenum">
              <a:rPr lang="en-NZ" smtClean="0"/>
              <a:t>‹#›</a:t>
            </a:fld>
            <a:endParaRPr lang="en-NZ"/>
          </a:p>
        </p:txBody>
      </p:sp>
    </p:spTree>
    <p:extLst>
      <p:ext uri="{BB962C8B-B14F-4D97-AF65-F5344CB8AC3E}">
        <p14:creationId xmlns:p14="http://schemas.microsoft.com/office/powerpoint/2010/main" val="168767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D5CB5B-FB77-4398-888C-B06627979C6C}"/>
              </a:ext>
            </a:extLst>
          </p:cNvPr>
          <p:cNvSpPr txBox="1"/>
          <p:nvPr/>
        </p:nvSpPr>
        <p:spPr>
          <a:xfrm>
            <a:off x="482991" y="432751"/>
            <a:ext cx="11226018" cy="707886"/>
          </a:xfrm>
          <a:prstGeom prst="rect">
            <a:avLst/>
          </a:prstGeom>
          <a:noFill/>
        </p:spPr>
        <p:txBody>
          <a:bodyPr wrap="square" rtlCol="0">
            <a:spAutoFit/>
          </a:bodyPr>
          <a:lstStyle/>
          <a:p>
            <a:r>
              <a:rPr lang="en-NZ" sz="2000" dirty="0"/>
              <a:t>Gina sells real fruit lemonade at the Farmer’s Market each Saturday morning. Her aim is to make as much profit as she can to fund her study at Polytechnic. Her survey showed this:</a:t>
            </a:r>
          </a:p>
        </p:txBody>
      </p:sp>
      <p:sp>
        <p:nvSpPr>
          <p:cNvPr id="7" name="TextBox 6">
            <a:extLst>
              <a:ext uri="{FF2B5EF4-FFF2-40B4-BE49-F238E27FC236}">
                <a16:creationId xmlns:a16="http://schemas.microsoft.com/office/drawing/2014/main" id="{7967E275-ABFE-4535-BB5E-9EA0EAA25B19}"/>
              </a:ext>
            </a:extLst>
          </p:cNvPr>
          <p:cNvSpPr txBox="1"/>
          <p:nvPr/>
        </p:nvSpPr>
        <p:spPr>
          <a:xfrm>
            <a:off x="405618" y="5643207"/>
            <a:ext cx="11439637" cy="1015663"/>
          </a:xfrm>
          <a:prstGeom prst="rect">
            <a:avLst/>
          </a:prstGeom>
          <a:noFill/>
        </p:spPr>
        <p:txBody>
          <a:bodyPr wrap="square" rtlCol="0">
            <a:spAutoFit/>
          </a:bodyPr>
          <a:lstStyle/>
          <a:p>
            <a:r>
              <a:rPr lang="en-NZ" sz="2000" dirty="0"/>
              <a:t>Gina’s demand function shows that the number of glasses she can sell goes down as she increases her price.</a:t>
            </a:r>
          </a:p>
          <a:p>
            <a:r>
              <a:rPr lang="en-NZ" sz="2000" dirty="0"/>
              <a:t>Draw a graph of her demand function and write the equation of it. Use quantity of glasses on the x-axis (independent variable) and price in dollars on the y-axis (dependent variable).</a:t>
            </a:r>
          </a:p>
        </p:txBody>
      </p:sp>
      <p:pic>
        <p:nvPicPr>
          <p:cNvPr id="3" name="Picture 2" descr="A picture containing building, object&#10;&#10;Description automatically generated">
            <a:extLst>
              <a:ext uri="{FF2B5EF4-FFF2-40B4-BE49-F238E27FC236}">
                <a16:creationId xmlns:a16="http://schemas.microsoft.com/office/drawing/2014/main" id="{473116DB-0E99-4FA8-8BB2-FB1B8ADBF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166" y="1395412"/>
            <a:ext cx="6096000" cy="4067175"/>
          </a:xfrm>
          <a:prstGeom prst="rect">
            <a:avLst/>
          </a:prstGeom>
        </p:spPr>
      </p:pic>
      <p:sp>
        <p:nvSpPr>
          <p:cNvPr id="9" name="Oval Callout 8">
            <a:extLst>
              <a:ext uri="{FF2B5EF4-FFF2-40B4-BE49-F238E27FC236}">
                <a16:creationId xmlns:a16="http://schemas.microsoft.com/office/drawing/2014/main" id="{CEF42E1F-3B55-A244-83B2-04B9212D48EB}"/>
              </a:ext>
            </a:extLst>
          </p:cNvPr>
          <p:cNvSpPr/>
          <p:nvPr/>
        </p:nvSpPr>
        <p:spPr>
          <a:xfrm>
            <a:off x="8652779" y="1612035"/>
            <a:ext cx="3192476" cy="1862264"/>
          </a:xfrm>
          <a:prstGeom prst="wedgeEllipseCallou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84E375-202E-5248-8A04-496AC2AFD6C2}"/>
              </a:ext>
            </a:extLst>
          </p:cNvPr>
          <p:cNvSpPr txBox="1"/>
          <p:nvPr/>
        </p:nvSpPr>
        <p:spPr>
          <a:xfrm>
            <a:off x="8917041" y="2109216"/>
            <a:ext cx="2791968" cy="1200329"/>
          </a:xfrm>
          <a:prstGeom prst="rect">
            <a:avLst/>
          </a:prstGeom>
          <a:noFill/>
        </p:spPr>
        <p:txBody>
          <a:bodyPr wrap="square" rtlCol="0">
            <a:spAutoFit/>
          </a:bodyPr>
          <a:lstStyle/>
          <a:p>
            <a:pPr algn="ctr"/>
            <a:r>
              <a:rPr lang="en-NZ" dirty="0"/>
              <a:t>For every 50 cents I add to the price of each glass 100 less people will buy one.</a:t>
            </a:r>
          </a:p>
          <a:p>
            <a:endParaRPr lang="en-US" dirty="0"/>
          </a:p>
        </p:txBody>
      </p:sp>
      <p:sp>
        <p:nvSpPr>
          <p:cNvPr id="10" name="Oval Callout 9">
            <a:extLst>
              <a:ext uri="{FF2B5EF4-FFF2-40B4-BE49-F238E27FC236}">
                <a16:creationId xmlns:a16="http://schemas.microsoft.com/office/drawing/2014/main" id="{60FF0E55-49B3-0347-8CE2-997139DD04AA}"/>
              </a:ext>
            </a:extLst>
          </p:cNvPr>
          <p:cNvSpPr/>
          <p:nvPr/>
        </p:nvSpPr>
        <p:spPr>
          <a:xfrm flipH="1">
            <a:off x="578393" y="1395412"/>
            <a:ext cx="3192476" cy="1862264"/>
          </a:xfrm>
          <a:prstGeom prst="wedgeEllipseCallou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6FA81C-D8FE-B643-AED3-822513E08749}"/>
              </a:ext>
            </a:extLst>
          </p:cNvPr>
          <p:cNvSpPr txBox="1"/>
          <p:nvPr/>
        </p:nvSpPr>
        <p:spPr>
          <a:xfrm>
            <a:off x="825281" y="1853183"/>
            <a:ext cx="2698700" cy="1200329"/>
          </a:xfrm>
          <a:prstGeom prst="rect">
            <a:avLst/>
          </a:prstGeom>
          <a:noFill/>
        </p:spPr>
        <p:txBody>
          <a:bodyPr wrap="square" rtlCol="0">
            <a:spAutoFit/>
          </a:bodyPr>
          <a:lstStyle/>
          <a:p>
            <a:pPr algn="ctr"/>
            <a:r>
              <a:rPr lang="en-NZ" dirty="0"/>
              <a:t>If I charge nothing then 1000 people will each take a glass of lemonade. </a:t>
            </a:r>
          </a:p>
          <a:p>
            <a:endParaRPr lang="en-US" dirty="0"/>
          </a:p>
        </p:txBody>
      </p:sp>
    </p:spTree>
    <p:extLst>
      <p:ext uri="{BB962C8B-B14F-4D97-AF65-F5344CB8AC3E}">
        <p14:creationId xmlns:p14="http://schemas.microsoft.com/office/powerpoint/2010/main" val="400421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4BD12-5120-4C6B-BE25-2F063B658264}"/>
              </a:ext>
            </a:extLst>
          </p:cNvPr>
          <p:cNvPicPr>
            <a:picLocks noChangeAspect="1"/>
          </p:cNvPicPr>
          <p:nvPr/>
        </p:nvPicPr>
        <p:blipFill>
          <a:blip r:embed="rId2"/>
          <a:stretch>
            <a:fillRect/>
          </a:stretch>
        </p:blipFill>
        <p:spPr>
          <a:xfrm>
            <a:off x="595532" y="445798"/>
            <a:ext cx="10057214" cy="6156460"/>
          </a:xfrm>
          <a:prstGeom prst="rect">
            <a:avLst/>
          </a:prstGeom>
          <a:ln w="28575">
            <a:solidFill>
              <a:schemeClr val="accent1">
                <a:lumMod val="20000"/>
                <a:lumOff val="80000"/>
              </a:schemeClr>
            </a:solidFill>
          </a:ln>
        </p:spPr>
      </p:pic>
    </p:spTree>
    <p:extLst>
      <p:ext uri="{BB962C8B-B14F-4D97-AF65-F5344CB8AC3E}">
        <p14:creationId xmlns:p14="http://schemas.microsoft.com/office/powerpoint/2010/main" val="374804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5012F9-7F4B-4EFE-BF29-04BD5D6C563D}"/>
              </a:ext>
            </a:extLst>
          </p:cNvPr>
          <p:cNvSpPr txBox="1"/>
          <p:nvPr/>
        </p:nvSpPr>
        <p:spPr>
          <a:xfrm>
            <a:off x="365760" y="457996"/>
            <a:ext cx="11563643" cy="400110"/>
          </a:xfrm>
          <a:prstGeom prst="rect">
            <a:avLst/>
          </a:prstGeom>
          <a:noFill/>
        </p:spPr>
        <p:txBody>
          <a:bodyPr wrap="square" rtlCol="0">
            <a:spAutoFit/>
          </a:bodyPr>
          <a:lstStyle/>
          <a:p>
            <a:r>
              <a:rPr lang="en-NZ" sz="2000" dirty="0"/>
              <a:t>Gina tries to create a function for her total revenue (t), the total amount of money she will take in.</a:t>
            </a:r>
          </a:p>
        </p:txBody>
      </p:sp>
      <p:sp>
        <p:nvSpPr>
          <p:cNvPr id="4" name="TextBox 3">
            <a:extLst>
              <a:ext uri="{FF2B5EF4-FFF2-40B4-BE49-F238E27FC236}">
                <a16:creationId xmlns:a16="http://schemas.microsoft.com/office/drawing/2014/main" id="{DAD0CAE4-4DAD-4B9E-B28B-7A3298D6B976}"/>
              </a:ext>
            </a:extLst>
          </p:cNvPr>
          <p:cNvSpPr txBox="1"/>
          <p:nvPr/>
        </p:nvSpPr>
        <p:spPr>
          <a:xfrm>
            <a:off x="365760" y="5692118"/>
            <a:ext cx="11215688" cy="707886"/>
          </a:xfrm>
          <a:prstGeom prst="rect">
            <a:avLst/>
          </a:prstGeom>
          <a:noFill/>
        </p:spPr>
        <p:txBody>
          <a:bodyPr wrap="square" rtlCol="0">
            <a:spAutoFit/>
          </a:bodyPr>
          <a:lstStyle/>
          <a:p>
            <a:r>
              <a:rPr lang="en-NZ" sz="2000" dirty="0"/>
              <a:t>Write an equation for t in terms of q and p.  </a:t>
            </a:r>
          </a:p>
          <a:p>
            <a:r>
              <a:rPr lang="en-NZ" sz="2000" dirty="0"/>
              <a:t>Can you write the equation just using t and q? Graph your equation.</a:t>
            </a:r>
          </a:p>
        </p:txBody>
      </p:sp>
      <p:pic>
        <p:nvPicPr>
          <p:cNvPr id="6" name="Picture 5" descr="A store front at day&#10;&#10;Description automatically generated">
            <a:extLst>
              <a:ext uri="{FF2B5EF4-FFF2-40B4-BE49-F238E27FC236}">
                <a16:creationId xmlns:a16="http://schemas.microsoft.com/office/drawing/2014/main" id="{906B0B1A-8CB6-4A67-8E58-305FC30F9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16" y="1019906"/>
            <a:ext cx="4506887" cy="4344314"/>
          </a:xfrm>
          <a:prstGeom prst="rect">
            <a:avLst/>
          </a:prstGeom>
        </p:spPr>
      </p:pic>
      <p:sp>
        <p:nvSpPr>
          <p:cNvPr id="7" name="Oval Callout 6">
            <a:extLst>
              <a:ext uri="{FF2B5EF4-FFF2-40B4-BE49-F238E27FC236}">
                <a16:creationId xmlns:a16="http://schemas.microsoft.com/office/drawing/2014/main" id="{57193D85-2B99-ED44-838B-B2DC33C07729}"/>
              </a:ext>
            </a:extLst>
          </p:cNvPr>
          <p:cNvSpPr/>
          <p:nvPr/>
        </p:nvSpPr>
        <p:spPr>
          <a:xfrm>
            <a:off x="4690379" y="1186004"/>
            <a:ext cx="3192476" cy="1862264"/>
          </a:xfrm>
          <a:prstGeom prst="wedgeEllipseCallou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028529-58EA-1C42-AFB7-C2E3637C00A9}"/>
              </a:ext>
            </a:extLst>
          </p:cNvPr>
          <p:cNvSpPr txBox="1"/>
          <p:nvPr/>
        </p:nvSpPr>
        <p:spPr>
          <a:xfrm>
            <a:off x="5120640" y="1645920"/>
            <a:ext cx="2511552" cy="1200329"/>
          </a:xfrm>
          <a:prstGeom prst="rect">
            <a:avLst/>
          </a:prstGeom>
          <a:noFill/>
        </p:spPr>
        <p:txBody>
          <a:bodyPr wrap="square" rtlCol="0">
            <a:spAutoFit/>
          </a:bodyPr>
          <a:lstStyle/>
          <a:p>
            <a:pPr algn="ctr"/>
            <a:r>
              <a:rPr lang="en-NZ" dirty="0"/>
              <a:t>Let q be the number of glasses I sell and p be the price for each glass.</a:t>
            </a:r>
          </a:p>
          <a:p>
            <a:pPr algn="ctr"/>
            <a:endParaRPr lang="en-US" dirty="0"/>
          </a:p>
        </p:txBody>
      </p:sp>
    </p:spTree>
    <p:extLst>
      <p:ext uri="{BB962C8B-B14F-4D97-AF65-F5344CB8AC3E}">
        <p14:creationId xmlns:p14="http://schemas.microsoft.com/office/powerpoint/2010/main" val="256453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39FBB-60B2-4B6F-BE32-E3B09ACE4867}"/>
              </a:ext>
            </a:extLst>
          </p:cNvPr>
          <p:cNvSpPr txBox="1"/>
          <p:nvPr/>
        </p:nvSpPr>
        <p:spPr>
          <a:xfrm>
            <a:off x="546764" y="431409"/>
            <a:ext cx="9438484" cy="707886"/>
          </a:xfrm>
          <a:prstGeom prst="rect">
            <a:avLst/>
          </a:prstGeom>
          <a:noFill/>
        </p:spPr>
        <p:txBody>
          <a:bodyPr wrap="square" rtlCol="0">
            <a:spAutoFit/>
          </a:bodyPr>
          <a:lstStyle/>
          <a:p>
            <a:r>
              <a:rPr lang="en-NZ" sz="2000" dirty="0"/>
              <a:t>Why is it that Gina makes takes in no money for two values of q?</a:t>
            </a:r>
            <a:br>
              <a:rPr lang="en-NZ" sz="2000" dirty="0"/>
            </a:br>
            <a:r>
              <a:rPr lang="en-NZ" sz="2000" dirty="0"/>
              <a:t>At what number of cups is Gina’s total revenue at its maximum?</a:t>
            </a:r>
          </a:p>
        </p:txBody>
      </p:sp>
      <p:pic>
        <p:nvPicPr>
          <p:cNvPr id="3" name="Picture 2">
            <a:extLst>
              <a:ext uri="{FF2B5EF4-FFF2-40B4-BE49-F238E27FC236}">
                <a16:creationId xmlns:a16="http://schemas.microsoft.com/office/drawing/2014/main" id="{B7D94C91-04BD-42CE-B368-8F52F4D25777}"/>
              </a:ext>
            </a:extLst>
          </p:cNvPr>
          <p:cNvPicPr>
            <a:picLocks noChangeAspect="1"/>
          </p:cNvPicPr>
          <p:nvPr/>
        </p:nvPicPr>
        <p:blipFill>
          <a:blip r:embed="rId2"/>
          <a:stretch>
            <a:fillRect/>
          </a:stretch>
        </p:blipFill>
        <p:spPr>
          <a:xfrm>
            <a:off x="639272" y="1186033"/>
            <a:ext cx="8720119" cy="5240558"/>
          </a:xfrm>
          <a:prstGeom prst="rect">
            <a:avLst/>
          </a:prstGeom>
          <a:ln w="28575">
            <a:solidFill>
              <a:schemeClr val="accent1">
                <a:lumMod val="20000"/>
                <a:lumOff val="80000"/>
              </a:schemeClr>
            </a:solidFill>
          </a:ln>
        </p:spPr>
      </p:pic>
    </p:spTree>
    <p:extLst>
      <p:ext uri="{BB962C8B-B14F-4D97-AF65-F5344CB8AC3E}">
        <p14:creationId xmlns:p14="http://schemas.microsoft.com/office/powerpoint/2010/main" val="415206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672FA-B62D-471A-89EE-9B073FFF0F10}"/>
              </a:ext>
            </a:extLst>
          </p:cNvPr>
          <p:cNvPicPr>
            <a:picLocks noChangeAspect="1"/>
          </p:cNvPicPr>
          <p:nvPr/>
        </p:nvPicPr>
        <p:blipFill>
          <a:blip r:embed="rId2"/>
          <a:stretch>
            <a:fillRect/>
          </a:stretch>
        </p:blipFill>
        <p:spPr>
          <a:xfrm>
            <a:off x="558957" y="915205"/>
            <a:ext cx="9005398" cy="5540030"/>
          </a:xfrm>
          <a:prstGeom prst="rect">
            <a:avLst/>
          </a:prstGeom>
          <a:ln w="28575">
            <a:solidFill>
              <a:schemeClr val="accent1">
                <a:lumMod val="20000"/>
                <a:lumOff val="80000"/>
              </a:schemeClr>
            </a:solidFill>
          </a:ln>
        </p:spPr>
      </p:pic>
      <p:sp>
        <p:nvSpPr>
          <p:cNvPr id="4" name="TextBox 3">
            <a:extLst>
              <a:ext uri="{FF2B5EF4-FFF2-40B4-BE49-F238E27FC236}">
                <a16:creationId xmlns:a16="http://schemas.microsoft.com/office/drawing/2014/main" id="{2CB6D666-4D3E-45E5-9D23-063ED4CE5374}"/>
              </a:ext>
            </a:extLst>
          </p:cNvPr>
          <p:cNvSpPr txBox="1"/>
          <p:nvPr/>
        </p:nvSpPr>
        <p:spPr>
          <a:xfrm>
            <a:off x="452980" y="402765"/>
            <a:ext cx="11190380" cy="400110"/>
          </a:xfrm>
          <a:prstGeom prst="rect">
            <a:avLst/>
          </a:prstGeom>
          <a:noFill/>
        </p:spPr>
        <p:txBody>
          <a:bodyPr wrap="square" rtlCol="0">
            <a:spAutoFit/>
          </a:bodyPr>
          <a:lstStyle/>
          <a:p>
            <a:r>
              <a:rPr lang="en-NZ" sz="2000" dirty="0"/>
              <a:t>Does the price that maximises Gina’s revenue match the quantity on the previous slide? Explain.</a:t>
            </a:r>
          </a:p>
        </p:txBody>
      </p:sp>
    </p:spTree>
    <p:extLst>
      <p:ext uri="{BB962C8B-B14F-4D97-AF65-F5344CB8AC3E}">
        <p14:creationId xmlns:p14="http://schemas.microsoft.com/office/powerpoint/2010/main" val="37536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F249778-3941-9F47-916D-AB486E3E6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033" y="1337513"/>
            <a:ext cx="2087919" cy="1391946"/>
          </a:xfrm>
          <a:prstGeom prst="rect">
            <a:avLst/>
          </a:prstGeom>
        </p:spPr>
      </p:pic>
      <p:pic>
        <p:nvPicPr>
          <p:cNvPr id="22" name="Picture 21">
            <a:extLst>
              <a:ext uri="{FF2B5EF4-FFF2-40B4-BE49-F238E27FC236}">
                <a16:creationId xmlns:a16="http://schemas.microsoft.com/office/drawing/2014/main" id="{4968248B-8982-B748-B6C7-6F52957AA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251" y="4344031"/>
            <a:ext cx="1488799" cy="1184422"/>
          </a:xfrm>
          <a:prstGeom prst="rect">
            <a:avLst/>
          </a:prstGeom>
        </p:spPr>
      </p:pic>
      <p:pic>
        <p:nvPicPr>
          <p:cNvPr id="15" name="Picture 14">
            <a:extLst>
              <a:ext uri="{FF2B5EF4-FFF2-40B4-BE49-F238E27FC236}">
                <a16:creationId xmlns:a16="http://schemas.microsoft.com/office/drawing/2014/main" id="{08F109F2-36FC-1B4B-BDFF-4A79432C2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283" y="3808406"/>
            <a:ext cx="1683411" cy="2047392"/>
          </a:xfrm>
          <a:prstGeom prst="rect">
            <a:avLst/>
          </a:prstGeom>
        </p:spPr>
      </p:pic>
      <p:pic>
        <p:nvPicPr>
          <p:cNvPr id="12" name="Picture 11" descr="A picture containing kitchenware, squeezer, indoor, table&#10;&#10;Description automatically generated">
            <a:extLst>
              <a:ext uri="{FF2B5EF4-FFF2-40B4-BE49-F238E27FC236}">
                <a16:creationId xmlns:a16="http://schemas.microsoft.com/office/drawing/2014/main" id="{71D6E948-1406-40A8-BE4F-0705A22E2B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771" y="837095"/>
            <a:ext cx="3040939" cy="2028876"/>
          </a:xfrm>
          <a:prstGeom prst="rect">
            <a:avLst/>
          </a:prstGeom>
        </p:spPr>
      </p:pic>
      <p:pic>
        <p:nvPicPr>
          <p:cNvPr id="14" name="Picture 13" descr="A picture containing indoor&#10;&#10;Description automatically generated">
            <a:extLst>
              <a:ext uri="{FF2B5EF4-FFF2-40B4-BE49-F238E27FC236}">
                <a16:creationId xmlns:a16="http://schemas.microsoft.com/office/drawing/2014/main" id="{465C46D8-4D0F-4616-A233-31C5C33128C9}"/>
              </a:ext>
            </a:extLst>
          </p:cNvPr>
          <p:cNvPicPr>
            <a:picLocks noChangeAspect="1"/>
          </p:cNvPicPr>
          <p:nvPr/>
        </p:nvPicPr>
        <p:blipFill>
          <a:blip r:embed="rId6">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127878" y="3735568"/>
            <a:ext cx="2848618" cy="1900562"/>
          </a:xfrm>
          <a:prstGeom prst="rect">
            <a:avLst/>
          </a:prstGeom>
        </p:spPr>
      </p:pic>
      <p:pic>
        <p:nvPicPr>
          <p:cNvPr id="16" name="Picture 15" descr="A picture containing sky, food&#10;&#10;Description automatically generated">
            <a:extLst>
              <a:ext uri="{FF2B5EF4-FFF2-40B4-BE49-F238E27FC236}">
                <a16:creationId xmlns:a16="http://schemas.microsoft.com/office/drawing/2014/main" id="{C187C2BE-517F-47F2-AECB-81FF68664B7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0410" y="3773880"/>
            <a:ext cx="3047998" cy="2033586"/>
          </a:xfrm>
          <a:prstGeom prst="rect">
            <a:avLst/>
          </a:prstGeom>
        </p:spPr>
      </p:pic>
      <p:sp>
        <p:nvSpPr>
          <p:cNvPr id="3" name="TextBox 2">
            <a:extLst>
              <a:ext uri="{FF2B5EF4-FFF2-40B4-BE49-F238E27FC236}">
                <a16:creationId xmlns:a16="http://schemas.microsoft.com/office/drawing/2014/main" id="{95A19479-5C1A-4AB7-86A1-BEFC8FD43584}"/>
              </a:ext>
            </a:extLst>
          </p:cNvPr>
          <p:cNvSpPr txBox="1"/>
          <p:nvPr/>
        </p:nvSpPr>
        <p:spPr>
          <a:xfrm>
            <a:off x="728962" y="2758223"/>
            <a:ext cx="1327963" cy="707886"/>
          </a:xfrm>
          <a:prstGeom prst="rect">
            <a:avLst/>
          </a:prstGeom>
          <a:noFill/>
        </p:spPr>
        <p:txBody>
          <a:bodyPr wrap="square" rtlCol="0">
            <a:spAutoFit/>
          </a:bodyPr>
          <a:lstStyle/>
          <a:p>
            <a:r>
              <a:rPr lang="en-NZ" sz="2000" dirty="0"/>
              <a:t>Site hire</a:t>
            </a:r>
          </a:p>
          <a:p>
            <a:r>
              <a:rPr lang="en-NZ" sz="2000" dirty="0">
                <a:solidFill>
                  <a:srgbClr val="00B0F0"/>
                </a:solidFill>
              </a:rPr>
              <a:t>$80</a:t>
            </a:r>
          </a:p>
        </p:txBody>
      </p:sp>
      <p:sp>
        <p:nvSpPr>
          <p:cNvPr id="4" name="TextBox 3">
            <a:extLst>
              <a:ext uri="{FF2B5EF4-FFF2-40B4-BE49-F238E27FC236}">
                <a16:creationId xmlns:a16="http://schemas.microsoft.com/office/drawing/2014/main" id="{0219BB0F-2626-4C9B-8C50-FF4C5045FCC1}"/>
              </a:ext>
            </a:extLst>
          </p:cNvPr>
          <p:cNvSpPr txBox="1"/>
          <p:nvPr/>
        </p:nvSpPr>
        <p:spPr>
          <a:xfrm>
            <a:off x="3222900" y="2758219"/>
            <a:ext cx="2513428" cy="707886"/>
          </a:xfrm>
          <a:prstGeom prst="rect">
            <a:avLst/>
          </a:prstGeom>
          <a:noFill/>
        </p:spPr>
        <p:txBody>
          <a:bodyPr wrap="square" rtlCol="0">
            <a:spAutoFit/>
          </a:bodyPr>
          <a:lstStyle/>
          <a:p>
            <a:r>
              <a:rPr lang="en-NZ" sz="2000" dirty="0"/>
              <a:t>Refrigerator hire</a:t>
            </a:r>
          </a:p>
          <a:p>
            <a:r>
              <a:rPr lang="en-NZ" sz="2000" dirty="0">
                <a:solidFill>
                  <a:srgbClr val="00B0F0"/>
                </a:solidFill>
              </a:rPr>
              <a:t>$100</a:t>
            </a:r>
          </a:p>
        </p:txBody>
      </p:sp>
      <p:sp>
        <p:nvSpPr>
          <p:cNvPr id="5" name="TextBox 4">
            <a:extLst>
              <a:ext uri="{FF2B5EF4-FFF2-40B4-BE49-F238E27FC236}">
                <a16:creationId xmlns:a16="http://schemas.microsoft.com/office/drawing/2014/main" id="{98266967-49D1-4EA4-AF7E-5057BF3947FD}"/>
              </a:ext>
            </a:extLst>
          </p:cNvPr>
          <p:cNvSpPr txBox="1"/>
          <p:nvPr/>
        </p:nvSpPr>
        <p:spPr>
          <a:xfrm>
            <a:off x="6180763" y="2729459"/>
            <a:ext cx="2513428" cy="707886"/>
          </a:xfrm>
          <a:prstGeom prst="rect">
            <a:avLst/>
          </a:prstGeom>
          <a:noFill/>
        </p:spPr>
        <p:txBody>
          <a:bodyPr wrap="square" rtlCol="0">
            <a:spAutoFit/>
          </a:bodyPr>
          <a:lstStyle/>
          <a:p>
            <a:r>
              <a:rPr lang="en-NZ" sz="2000" dirty="0"/>
              <a:t>Electricity</a:t>
            </a:r>
          </a:p>
          <a:p>
            <a:r>
              <a:rPr lang="en-NZ" sz="2000" dirty="0">
                <a:solidFill>
                  <a:srgbClr val="00B0F0"/>
                </a:solidFill>
              </a:rPr>
              <a:t>$30</a:t>
            </a:r>
          </a:p>
        </p:txBody>
      </p:sp>
      <p:sp>
        <p:nvSpPr>
          <p:cNvPr id="6" name="TextBox 5">
            <a:extLst>
              <a:ext uri="{FF2B5EF4-FFF2-40B4-BE49-F238E27FC236}">
                <a16:creationId xmlns:a16="http://schemas.microsoft.com/office/drawing/2014/main" id="{B0C5622E-7003-448E-A54F-1D1A632DBFE0}"/>
              </a:ext>
            </a:extLst>
          </p:cNvPr>
          <p:cNvSpPr txBox="1"/>
          <p:nvPr/>
        </p:nvSpPr>
        <p:spPr>
          <a:xfrm>
            <a:off x="728962" y="5499076"/>
            <a:ext cx="2513428" cy="707886"/>
          </a:xfrm>
          <a:prstGeom prst="rect">
            <a:avLst/>
          </a:prstGeom>
          <a:noFill/>
        </p:spPr>
        <p:txBody>
          <a:bodyPr wrap="square" rtlCol="0">
            <a:spAutoFit/>
          </a:bodyPr>
          <a:lstStyle/>
          <a:p>
            <a:r>
              <a:rPr lang="en-NZ" sz="2000" dirty="0"/>
              <a:t>Lemons</a:t>
            </a:r>
          </a:p>
          <a:p>
            <a:r>
              <a:rPr lang="en-NZ" sz="2000" dirty="0">
                <a:solidFill>
                  <a:srgbClr val="00B0F0"/>
                </a:solidFill>
              </a:rPr>
              <a:t>$0.75 per glass</a:t>
            </a:r>
          </a:p>
        </p:txBody>
      </p:sp>
      <p:sp>
        <p:nvSpPr>
          <p:cNvPr id="7" name="TextBox 6">
            <a:extLst>
              <a:ext uri="{FF2B5EF4-FFF2-40B4-BE49-F238E27FC236}">
                <a16:creationId xmlns:a16="http://schemas.microsoft.com/office/drawing/2014/main" id="{5189C5E2-D94A-497D-9678-142E536BC0E4}"/>
              </a:ext>
            </a:extLst>
          </p:cNvPr>
          <p:cNvSpPr txBox="1"/>
          <p:nvPr/>
        </p:nvSpPr>
        <p:spPr>
          <a:xfrm>
            <a:off x="8969174" y="2688196"/>
            <a:ext cx="2513428" cy="1015663"/>
          </a:xfrm>
          <a:prstGeom prst="rect">
            <a:avLst/>
          </a:prstGeom>
          <a:noFill/>
        </p:spPr>
        <p:txBody>
          <a:bodyPr wrap="square" rtlCol="0">
            <a:spAutoFit/>
          </a:bodyPr>
          <a:lstStyle/>
          <a:p>
            <a:r>
              <a:rPr lang="en-NZ" sz="2000" dirty="0"/>
              <a:t>Loan repayment for other equipment.</a:t>
            </a:r>
          </a:p>
          <a:p>
            <a:r>
              <a:rPr lang="en-NZ" sz="2000" dirty="0">
                <a:solidFill>
                  <a:srgbClr val="00B0F0"/>
                </a:solidFill>
              </a:rPr>
              <a:t>$70</a:t>
            </a:r>
          </a:p>
        </p:txBody>
      </p:sp>
      <p:sp>
        <p:nvSpPr>
          <p:cNvPr id="8" name="TextBox 7">
            <a:extLst>
              <a:ext uri="{FF2B5EF4-FFF2-40B4-BE49-F238E27FC236}">
                <a16:creationId xmlns:a16="http://schemas.microsoft.com/office/drawing/2014/main" id="{F3434D08-A4A5-40E7-8E38-46399D572E88}"/>
              </a:ext>
            </a:extLst>
          </p:cNvPr>
          <p:cNvSpPr txBox="1"/>
          <p:nvPr/>
        </p:nvSpPr>
        <p:spPr>
          <a:xfrm>
            <a:off x="3366791" y="5528453"/>
            <a:ext cx="2513428" cy="707886"/>
          </a:xfrm>
          <a:prstGeom prst="rect">
            <a:avLst/>
          </a:prstGeom>
          <a:noFill/>
        </p:spPr>
        <p:txBody>
          <a:bodyPr wrap="square" rtlCol="0">
            <a:spAutoFit/>
          </a:bodyPr>
          <a:lstStyle/>
          <a:p>
            <a:r>
              <a:rPr lang="en-NZ" sz="2000" dirty="0"/>
              <a:t>Ice</a:t>
            </a:r>
          </a:p>
          <a:p>
            <a:r>
              <a:rPr lang="en-NZ" sz="2000" dirty="0">
                <a:solidFill>
                  <a:srgbClr val="00B0F0"/>
                </a:solidFill>
              </a:rPr>
              <a:t>$0.20 per glass</a:t>
            </a:r>
          </a:p>
        </p:txBody>
      </p:sp>
      <p:sp>
        <p:nvSpPr>
          <p:cNvPr id="9" name="TextBox 8">
            <a:extLst>
              <a:ext uri="{FF2B5EF4-FFF2-40B4-BE49-F238E27FC236}">
                <a16:creationId xmlns:a16="http://schemas.microsoft.com/office/drawing/2014/main" id="{63448D2A-6237-406A-B633-6D66346174C0}"/>
              </a:ext>
            </a:extLst>
          </p:cNvPr>
          <p:cNvSpPr txBox="1"/>
          <p:nvPr/>
        </p:nvSpPr>
        <p:spPr>
          <a:xfrm>
            <a:off x="5999775" y="5528453"/>
            <a:ext cx="2513428" cy="707886"/>
          </a:xfrm>
          <a:prstGeom prst="rect">
            <a:avLst/>
          </a:prstGeom>
          <a:noFill/>
        </p:spPr>
        <p:txBody>
          <a:bodyPr wrap="square" rtlCol="0">
            <a:spAutoFit/>
          </a:bodyPr>
          <a:lstStyle/>
          <a:p>
            <a:r>
              <a:rPr lang="en-NZ" sz="2000" dirty="0"/>
              <a:t>Bio cup and straw</a:t>
            </a:r>
          </a:p>
          <a:p>
            <a:r>
              <a:rPr lang="en-NZ" sz="2000" dirty="0">
                <a:solidFill>
                  <a:srgbClr val="00B0F0"/>
                </a:solidFill>
              </a:rPr>
              <a:t>$0.15 per glass</a:t>
            </a:r>
          </a:p>
        </p:txBody>
      </p:sp>
      <p:sp>
        <p:nvSpPr>
          <p:cNvPr id="10" name="TextBox 9">
            <a:extLst>
              <a:ext uri="{FF2B5EF4-FFF2-40B4-BE49-F238E27FC236}">
                <a16:creationId xmlns:a16="http://schemas.microsoft.com/office/drawing/2014/main" id="{8CAFCE85-3B5E-4AA3-A467-05499B1AC8D4}"/>
              </a:ext>
            </a:extLst>
          </p:cNvPr>
          <p:cNvSpPr txBox="1"/>
          <p:nvPr/>
        </p:nvSpPr>
        <p:spPr>
          <a:xfrm>
            <a:off x="9144959" y="5482658"/>
            <a:ext cx="2513428" cy="707886"/>
          </a:xfrm>
          <a:prstGeom prst="rect">
            <a:avLst/>
          </a:prstGeom>
          <a:noFill/>
        </p:spPr>
        <p:txBody>
          <a:bodyPr wrap="square" rtlCol="0">
            <a:spAutoFit/>
          </a:bodyPr>
          <a:lstStyle/>
          <a:p>
            <a:r>
              <a:rPr lang="en-NZ" sz="2000" dirty="0"/>
              <a:t>Sweetener</a:t>
            </a:r>
          </a:p>
          <a:p>
            <a:r>
              <a:rPr lang="en-NZ" sz="2000" dirty="0">
                <a:solidFill>
                  <a:srgbClr val="00B0F0"/>
                </a:solidFill>
              </a:rPr>
              <a:t>$0.10 per glass</a:t>
            </a:r>
          </a:p>
        </p:txBody>
      </p:sp>
      <p:sp>
        <p:nvSpPr>
          <p:cNvPr id="17" name="TextBox 16">
            <a:extLst>
              <a:ext uri="{FF2B5EF4-FFF2-40B4-BE49-F238E27FC236}">
                <a16:creationId xmlns:a16="http://schemas.microsoft.com/office/drawing/2014/main" id="{F69B39A2-37F7-5247-B7C5-366CB3B05BFA}"/>
              </a:ext>
            </a:extLst>
          </p:cNvPr>
          <p:cNvSpPr txBox="1"/>
          <p:nvPr/>
        </p:nvSpPr>
        <p:spPr>
          <a:xfrm>
            <a:off x="365760" y="457996"/>
            <a:ext cx="11563643" cy="400110"/>
          </a:xfrm>
          <a:prstGeom prst="rect">
            <a:avLst/>
          </a:prstGeom>
          <a:noFill/>
        </p:spPr>
        <p:txBody>
          <a:bodyPr wrap="square" rtlCol="0">
            <a:spAutoFit/>
          </a:bodyPr>
          <a:lstStyle/>
          <a:p>
            <a:r>
              <a:rPr lang="en-NZ" sz="2000" dirty="0"/>
              <a:t>Here are Gina’s costs for each market. Can you write cost (c) as a function of quantity (q)? </a:t>
            </a:r>
          </a:p>
        </p:txBody>
      </p:sp>
      <p:pic>
        <p:nvPicPr>
          <p:cNvPr id="20" name="Picture 19">
            <a:extLst>
              <a:ext uri="{FF2B5EF4-FFF2-40B4-BE49-F238E27FC236}">
                <a16:creationId xmlns:a16="http://schemas.microsoft.com/office/drawing/2014/main" id="{D7A74862-52A0-E54E-8B20-143A91F6D9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2900" y="1052674"/>
            <a:ext cx="1749046" cy="1749046"/>
          </a:xfrm>
          <a:prstGeom prst="rect">
            <a:avLst/>
          </a:prstGeom>
        </p:spPr>
      </p:pic>
      <p:pic>
        <p:nvPicPr>
          <p:cNvPr id="27" name="Picture 26">
            <a:extLst>
              <a:ext uri="{FF2B5EF4-FFF2-40B4-BE49-F238E27FC236}">
                <a16:creationId xmlns:a16="http://schemas.microsoft.com/office/drawing/2014/main" id="{9DF6E7EE-E583-BD4F-9B14-8594214554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962" y="1375036"/>
            <a:ext cx="1916769" cy="1277846"/>
          </a:xfrm>
          <a:prstGeom prst="rect">
            <a:avLst/>
          </a:prstGeom>
        </p:spPr>
      </p:pic>
    </p:spTree>
    <p:extLst>
      <p:ext uri="{BB962C8B-B14F-4D97-AF65-F5344CB8AC3E}">
        <p14:creationId xmlns:p14="http://schemas.microsoft.com/office/powerpoint/2010/main" val="419562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9A12A-0D47-4EF8-A2CB-1EE6B0C319C5}"/>
              </a:ext>
            </a:extLst>
          </p:cNvPr>
          <p:cNvPicPr>
            <a:picLocks noChangeAspect="1"/>
          </p:cNvPicPr>
          <p:nvPr/>
        </p:nvPicPr>
        <p:blipFill>
          <a:blip r:embed="rId2"/>
          <a:stretch>
            <a:fillRect/>
          </a:stretch>
        </p:blipFill>
        <p:spPr>
          <a:xfrm>
            <a:off x="507845" y="431791"/>
            <a:ext cx="9560237" cy="5876698"/>
          </a:xfrm>
          <a:prstGeom prst="rect">
            <a:avLst/>
          </a:prstGeom>
          <a:ln w="28575">
            <a:solidFill>
              <a:schemeClr val="accent1">
                <a:lumMod val="20000"/>
                <a:lumOff val="80000"/>
              </a:schemeClr>
            </a:solidFill>
          </a:ln>
        </p:spPr>
      </p:pic>
    </p:spTree>
    <p:extLst>
      <p:ext uri="{BB962C8B-B14F-4D97-AF65-F5344CB8AC3E}">
        <p14:creationId xmlns:p14="http://schemas.microsoft.com/office/powerpoint/2010/main" val="21901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05462-9243-409D-92E4-DE60FF282260}"/>
              </a:ext>
            </a:extLst>
          </p:cNvPr>
          <p:cNvPicPr>
            <a:picLocks noChangeAspect="1"/>
          </p:cNvPicPr>
          <p:nvPr/>
        </p:nvPicPr>
        <p:blipFill>
          <a:blip r:embed="rId2"/>
          <a:stretch>
            <a:fillRect/>
          </a:stretch>
        </p:blipFill>
        <p:spPr>
          <a:xfrm>
            <a:off x="557686" y="446315"/>
            <a:ext cx="9138679" cy="5954486"/>
          </a:xfrm>
          <a:prstGeom prst="rect">
            <a:avLst/>
          </a:prstGeom>
          <a:ln w="28575">
            <a:solidFill>
              <a:schemeClr val="accent1">
                <a:lumMod val="20000"/>
                <a:lumOff val="80000"/>
              </a:schemeClr>
            </a:solidFill>
          </a:ln>
        </p:spPr>
      </p:pic>
      <p:cxnSp>
        <p:nvCxnSpPr>
          <p:cNvPr id="4" name="Straight Arrow Connector 3">
            <a:extLst>
              <a:ext uri="{FF2B5EF4-FFF2-40B4-BE49-F238E27FC236}">
                <a16:creationId xmlns:a16="http://schemas.microsoft.com/office/drawing/2014/main" id="{D4B1459E-8515-4A65-9339-607F9FA78FAF}"/>
              </a:ext>
            </a:extLst>
          </p:cNvPr>
          <p:cNvCxnSpPr/>
          <p:nvPr/>
        </p:nvCxnSpPr>
        <p:spPr>
          <a:xfrm>
            <a:off x="5297714" y="1698171"/>
            <a:ext cx="0" cy="137885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86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292</Words>
  <Application>Microsoft Macintosh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Wright</dc:creator>
  <cp:lastModifiedBy>Microsoft Office User</cp:lastModifiedBy>
  <cp:revision>52</cp:revision>
  <dcterms:created xsi:type="dcterms:W3CDTF">2019-02-03T02:58:00Z</dcterms:created>
  <dcterms:modified xsi:type="dcterms:W3CDTF">2019-02-13T01:26:33Z</dcterms:modified>
</cp:coreProperties>
</file>