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46C1D-7ADF-4E38-8A15-45DE1576E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A8D7AA-0675-4F53-8189-E54277D03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C647B-477E-46B4-AC07-6215CFECD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BA-9FE0-49F6-B2D5-5C98EA08BE9A}" type="datetimeFigureOut">
              <a:rPr lang="en-NZ" smtClean="0"/>
              <a:t>8/01/2018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1B3F5-9D4D-410E-B666-504DEAE6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616DF-53C8-482A-A94D-43EA6D8A4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FBD8-7EBC-41C4-BAEB-E0BC55B128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651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3613-9BEE-4346-852B-826DB49D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0243C2-DDBC-414F-8365-5FA9F30E5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AFB46-C015-4BC6-A23F-483AC29B2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BA-9FE0-49F6-B2D5-5C98EA08BE9A}" type="datetimeFigureOut">
              <a:rPr lang="en-NZ" smtClean="0"/>
              <a:t>8/01/2018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3F02D-D04F-42FB-9CC1-0CFA845C1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D50F9-4963-4F8D-9451-749EB868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FBD8-7EBC-41C4-BAEB-E0BC55B128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57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BA5F8D-DBAC-4040-BFF7-C12C376D0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B369D-FAF2-4661-82FD-A4746C7D5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58C84-490A-4DAF-AE05-0576AFE2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BA-9FE0-49F6-B2D5-5C98EA08BE9A}" type="datetimeFigureOut">
              <a:rPr lang="en-NZ" smtClean="0"/>
              <a:t>8/01/2018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742E5-5B18-4313-977E-688CB59E4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60699-2B55-4487-8197-2E4E69A1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FBD8-7EBC-41C4-BAEB-E0BC55B128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923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7DB4-A2E9-4EFD-97DA-38A8D28F8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B90F6-31B3-4088-A378-F5FDD78D6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2B2C1-A044-496D-A86E-DC913C8E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BA-9FE0-49F6-B2D5-5C98EA08BE9A}" type="datetimeFigureOut">
              <a:rPr lang="en-NZ" smtClean="0"/>
              <a:t>8/01/2018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2C41A-85B4-4D31-989B-490CEE0AA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EDF2E-79C0-4A33-89BF-5DCE76C9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FBD8-7EBC-41C4-BAEB-E0BC55B128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846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EF33B-FC78-434E-AE5F-C8C5259B9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2C6E1-EEC4-422B-A770-6A49E1092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C7F37-CF85-440D-AE41-19ED4886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BA-9FE0-49F6-B2D5-5C98EA08BE9A}" type="datetimeFigureOut">
              <a:rPr lang="en-NZ" smtClean="0"/>
              <a:t>8/01/2018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DFB-5BDE-46B2-A378-CDF2CA864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DD078-7516-458D-963C-C1A081769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FBD8-7EBC-41C4-BAEB-E0BC55B128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216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DF149-D2B5-4C35-A620-6D283599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D5268-0765-4C39-8794-FBF92664FD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29D8E-8BAA-4F3C-A690-AD7D6C27D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5A2AB-134F-486D-B493-91EF8372A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BA-9FE0-49F6-B2D5-5C98EA08BE9A}" type="datetimeFigureOut">
              <a:rPr lang="en-NZ" smtClean="0"/>
              <a:t>8/01/2018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232B8-7986-4E9C-909F-3924DC96D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FCA50-EB1B-41A0-BD07-9E852D99A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FBD8-7EBC-41C4-BAEB-E0BC55B128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363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6113D-1DF0-40E2-BDE0-1B31FBF2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2056E2-5364-4C2E-B34C-38D32F5E5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5A1AC-277B-47F3-B0F5-A5DDA79EE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9B98A1-549A-4C1F-A4ED-69B344CA7E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8B14B4-F210-4AEA-86A9-11E60722F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3203D-F254-43C8-92D4-3D41F959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BA-9FE0-49F6-B2D5-5C98EA08BE9A}" type="datetimeFigureOut">
              <a:rPr lang="en-NZ" smtClean="0"/>
              <a:t>8/01/2018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023EBB-F5CE-4FA7-B56E-133D27AE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CE1AEE-006C-4B3F-B62C-EE56C94D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FBD8-7EBC-41C4-BAEB-E0BC55B128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902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49F6B-7203-40BB-B68A-207CD308D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62D27B-A894-4EF6-A030-986016281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BA-9FE0-49F6-B2D5-5C98EA08BE9A}" type="datetimeFigureOut">
              <a:rPr lang="en-NZ" smtClean="0"/>
              <a:t>8/01/2018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5745E-9E0B-4A49-9BA7-388A6A9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BF253-8D39-4B95-A7E0-45FD19C3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FBD8-7EBC-41C4-BAEB-E0BC55B128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277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424B76-5510-4D6F-89BF-D3AD0D564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BA-9FE0-49F6-B2D5-5C98EA08BE9A}" type="datetimeFigureOut">
              <a:rPr lang="en-NZ" smtClean="0"/>
              <a:t>8/01/2018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897E4-84FB-4C4D-931E-6F44B9A2F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7A9D1-FF68-4815-89E1-C5D254D3C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FBD8-7EBC-41C4-BAEB-E0BC55B128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783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0EDEB-AD3D-4E27-AC6D-A0AB9EC33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B8914-9E25-4E54-83F0-9061395BF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2E7FC-927A-446A-B384-BA0766F78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7D113-FB3E-4F83-BF82-28192606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BA-9FE0-49F6-B2D5-5C98EA08BE9A}" type="datetimeFigureOut">
              <a:rPr lang="en-NZ" smtClean="0"/>
              <a:t>8/01/2018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DBEF0-571D-448C-A7C6-A33D10BF9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1AAD3-776F-4B19-A4F1-43E8481D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FBD8-7EBC-41C4-BAEB-E0BC55B128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902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F0D8A-A5EB-4673-BD24-D1178CC27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8EA2A2-3AA6-4FDC-B315-E86C7E2DE8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36069-C0A8-4E2E-9946-5E6275764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7D412-854B-4372-BD6C-CDF75F0C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86BA-9FE0-49F6-B2D5-5C98EA08BE9A}" type="datetimeFigureOut">
              <a:rPr lang="en-NZ" smtClean="0"/>
              <a:t>8/01/2018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9AC129-1296-4BD6-844F-3B04747A4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EC2AE-E618-4ADE-B23D-BD56D18C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1FBD8-7EBC-41C4-BAEB-E0BC55B128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567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9F08D5-8F2D-4D7B-A0AF-E92D74B50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CB677-692C-48D6-B24A-D67B1287D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D17B1-407E-4185-95D4-9E0C69B759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B86BA-9FE0-49F6-B2D5-5C98EA08BE9A}" type="datetimeFigureOut">
              <a:rPr lang="en-NZ" smtClean="0"/>
              <a:t>8/01/2018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DB467-3191-463C-A1EC-2FE0C1889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574DC-1BFE-4042-B0D3-04A93DD9C2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1FBD8-7EBC-41C4-BAEB-E0BC55B128E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066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flock of seagulls are standing in front of a chicken&#10;&#10;Description generated with very high confidence">
            <a:extLst>
              <a:ext uri="{FF2B5EF4-FFF2-40B4-BE49-F238E27FC236}">
                <a16:creationId xmlns:a16="http://schemas.microsoft.com/office/drawing/2014/main" id="{18085C9C-4DF9-43FF-AC12-229FAA3801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49519" y="3304589"/>
            <a:ext cx="3450754" cy="14498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07F8608-0776-4FB7-B3BE-91CF8C02C05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6022" y="351282"/>
            <a:ext cx="3216812" cy="482521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133A2B0-575E-4A26-BB99-707F359E5E41}"/>
              </a:ext>
            </a:extLst>
          </p:cNvPr>
          <p:cNvSpPr txBox="1"/>
          <p:nvPr/>
        </p:nvSpPr>
        <p:spPr>
          <a:xfrm>
            <a:off x="231383" y="81508"/>
            <a:ext cx="115203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On Old MacDonald’s farm there are only pigs and chickens.</a:t>
            </a:r>
          </a:p>
          <a:p>
            <a:r>
              <a:rPr lang="en-NZ" sz="3600" dirty="0"/>
              <a:t>He counts 24 heads and 80 legs.</a:t>
            </a:r>
          </a:p>
          <a:p>
            <a:r>
              <a:rPr lang="en-NZ" sz="3600" dirty="0"/>
              <a:t>How many of each kind of animal are there?</a:t>
            </a:r>
          </a:p>
        </p:txBody>
      </p:sp>
      <p:pic>
        <p:nvPicPr>
          <p:cNvPr id="15" name="Picture 14" descr="A rodent looking at the camera&#10;&#10;Description generated with high confidence">
            <a:extLst>
              <a:ext uri="{FF2B5EF4-FFF2-40B4-BE49-F238E27FC236}">
                <a16:creationId xmlns:a16="http://schemas.microsoft.com/office/drawing/2014/main" id="{6AAF50D7-DC2A-4363-BCD3-2AFAF5641D3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022" y="1945114"/>
            <a:ext cx="3332324" cy="2699398"/>
          </a:xfrm>
          <a:prstGeom prst="rect">
            <a:avLst/>
          </a:prstGeom>
        </p:spPr>
      </p:pic>
      <p:pic>
        <p:nvPicPr>
          <p:cNvPr id="4" name="Picture 3" descr="A flock of seagulls are standing in front of a chicken&#10;&#10;Description generated with very high confidence">
            <a:extLst>
              <a:ext uri="{FF2B5EF4-FFF2-40B4-BE49-F238E27FC236}">
                <a16:creationId xmlns:a16="http://schemas.microsoft.com/office/drawing/2014/main" id="{5C1707C9-2274-4F52-9D87-B4BFE49FEF0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884"/>
          <a:stretch/>
        </p:blipFill>
        <p:spPr>
          <a:xfrm>
            <a:off x="7462828" y="4754462"/>
            <a:ext cx="3919983" cy="1435072"/>
          </a:xfrm>
          <a:prstGeom prst="rect">
            <a:avLst/>
          </a:prstGeom>
        </p:spPr>
      </p:pic>
      <p:pic>
        <p:nvPicPr>
          <p:cNvPr id="9" name="Picture 8" descr="A flock of birds standing on top of a chicken&#10;&#10;Description generated with very high confidence">
            <a:extLst>
              <a:ext uri="{FF2B5EF4-FFF2-40B4-BE49-F238E27FC236}">
                <a16:creationId xmlns:a16="http://schemas.microsoft.com/office/drawing/2014/main" id="{39E3CBEB-4349-41CC-801E-A0E1BA9ABFC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383" y="5176501"/>
            <a:ext cx="3877695" cy="1652954"/>
          </a:xfrm>
          <a:prstGeom prst="rect">
            <a:avLst/>
          </a:prstGeom>
        </p:spPr>
      </p:pic>
      <p:pic>
        <p:nvPicPr>
          <p:cNvPr id="10" name="Picture 9" descr="A flock of birds standing on top of a chicken&#10;&#10;Description generated with very high confidence">
            <a:extLst>
              <a:ext uri="{FF2B5EF4-FFF2-40B4-BE49-F238E27FC236}">
                <a16:creationId xmlns:a16="http://schemas.microsoft.com/office/drawing/2014/main" id="{7F28014A-658D-4F45-A410-664DA9780E8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9659" y="2681198"/>
            <a:ext cx="1043778" cy="2686519"/>
          </a:xfrm>
          <a:prstGeom prst="rect">
            <a:avLst/>
          </a:prstGeom>
        </p:spPr>
      </p:pic>
      <p:pic>
        <p:nvPicPr>
          <p:cNvPr id="17" name="Picture 16" descr="A rodent looking at the camera&#10;&#10;Description generated with very high confidence">
            <a:extLst>
              <a:ext uri="{FF2B5EF4-FFF2-40B4-BE49-F238E27FC236}">
                <a16:creationId xmlns:a16="http://schemas.microsoft.com/office/drawing/2014/main" id="{DF08DEB6-33E5-4DF5-8F50-7AB0EF533B7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0054" y="4117392"/>
            <a:ext cx="5099707" cy="3162175"/>
          </a:xfrm>
          <a:prstGeom prst="rect">
            <a:avLst/>
          </a:prstGeom>
        </p:spPr>
      </p:pic>
      <p:pic>
        <p:nvPicPr>
          <p:cNvPr id="13" name="Picture 12" descr="A rodent looking at the camera&#10;&#10;Description generated with high confidence">
            <a:extLst>
              <a:ext uri="{FF2B5EF4-FFF2-40B4-BE49-F238E27FC236}">
                <a16:creationId xmlns:a16="http://schemas.microsoft.com/office/drawing/2014/main" id="{C6DF4CE4-23AF-4BB2-A0D2-8FED5F381100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59738" y="2800793"/>
            <a:ext cx="3221670" cy="244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996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A close up of an animal&#10;&#10;Description generated with very high confidence">
            <a:extLst>
              <a:ext uri="{FF2B5EF4-FFF2-40B4-BE49-F238E27FC236}">
                <a16:creationId xmlns:a16="http://schemas.microsoft.com/office/drawing/2014/main" id="{A53B984A-A249-46A7-A16D-D564CD35D4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6351" y="2451384"/>
            <a:ext cx="3219041" cy="292247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133A2B0-575E-4A26-BB99-707F359E5E41}"/>
              </a:ext>
            </a:extLst>
          </p:cNvPr>
          <p:cNvSpPr txBox="1"/>
          <p:nvPr/>
        </p:nvSpPr>
        <p:spPr>
          <a:xfrm>
            <a:off x="335810" y="143060"/>
            <a:ext cx="115203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On Maree MacDonald’s farm the ratio of pigs to sheep to chickens is 2:3:5.</a:t>
            </a:r>
          </a:p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Maree has 640 animals in total.</a:t>
            </a:r>
          </a:p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How many of each kind of animal are there?</a:t>
            </a:r>
          </a:p>
        </p:txBody>
      </p:sp>
      <p:pic>
        <p:nvPicPr>
          <p:cNvPr id="23" name="Picture 22" descr="A person posing for the camera&#10;&#10;Description generated with very high confidence">
            <a:extLst>
              <a:ext uri="{FF2B5EF4-FFF2-40B4-BE49-F238E27FC236}">
                <a16:creationId xmlns:a16="http://schemas.microsoft.com/office/drawing/2014/main" id="{C4EDCA97-62B6-42C9-BDCB-FC87474850F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9402" y="914400"/>
            <a:ext cx="3732598" cy="5862092"/>
          </a:xfrm>
          <a:prstGeom prst="rect">
            <a:avLst/>
          </a:prstGeom>
        </p:spPr>
      </p:pic>
      <p:pic>
        <p:nvPicPr>
          <p:cNvPr id="25" name="Picture 24" descr="A herd of sheep standing on a field&#10;&#10;Description generated with high confidence">
            <a:extLst>
              <a:ext uri="{FF2B5EF4-FFF2-40B4-BE49-F238E27FC236}">
                <a16:creationId xmlns:a16="http://schemas.microsoft.com/office/drawing/2014/main" id="{0FAC5952-0053-4211-A576-0D33BADF9B7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5990" y="2451384"/>
            <a:ext cx="4508246" cy="3347492"/>
          </a:xfrm>
          <a:prstGeom prst="rect">
            <a:avLst/>
          </a:prstGeom>
        </p:spPr>
      </p:pic>
      <p:pic>
        <p:nvPicPr>
          <p:cNvPr id="27" name="Picture 26" descr="A group of chicken&#10;&#10;Description generated with very high confidence">
            <a:extLst>
              <a:ext uri="{FF2B5EF4-FFF2-40B4-BE49-F238E27FC236}">
                <a16:creationId xmlns:a16="http://schemas.microsoft.com/office/drawing/2014/main" id="{BA9037B7-E620-44D7-98EA-CCB06B8D388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8307" y="4149439"/>
            <a:ext cx="3432517" cy="262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p standing in a field&#10;&#10;Description generated with high confidence">
            <a:extLst>
              <a:ext uri="{FF2B5EF4-FFF2-40B4-BE49-F238E27FC236}">
                <a16:creationId xmlns:a16="http://schemas.microsoft.com/office/drawing/2014/main" id="{6BB00006-2EBC-4FF8-8322-6ACFAB9E4F5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475" y="2349614"/>
            <a:ext cx="3384700" cy="27432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133A2B0-575E-4A26-BB99-707F359E5E41}"/>
              </a:ext>
            </a:extLst>
          </p:cNvPr>
          <p:cNvSpPr txBox="1"/>
          <p:nvPr/>
        </p:nvSpPr>
        <p:spPr>
          <a:xfrm>
            <a:off x="231383" y="81508"/>
            <a:ext cx="115203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On Maree ‘s farm the ratio of pigs to sheep to chickens is 1:2:3.</a:t>
            </a:r>
          </a:p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Maree has 124 sheep.</a:t>
            </a:r>
          </a:p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How many of animals does she have in total?</a:t>
            </a:r>
          </a:p>
        </p:txBody>
      </p:sp>
      <p:pic>
        <p:nvPicPr>
          <p:cNvPr id="23" name="Picture 22" descr="A person posing for the camera&#10;&#10;Description generated with very high confidence">
            <a:extLst>
              <a:ext uri="{FF2B5EF4-FFF2-40B4-BE49-F238E27FC236}">
                <a16:creationId xmlns:a16="http://schemas.microsoft.com/office/drawing/2014/main" id="{C4EDCA97-62B6-42C9-BDCB-FC87474850F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0458" y="914400"/>
            <a:ext cx="3732598" cy="5862092"/>
          </a:xfrm>
          <a:prstGeom prst="rect">
            <a:avLst/>
          </a:prstGeom>
        </p:spPr>
      </p:pic>
      <p:pic>
        <p:nvPicPr>
          <p:cNvPr id="7" name="Picture 6" descr="A flock of seagulls are standing in front of a chicken&#10;&#10;Description generated with very high confidence">
            <a:extLst>
              <a:ext uri="{FF2B5EF4-FFF2-40B4-BE49-F238E27FC236}">
                <a16:creationId xmlns:a16="http://schemas.microsoft.com/office/drawing/2014/main" id="{69DA9B1C-4DE9-4733-8612-7FD018F1CB0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15551" y="4468169"/>
            <a:ext cx="4657957" cy="1957093"/>
          </a:xfrm>
          <a:prstGeom prst="rect">
            <a:avLst/>
          </a:prstGeom>
        </p:spPr>
      </p:pic>
      <p:pic>
        <p:nvPicPr>
          <p:cNvPr id="3" name="Picture 2" descr="A close up of an animal&#10;&#10;Description generated with very high confidence">
            <a:extLst>
              <a:ext uri="{FF2B5EF4-FFF2-40B4-BE49-F238E27FC236}">
                <a16:creationId xmlns:a16="http://schemas.microsoft.com/office/drawing/2014/main" id="{5D8CB5E0-17C7-4063-A43E-2DC5F71F60A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3567836"/>
            <a:ext cx="3561174" cy="30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76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posing for the camera&#10;&#10;Description generated with very high confidence">
            <a:extLst>
              <a:ext uri="{FF2B5EF4-FFF2-40B4-BE49-F238E27FC236}">
                <a16:creationId xmlns:a16="http://schemas.microsoft.com/office/drawing/2014/main" id="{9B14AFF6-A0BF-469E-9664-802A9D771A8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9F1695-D2BC-4AE7-9398-1B5604637AC3}"/>
              </a:ext>
            </a:extLst>
          </p:cNvPr>
          <p:cNvSpPr txBox="1"/>
          <p:nvPr/>
        </p:nvSpPr>
        <p:spPr>
          <a:xfrm>
            <a:off x="4712676" y="123710"/>
            <a:ext cx="73485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Jessica Jones buys 60 animals at the market.</a:t>
            </a:r>
          </a:p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She only buys cows and pigs.</a:t>
            </a:r>
          </a:p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Cows are $120 each, three times the price of pigs.</a:t>
            </a:r>
          </a:p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The total cost is $4 800.</a:t>
            </a:r>
          </a:p>
          <a:p>
            <a:endParaRPr lang="en-NZ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How many of each animal does she buy?</a:t>
            </a:r>
          </a:p>
        </p:txBody>
      </p:sp>
    </p:spTree>
    <p:extLst>
      <p:ext uri="{BB962C8B-B14F-4D97-AF65-F5344CB8AC3E}">
        <p14:creationId xmlns:p14="http://schemas.microsoft.com/office/powerpoint/2010/main" val="4146205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thing&#10;&#10;Description generated with very high confidence">
            <a:extLst>
              <a:ext uri="{FF2B5EF4-FFF2-40B4-BE49-F238E27FC236}">
                <a16:creationId xmlns:a16="http://schemas.microsoft.com/office/drawing/2014/main" id="{30C2CFE3-2C47-427B-BE1F-A9D3E4D9F92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3533" y="0"/>
            <a:ext cx="457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8091E3-4FF1-43E6-AE86-5741D9AFFB97}"/>
              </a:ext>
            </a:extLst>
          </p:cNvPr>
          <p:cNvSpPr txBox="1"/>
          <p:nvPr/>
        </p:nvSpPr>
        <p:spPr>
          <a:xfrm>
            <a:off x="231383" y="81508"/>
            <a:ext cx="115203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Farmer Fred goes to market.</a:t>
            </a:r>
          </a:p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He buys 100 animals for $100.</a:t>
            </a:r>
          </a:p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Lambs cost $10 each.</a:t>
            </a:r>
          </a:p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Piglets cost $3 each.</a:t>
            </a:r>
          </a:p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Chicks cost $0.50 each (50 cents).</a:t>
            </a:r>
          </a:p>
          <a:p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How many of each animal does he buy?</a:t>
            </a:r>
          </a:p>
        </p:txBody>
      </p:sp>
      <p:pic>
        <p:nvPicPr>
          <p:cNvPr id="6" name="Picture 5" descr="A brown and white dog looking at the camera&#10;&#10;Description generated with very high confidence">
            <a:extLst>
              <a:ext uri="{FF2B5EF4-FFF2-40B4-BE49-F238E27FC236}">
                <a16:creationId xmlns:a16="http://schemas.microsoft.com/office/drawing/2014/main" id="{ED14A599-27DB-44B8-BCC4-CC1114932BF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52885"/>
            <a:ext cx="4738468" cy="2251412"/>
          </a:xfrm>
          <a:prstGeom prst="rect">
            <a:avLst/>
          </a:prstGeom>
        </p:spPr>
      </p:pic>
      <p:pic>
        <p:nvPicPr>
          <p:cNvPr id="8" name="Picture 7" descr="A small white dog&#10;&#10;Description generated with high confidence">
            <a:extLst>
              <a:ext uri="{FF2B5EF4-FFF2-40B4-BE49-F238E27FC236}">
                <a16:creationId xmlns:a16="http://schemas.microsoft.com/office/drawing/2014/main" id="{40B67115-88E2-48CB-8290-3BB1DA46DDD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20571" y="4425703"/>
            <a:ext cx="2632962" cy="2432297"/>
          </a:xfrm>
          <a:prstGeom prst="rect">
            <a:avLst/>
          </a:prstGeom>
        </p:spPr>
      </p:pic>
      <p:pic>
        <p:nvPicPr>
          <p:cNvPr id="10" name="Picture 9" descr="A close up of a chicken&#10;&#10;Description generated with very high confidence">
            <a:extLst>
              <a:ext uri="{FF2B5EF4-FFF2-40B4-BE49-F238E27FC236}">
                <a16:creationId xmlns:a16="http://schemas.microsoft.com/office/drawing/2014/main" id="{87A90B02-E57B-4335-96B3-A6C251E135B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AF9F5"/>
              </a:clrFrom>
              <a:clrTo>
                <a:srgbClr val="FAF9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1430" y="5391214"/>
            <a:ext cx="1808871" cy="128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81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3B762E-3B71-4213-8D0D-F57012DC6E38}"/>
              </a:ext>
            </a:extLst>
          </p:cNvPr>
          <p:cNvSpPr/>
          <p:nvPr/>
        </p:nvSpPr>
        <p:spPr>
          <a:xfrm>
            <a:off x="2771334" y="2897939"/>
            <a:ext cx="1533379" cy="9836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20478A-877E-4672-AF01-37B156347119}"/>
              </a:ext>
            </a:extLst>
          </p:cNvPr>
          <p:cNvSpPr/>
          <p:nvPr/>
        </p:nvSpPr>
        <p:spPr>
          <a:xfrm>
            <a:off x="2771334" y="5223153"/>
            <a:ext cx="1533379" cy="983684"/>
          </a:xfrm>
          <a:prstGeom prst="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A471E0-21AD-4389-AE9E-E51AD5420162}"/>
              </a:ext>
            </a:extLst>
          </p:cNvPr>
          <p:cNvSpPr/>
          <p:nvPr/>
        </p:nvSpPr>
        <p:spPr>
          <a:xfrm>
            <a:off x="4304713" y="5223153"/>
            <a:ext cx="1533379" cy="983684"/>
          </a:xfrm>
          <a:prstGeom prst="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CCE99F-A874-4C93-A076-22125FF40449}"/>
              </a:ext>
            </a:extLst>
          </p:cNvPr>
          <p:cNvSpPr/>
          <p:nvPr/>
        </p:nvSpPr>
        <p:spPr>
          <a:xfrm>
            <a:off x="5838092" y="5223153"/>
            <a:ext cx="1533379" cy="983684"/>
          </a:xfrm>
          <a:prstGeom prst="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75CFDE-627C-4ADC-B172-BF92449BF134}"/>
              </a:ext>
            </a:extLst>
          </p:cNvPr>
          <p:cNvSpPr txBox="1"/>
          <p:nvPr/>
        </p:nvSpPr>
        <p:spPr>
          <a:xfrm>
            <a:off x="618979" y="2897939"/>
            <a:ext cx="1209822" cy="951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Pigs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8B30D6-B819-4C1F-8C33-15780DA8881A}"/>
              </a:ext>
            </a:extLst>
          </p:cNvPr>
          <p:cNvSpPr txBox="1"/>
          <p:nvPr/>
        </p:nvSpPr>
        <p:spPr>
          <a:xfrm>
            <a:off x="618979" y="5223153"/>
            <a:ext cx="1533378" cy="951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Sheep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EBEFDE-9DD0-40E4-9D0E-A9CD1CAF5A1B}"/>
              </a:ext>
            </a:extLst>
          </p:cNvPr>
          <p:cNvSpPr txBox="1"/>
          <p:nvPr/>
        </p:nvSpPr>
        <p:spPr>
          <a:xfrm>
            <a:off x="131299" y="103818"/>
            <a:ext cx="119294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>
                <a:solidFill>
                  <a:srgbClr val="002060"/>
                </a:solidFill>
              </a:rPr>
              <a:t>The ratio of pigs to sheep is 1:2.</a:t>
            </a:r>
          </a:p>
          <a:p>
            <a:r>
              <a:rPr lang="en-NZ" sz="4000" dirty="0">
                <a:solidFill>
                  <a:srgbClr val="002060"/>
                </a:solidFill>
              </a:rPr>
              <a:t>If p = number of pigs and s = number of sheep, </a:t>
            </a:r>
          </a:p>
          <a:p>
            <a:r>
              <a:rPr lang="en-NZ" sz="4000" dirty="0">
                <a:solidFill>
                  <a:srgbClr val="002060"/>
                </a:solidFill>
              </a:rPr>
              <a:t>write an equation for this relationship.</a:t>
            </a:r>
          </a:p>
        </p:txBody>
      </p:sp>
    </p:spTree>
    <p:extLst>
      <p:ext uri="{BB962C8B-B14F-4D97-AF65-F5344CB8AC3E}">
        <p14:creationId xmlns:p14="http://schemas.microsoft.com/office/powerpoint/2010/main" val="1647449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3B762E-3B71-4213-8D0D-F57012DC6E38}"/>
              </a:ext>
            </a:extLst>
          </p:cNvPr>
          <p:cNvSpPr/>
          <p:nvPr/>
        </p:nvSpPr>
        <p:spPr>
          <a:xfrm>
            <a:off x="2771334" y="2897939"/>
            <a:ext cx="1533379" cy="9836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20478A-877E-4672-AF01-37B156347119}"/>
              </a:ext>
            </a:extLst>
          </p:cNvPr>
          <p:cNvSpPr/>
          <p:nvPr/>
        </p:nvSpPr>
        <p:spPr>
          <a:xfrm>
            <a:off x="2771334" y="5223153"/>
            <a:ext cx="1533379" cy="983684"/>
          </a:xfrm>
          <a:prstGeom prst="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A471E0-21AD-4389-AE9E-E51AD5420162}"/>
              </a:ext>
            </a:extLst>
          </p:cNvPr>
          <p:cNvSpPr/>
          <p:nvPr/>
        </p:nvSpPr>
        <p:spPr>
          <a:xfrm>
            <a:off x="4304713" y="5223153"/>
            <a:ext cx="1533379" cy="983684"/>
          </a:xfrm>
          <a:prstGeom prst="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CCE99F-A874-4C93-A076-22125FF40449}"/>
              </a:ext>
            </a:extLst>
          </p:cNvPr>
          <p:cNvSpPr/>
          <p:nvPr/>
        </p:nvSpPr>
        <p:spPr>
          <a:xfrm>
            <a:off x="5838092" y="5223153"/>
            <a:ext cx="1533379" cy="983684"/>
          </a:xfrm>
          <a:prstGeom prst="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75CFDE-627C-4ADC-B172-BF92449BF134}"/>
              </a:ext>
            </a:extLst>
          </p:cNvPr>
          <p:cNvSpPr txBox="1"/>
          <p:nvPr/>
        </p:nvSpPr>
        <p:spPr>
          <a:xfrm>
            <a:off x="618979" y="2897939"/>
            <a:ext cx="1434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Goats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8B30D6-B819-4C1F-8C33-15780DA8881A}"/>
              </a:ext>
            </a:extLst>
          </p:cNvPr>
          <p:cNvSpPr txBox="1"/>
          <p:nvPr/>
        </p:nvSpPr>
        <p:spPr>
          <a:xfrm>
            <a:off x="618979" y="5223153"/>
            <a:ext cx="1533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Cows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EBEFDE-9DD0-40E4-9D0E-A9CD1CAF5A1B}"/>
              </a:ext>
            </a:extLst>
          </p:cNvPr>
          <p:cNvSpPr txBox="1"/>
          <p:nvPr/>
        </p:nvSpPr>
        <p:spPr>
          <a:xfrm>
            <a:off x="131299" y="103818"/>
            <a:ext cx="119294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>
                <a:solidFill>
                  <a:srgbClr val="002060"/>
                </a:solidFill>
              </a:rPr>
              <a:t>The ratio of goats to cows is 1:5.</a:t>
            </a:r>
          </a:p>
          <a:p>
            <a:r>
              <a:rPr lang="en-NZ" sz="4000" dirty="0">
                <a:solidFill>
                  <a:srgbClr val="002060"/>
                </a:solidFill>
              </a:rPr>
              <a:t>If g = number of goats and c = number of cows, </a:t>
            </a:r>
          </a:p>
          <a:p>
            <a:r>
              <a:rPr lang="en-NZ" sz="4000" dirty="0">
                <a:solidFill>
                  <a:srgbClr val="002060"/>
                </a:solidFill>
              </a:rPr>
              <a:t>write an equation for this relationship.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E0A5011-01C0-4F00-BC0A-8BF6DC16AF47}"/>
              </a:ext>
            </a:extLst>
          </p:cNvPr>
          <p:cNvSpPr/>
          <p:nvPr/>
        </p:nvSpPr>
        <p:spPr>
          <a:xfrm>
            <a:off x="7371471" y="5223153"/>
            <a:ext cx="1533379" cy="983684"/>
          </a:xfrm>
          <a:prstGeom prst="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A43EF9-ECA4-4A87-9DA7-93248DA2F52D}"/>
              </a:ext>
            </a:extLst>
          </p:cNvPr>
          <p:cNvSpPr/>
          <p:nvPr/>
        </p:nvSpPr>
        <p:spPr>
          <a:xfrm>
            <a:off x="8904850" y="5223153"/>
            <a:ext cx="1533379" cy="983684"/>
          </a:xfrm>
          <a:prstGeom prst="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076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3B762E-3B71-4213-8D0D-F57012DC6E38}"/>
              </a:ext>
            </a:extLst>
          </p:cNvPr>
          <p:cNvSpPr/>
          <p:nvPr/>
        </p:nvSpPr>
        <p:spPr>
          <a:xfrm>
            <a:off x="2771334" y="2897939"/>
            <a:ext cx="1533379" cy="9836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20478A-877E-4672-AF01-37B156347119}"/>
              </a:ext>
            </a:extLst>
          </p:cNvPr>
          <p:cNvSpPr/>
          <p:nvPr/>
        </p:nvSpPr>
        <p:spPr>
          <a:xfrm>
            <a:off x="2771334" y="5223153"/>
            <a:ext cx="1533379" cy="983684"/>
          </a:xfrm>
          <a:prstGeom prst="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A471E0-21AD-4389-AE9E-E51AD5420162}"/>
              </a:ext>
            </a:extLst>
          </p:cNvPr>
          <p:cNvSpPr/>
          <p:nvPr/>
        </p:nvSpPr>
        <p:spPr>
          <a:xfrm>
            <a:off x="4304713" y="5223153"/>
            <a:ext cx="1533379" cy="983684"/>
          </a:xfrm>
          <a:prstGeom prst="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CCE99F-A874-4C93-A076-22125FF40449}"/>
              </a:ext>
            </a:extLst>
          </p:cNvPr>
          <p:cNvSpPr/>
          <p:nvPr/>
        </p:nvSpPr>
        <p:spPr>
          <a:xfrm>
            <a:off x="5838092" y="5223153"/>
            <a:ext cx="1533379" cy="983684"/>
          </a:xfrm>
          <a:prstGeom prst="rect">
            <a:avLst/>
          </a:prstGeom>
          <a:solidFill>
            <a:srgbClr val="FFFF99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75CFDE-627C-4ADC-B172-BF92449BF134}"/>
              </a:ext>
            </a:extLst>
          </p:cNvPr>
          <p:cNvSpPr txBox="1"/>
          <p:nvPr/>
        </p:nvSpPr>
        <p:spPr>
          <a:xfrm>
            <a:off x="618978" y="2897939"/>
            <a:ext cx="1659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Horses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8B30D6-B819-4C1F-8C33-15780DA8881A}"/>
              </a:ext>
            </a:extLst>
          </p:cNvPr>
          <p:cNvSpPr txBox="1"/>
          <p:nvPr/>
        </p:nvSpPr>
        <p:spPr>
          <a:xfrm>
            <a:off x="618979" y="5223153"/>
            <a:ext cx="1659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Llamas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EBEFDE-9DD0-40E4-9D0E-A9CD1CAF5A1B}"/>
              </a:ext>
            </a:extLst>
          </p:cNvPr>
          <p:cNvSpPr txBox="1"/>
          <p:nvPr/>
        </p:nvSpPr>
        <p:spPr>
          <a:xfrm>
            <a:off x="131299" y="103818"/>
            <a:ext cx="119294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>
                <a:solidFill>
                  <a:srgbClr val="002060"/>
                </a:solidFill>
              </a:rPr>
              <a:t>The ratio of horses to llamas is 2:3.</a:t>
            </a:r>
          </a:p>
          <a:p>
            <a:r>
              <a:rPr lang="en-NZ" sz="4000" dirty="0">
                <a:solidFill>
                  <a:srgbClr val="002060"/>
                </a:solidFill>
              </a:rPr>
              <a:t>If h = number of horses and L = number of llamas, </a:t>
            </a:r>
          </a:p>
          <a:p>
            <a:r>
              <a:rPr lang="en-NZ" sz="4000" dirty="0">
                <a:solidFill>
                  <a:srgbClr val="002060"/>
                </a:solidFill>
              </a:rPr>
              <a:t>write an equation for this relationship.</a:t>
            </a:r>
          </a:p>
        </p:txBody>
      </p:sp>
    </p:spTree>
    <p:extLst>
      <p:ext uri="{BB962C8B-B14F-4D97-AF65-F5344CB8AC3E}">
        <p14:creationId xmlns:p14="http://schemas.microsoft.com/office/powerpoint/2010/main" val="4101690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275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Tagg</cp:lastModifiedBy>
  <cp:revision>26</cp:revision>
  <dcterms:created xsi:type="dcterms:W3CDTF">2017-12-20T20:43:35Z</dcterms:created>
  <dcterms:modified xsi:type="dcterms:W3CDTF">2018-01-07T23:30:46Z</dcterms:modified>
</cp:coreProperties>
</file>