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19C31-C52B-D05A-E83B-3C4BDCD47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E62B32-5956-58DF-A6A7-0F306E6EC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52D7B-A89C-D7B9-B95B-38CEF5CF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8D6-CEA5-4B12-9E5D-7EAFD73B986B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F7EB2-3B3F-506D-3095-D532DB3D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10265-F52C-A6CC-C46E-075C8DD8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679E-EBD6-428E-9770-ED0431BD49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362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7F777-2D5B-FC33-98C0-6AD5D20B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35DED-486A-DE87-F6A2-F6F4FDEBF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8F66A-92DE-08ED-5AF7-D852F120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8D6-CEA5-4B12-9E5D-7EAFD73B986B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C6167-2385-60C2-27B3-7862360F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9B340-37FF-40DD-D005-4161B7A3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679E-EBD6-428E-9770-ED0431BD49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809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F7C5F-A25E-A905-9677-AE8FE7E96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DCCA7-B8AD-C9E1-B74E-DCA90E0E6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568EA-9A55-F4B9-46EE-A170B613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8D6-CEA5-4B12-9E5D-7EAFD73B986B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A0BB9-F711-D6F4-7AD0-48EC8371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4F1A0-303B-9C2F-BD8A-22867B3E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679E-EBD6-428E-9770-ED0431BD49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69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5C0A4-EDA6-7F1D-F3B6-67FD569BE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EAC7-2E67-535E-B247-CD328A530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3A450-208E-A8C1-AFD7-35FB341AD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8D6-CEA5-4B12-9E5D-7EAFD73B986B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82B5C-BAAD-6F21-3989-5F62D881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81FA6-25AB-952D-5CE4-C29C50D9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679E-EBD6-428E-9770-ED0431BD49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791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97780-FD92-BB99-7E4D-9DCA4D5DF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40A4C-562D-B588-CC53-2694C4820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C8B77-A4D4-F54C-F8AE-2872F70CE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8D6-CEA5-4B12-9E5D-7EAFD73B986B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50794-E17B-8586-90C4-BA1B9B06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77004-AD73-5101-A09C-B408DCDE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679E-EBD6-428E-9770-ED0431BD49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901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7D6A-376C-6564-7EBF-3FA0AB10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F19E-69FA-9266-31B3-E50EB11F8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ECAB5-8EA4-61F5-30AC-BD5F261B1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28525-1485-0889-9245-FB359815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8D6-CEA5-4B12-9E5D-7EAFD73B986B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3C313-3C09-15B9-7074-7D5E86C5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E9962-1E31-4A09-C115-C0384382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679E-EBD6-428E-9770-ED0431BD49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593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17362-64E0-6DB6-FF45-E36FE75B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DE6DE-69B4-684A-8659-34A9B4E4B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B61AF-E4DB-00C9-23B2-67E044886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9DE8D1-F4B0-29B8-4780-0B62C8B95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50BFF-76B2-CCF7-2C10-3572194E6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AB605A-9D4C-EE70-9F57-7394D735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8D6-CEA5-4B12-9E5D-7EAFD73B986B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D999E8-9601-5282-A24C-B35E95D7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44BA1-333B-2D45-946A-C44BD4B7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679E-EBD6-428E-9770-ED0431BD49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55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AD3C-2A9E-57EF-6E81-3417E9A1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4B51BD-5FBC-E0CF-D368-DD1C60501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8D6-CEA5-4B12-9E5D-7EAFD73B986B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79070-71C5-80EF-B94E-F33DECFA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B7A36-C0EF-E152-19A6-10B1289D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679E-EBD6-428E-9770-ED0431BD49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445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371DCA-11FF-5714-C7F3-E5038964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8D6-CEA5-4B12-9E5D-7EAFD73B986B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441E3-8246-810F-ED00-C9E0011F7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36F25-A5C6-155B-BAF5-0BE89102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679E-EBD6-428E-9770-ED0431BD49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123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04319-B66C-5A73-7ECB-7AF0BDC4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2A5FC-C500-5493-4D91-7C7561A33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24CCE-6DEE-314B-2DCF-581209ADD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C4185-EC13-E856-510E-4B41B8F6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8D6-CEA5-4B12-9E5D-7EAFD73B986B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48DAA-87B1-C073-CD11-EDC9393B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E7ADC-A6EF-B1DB-8B92-5159FF91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679E-EBD6-428E-9770-ED0431BD49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749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C79C5-1473-D6C2-6AEB-51DE8559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C89CB-07A9-84D0-C8AA-1155CD6DC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30DB3-C2F2-44EA-04D1-EE82D3C4E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85CCB-D8EC-B16F-E1F9-CA889FD2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8D6-CEA5-4B12-9E5D-7EAFD73B986B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5CCEF-AD35-D2BC-A6A2-A6037112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22C55-B93D-12FC-5468-B8557D370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679E-EBD6-428E-9770-ED0431BD49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703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91BD4C-78C7-9859-0A1E-D9E515D79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217E2-4B86-627E-5A93-CE4B24D46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119B4-1472-DEBA-71B6-65B491346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2B8D6-CEA5-4B12-9E5D-7EAFD73B986B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31829-ED1E-968A-B1D8-D404EA546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CCBAB-C508-08C0-F3EE-571773A95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A679E-EBD6-428E-9770-ED0431BD49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184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B1FA02-E2E3-5F89-21EF-16BDDB897BA4}"/>
              </a:ext>
            </a:extLst>
          </p:cNvPr>
          <p:cNvSpPr txBox="1"/>
          <p:nvPr/>
        </p:nvSpPr>
        <p:spPr>
          <a:xfrm>
            <a:off x="680936" y="389107"/>
            <a:ext cx="908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True or false?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CDA90F-34C4-FA0F-63E6-649ACD87811A}"/>
              </a:ext>
            </a:extLst>
          </p:cNvPr>
          <p:cNvSpPr txBox="1"/>
          <p:nvPr/>
        </p:nvSpPr>
        <p:spPr>
          <a:xfrm>
            <a:off x="877921" y="1833823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dirty="0">
                <a:solidFill>
                  <a:srgbClr val="00B0F0"/>
                </a:solidFill>
              </a:rPr>
              <a:t>9</a:t>
            </a:r>
            <a:r>
              <a:rPr lang="en-NZ" sz="4000" baseline="30000" dirty="0">
                <a:solidFill>
                  <a:srgbClr val="00B0F0"/>
                </a:solidFill>
              </a:rPr>
              <a:t>2</a:t>
            </a:r>
            <a:r>
              <a:rPr lang="en-NZ" sz="4000" dirty="0"/>
              <a:t>  +  </a:t>
            </a:r>
            <a:r>
              <a:rPr lang="en-NZ" sz="4000" dirty="0">
                <a:solidFill>
                  <a:srgbClr val="FF0000"/>
                </a:solidFill>
              </a:rPr>
              <a:t>12</a:t>
            </a:r>
            <a:r>
              <a:rPr lang="en-NZ" sz="4000" baseline="30000" dirty="0">
                <a:solidFill>
                  <a:srgbClr val="FF0000"/>
                </a:solidFill>
              </a:rPr>
              <a:t>2</a:t>
            </a:r>
            <a:r>
              <a:rPr lang="en-NZ" sz="4000" dirty="0"/>
              <a:t> =  15</a:t>
            </a:r>
            <a:r>
              <a:rPr lang="en-NZ" sz="4000" baseline="30000" dirty="0"/>
              <a:t>2</a:t>
            </a:r>
            <a:endParaRPr lang="en-NZ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D3BCA1-CBA6-8AE4-2F91-5347A5BC8F7E}"/>
              </a:ext>
            </a:extLst>
          </p:cNvPr>
          <p:cNvSpPr txBox="1"/>
          <p:nvPr/>
        </p:nvSpPr>
        <p:spPr>
          <a:xfrm>
            <a:off x="877921" y="3278539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dirty="0">
                <a:solidFill>
                  <a:srgbClr val="00B0F0"/>
                </a:solidFill>
              </a:rPr>
              <a:t>7</a:t>
            </a:r>
            <a:r>
              <a:rPr lang="en-NZ" sz="4000" baseline="30000" dirty="0">
                <a:solidFill>
                  <a:srgbClr val="00B0F0"/>
                </a:solidFill>
              </a:rPr>
              <a:t>2</a:t>
            </a:r>
            <a:r>
              <a:rPr lang="en-NZ" sz="4000" dirty="0"/>
              <a:t>  +  </a:t>
            </a:r>
            <a:r>
              <a:rPr lang="en-NZ" sz="4000" dirty="0">
                <a:solidFill>
                  <a:srgbClr val="FF0000"/>
                </a:solidFill>
              </a:rPr>
              <a:t>10</a:t>
            </a:r>
            <a:r>
              <a:rPr lang="en-NZ" sz="4000" baseline="30000" dirty="0">
                <a:solidFill>
                  <a:srgbClr val="FF0000"/>
                </a:solidFill>
              </a:rPr>
              <a:t>2</a:t>
            </a:r>
            <a:r>
              <a:rPr lang="en-NZ" sz="4000" dirty="0"/>
              <a:t> =  13</a:t>
            </a:r>
            <a:r>
              <a:rPr lang="en-NZ" sz="4000" baseline="30000" dirty="0"/>
              <a:t>2</a:t>
            </a:r>
            <a:endParaRPr lang="en-NZ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BAB230-6172-CF06-9D11-D31D41DECCCB}"/>
              </a:ext>
            </a:extLst>
          </p:cNvPr>
          <p:cNvSpPr txBox="1"/>
          <p:nvPr/>
        </p:nvSpPr>
        <p:spPr>
          <a:xfrm>
            <a:off x="877921" y="4723255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dirty="0">
                <a:solidFill>
                  <a:srgbClr val="00B0F0"/>
                </a:solidFill>
              </a:rPr>
              <a:t>8</a:t>
            </a:r>
            <a:r>
              <a:rPr lang="en-NZ" sz="4000" baseline="30000" dirty="0">
                <a:solidFill>
                  <a:srgbClr val="00B0F0"/>
                </a:solidFill>
              </a:rPr>
              <a:t>2</a:t>
            </a:r>
            <a:r>
              <a:rPr lang="en-NZ" sz="4000" dirty="0"/>
              <a:t>  +  </a:t>
            </a:r>
            <a:r>
              <a:rPr lang="en-NZ" sz="4000" dirty="0">
                <a:solidFill>
                  <a:srgbClr val="FF0000"/>
                </a:solidFill>
              </a:rPr>
              <a:t>15</a:t>
            </a:r>
            <a:r>
              <a:rPr lang="en-NZ" sz="4000" baseline="30000" dirty="0">
                <a:solidFill>
                  <a:srgbClr val="FF0000"/>
                </a:solidFill>
              </a:rPr>
              <a:t>2</a:t>
            </a:r>
            <a:r>
              <a:rPr lang="en-NZ" sz="4000" dirty="0"/>
              <a:t> =  17</a:t>
            </a:r>
            <a:r>
              <a:rPr lang="en-NZ" sz="4000" baseline="30000" dirty="0"/>
              <a:t>2</a:t>
            </a:r>
            <a:endParaRPr lang="en-NZ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58C5E-14BD-9472-40C1-C1EEF3248C2D}"/>
              </a:ext>
            </a:extLst>
          </p:cNvPr>
          <p:cNvSpPr txBox="1"/>
          <p:nvPr/>
        </p:nvSpPr>
        <p:spPr>
          <a:xfrm>
            <a:off x="6096000" y="1780802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dirty="0">
                <a:solidFill>
                  <a:srgbClr val="00B0F0"/>
                </a:solidFill>
              </a:rPr>
              <a:t>81</a:t>
            </a:r>
            <a:r>
              <a:rPr lang="en-NZ" sz="4000" dirty="0"/>
              <a:t>  +  </a:t>
            </a:r>
            <a:r>
              <a:rPr lang="en-NZ" sz="4000" dirty="0">
                <a:solidFill>
                  <a:srgbClr val="FF0000"/>
                </a:solidFill>
              </a:rPr>
              <a:t>144</a:t>
            </a:r>
            <a:r>
              <a:rPr lang="en-NZ" sz="4000" dirty="0"/>
              <a:t>  =  225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34A0DE-3E24-1253-111C-198DD3D9FE2E}"/>
              </a:ext>
            </a:extLst>
          </p:cNvPr>
          <p:cNvSpPr txBox="1"/>
          <p:nvPr/>
        </p:nvSpPr>
        <p:spPr>
          <a:xfrm>
            <a:off x="6096000" y="3225518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dirty="0">
                <a:solidFill>
                  <a:srgbClr val="00B0F0"/>
                </a:solidFill>
              </a:rPr>
              <a:t>49</a:t>
            </a:r>
            <a:r>
              <a:rPr lang="en-NZ" sz="4000" dirty="0"/>
              <a:t>  +  </a:t>
            </a:r>
            <a:r>
              <a:rPr lang="en-NZ" sz="4000" dirty="0">
                <a:solidFill>
                  <a:srgbClr val="FF0000"/>
                </a:solidFill>
              </a:rPr>
              <a:t>100</a:t>
            </a:r>
            <a:r>
              <a:rPr lang="en-NZ" sz="4000" dirty="0"/>
              <a:t>  ≠  169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B30080-177E-7AA4-FC5D-C4D9A2862950}"/>
              </a:ext>
            </a:extLst>
          </p:cNvPr>
          <p:cNvSpPr txBox="1"/>
          <p:nvPr/>
        </p:nvSpPr>
        <p:spPr>
          <a:xfrm>
            <a:off x="6096000" y="4670234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dirty="0">
                <a:solidFill>
                  <a:srgbClr val="00B0F0"/>
                </a:solidFill>
              </a:rPr>
              <a:t>64</a:t>
            </a:r>
            <a:r>
              <a:rPr lang="en-NZ" sz="4000" dirty="0"/>
              <a:t>  +  </a:t>
            </a:r>
            <a:r>
              <a:rPr lang="en-NZ" sz="4000" dirty="0">
                <a:solidFill>
                  <a:srgbClr val="FF0000"/>
                </a:solidFill>
              </a:rPr>
              <a:t>225</a:t>
            </a:r>
            <a:r>
              <a:rPr lang="en-NZ" sz="4000" dirty="0"/>
              <a:t>  =  289</a:t>
            </a:r>
          </a:p>
        </p:txBody>
      </p:sp>
    </p:spTree>
    <p:extLst>
      <p:ext uri="{BB962C8B-B14F-4D97-AF65-F5344CB8AC3E}">
        <p14:creationId xmlns:p14="http://schemas.microsoft.com/office/powerpoint/2010/main" val="17326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1E09246C-99F5-1E83-47A6-6D1AE25E7AAA}"/>
              </a:ext>
            </a:extLst>
          </p:cNvPr>
          <p:cNvSpPr/>
          <p:nvPr/>
        </p:nvSpPr>
        <p:spPr>
          <a:xfrm flipH="1">
            <a:off x="532435" y="1990846"/>
            <a:ext cx="5434207" cy="1956683"/>
          </a:xfrm>
          <a:prstGeom prst="rtTriangl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671CED-23CA-1603-2AC2-7256F0A7D207}"/>
              </a:ext>
            </a:extLst>
          </p:cNvPr>
          <p:cNvCxnSpPr/>
          <p:nvPr/>
        </p:nvCxnSpPr>
        <p:spPr>
          <a:xfrm>
            <a:off x="4068794" y="2650658"/>
            <a:ext cx="0" cy="1296871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37B822-E23C-AF42-BC4B-B029F052351B}"/>
              </a:ext>
            </a:extLst>
          </p:cNvPr>
          <p:cNvCxnSpPr>
            <a:cxnSpLocks/>
          </p:cNvCxnSpPr>
          <p:nvPr/>
        </p:nvCxnSpPr>
        <p:spPr>
          <a:xfrm>
            <a:off x="2326150" y="3299093"/>
            <a:ext cx="0" cy="664551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2261E38-E59D-32EA-6981-5429063C768B}"/>
              </a:ext>
            </a:extLst>
          </p:cNvPr>
          <p:cNvGrpSpPr/>
          <p:nvPr/>
        </p:nvGrpSpPr>
        <p:grpSpPr>
          <a:xfrm>
            <a:off x="5978431" y="1990847"/>
            <a:ext cx="5434207" cy="1988913"/>
            <a:chOff x="5978431" y="1990847"/>
            <a:chExt cx="5434207" cy="1988913"/>
          </a:xfrm>
        </p:grpSpPr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9775C5C4-4290-7623-59B6-11097F5628BA}"/>
                </a:ext>
              </a:extLst>
            </p:cNvPr>
            <p:cNvSpPr/>
            <p:nvPr/>
          </p:nvSpPr>
          <p:spPr>
            <a:xfrm>
              <a:off x="5978431" y="1990847"/>
              <a:ext cx="5434207" cy="1956683"/>
            </a:xfrm>
            <a:prstGeom prst="rtTriangle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F0AD69D-5AD8-C2DE-AF98-7963EE65B659}"/>
                </a:ext>
              </a:extLst>
            </p:cNvPr>
            <p:cNvCxnSpPr/>
            <p:nvPr/>
          </p:nvCxnSpPr>
          <p:spPr>
            <a:xfrm>
              <a:off x="7913603" y="2666774"/>
              <a:ext cx="0" cy="1296871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A06FF1-BC31-46E5-650F-6D8EECEAA35A}"/>
                </a:ext>
              </a:extLst>
            </p:cNvPr>
            <p:cNvCxnSpPr>
              <a:cxnSpLocks/>
            </p:cNvCxnSpPr>
            <p:nvPr/>
          </p:nvCxnSpPr>
          <p:spPr>
            <a:xfrm>
              <a:off x="9624806" y="3315209"/>
              <a:ext cx="0" cy="664551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EFF048E-B6BE-CC39-F0AA-F89DE06A4D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82358" y="2666774"/>
              <a:ext cx="1931246" cy="1310142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5B4967-1116-8DC7-F332-D9AE260C43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91994" y="3321845"/>
              <a:ext cx="1726929" cy="62568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DBA9E7-F871-EEC9-83E0-5B5C27C31767}"/>
              </a:ext>
            </a:extLst>
          </p:cNvPr>
          <p:cNvCxnSpPr>
            <a:cxnSpLocks/>
          </p:cNvCxnSpPr>
          <p:nvPr/>
        </p:nvCxnSpPr>
        <p:spPr>
          <a:xfrm flipH="1" flipV="1">
            <a:off x="4051111" y="2660138"/>
            <a:ext cx="1931246" cy="1310142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22C0F0-3978-0F2F-0646-17BF5D7B32E3}"/>
              </a:ext>
            </a:extLst>
          </p:cNvPr>
          <p:cNvCxnSpPr>
            <a:cxnSpLocks/>
          </p:cNvCxnSpPr>
          <p:nvPr/>
        </p:nvCxnSpPr>
        <p:spPr>
          <a:xfrm flipH="1" flipV="1">
            <a:off x="2356601" y="3299093"/>
            <a:ext cx="1726929" cy="625684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525F4DB2-5C16-C551-0C2D-0EBC969113B2}"/>
              </a:ext>
            </a:extLst>
          </p:cNvPr>
          <p:cNvGrpSpPr/>
          <p:nvPr/>
        </p:nvGrpSpPr>
        <p:grpSpPr>
          <a:xfrm>
            <a:off x="312516" y="4046042"/>
            <a:ext cx="11265339" cy="954107"/>
            <a:chOff x="312516" y="4046042"/>
            <a:chExt cx="11265339" cy="95410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FBC6E0-E1BF-E06B-9E7C-87ADA4032B26}"/>
                </a:ext>
              </a:extLst>
            </p:cNvPr>
            <p:cNvSpPr txBox="1"/>
            <p:nvPr/>
          </p:nvSpPr>
          <p:spPr>
            <a:xfrm>
              <a:off x="5053935" y="4046042"/>
              <a:ext cx="17825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800" dirty="0"/>
                <a:t>width</a:t>
              </a:r>
            </a:p>
            <a:p>
              <a:pPr algn="ctr"/>
              <a:r>
                <a:rPr lang="en-NZ" sz="2800" dirty="0"/>
                <a:t>12 m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11A782B-D157-E5F6-E0B2-DA03F6029F5E}"/>
                </a:ext>
              </a:extLst>
            </p:cNvPr>
            <p:cNvCxnSpPr/>
            <p:nvPr/>
          </p:nvCxnSpPr>
          <p:spPr>
            <a:xfrm>
              <a:off x="6947981" y="4418034"/>
              <a:ext cx="462987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8DB6C9A-9350-D29C-88A1-5F53EE31FF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516" y="4418034"/>
              <a:ext cx="462987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750CC7-A8B8-028E-7132-0448F906D11B}"/>
              </a:ext>
            </a:extLst>
          </p:cNvPr>
          <p:cNvGrpSpPr/>
          <p:nvPr/>
        </p:nvGrpSpPr>
        <p:grpSpPr>
          <a:xfrm>
            <a:off x="312516" y="4156424"/>
            <a:ext cx="5665915" cy="523220"/>
            <a:chOff x="312516" y="4152653"/>
            <a:chExt cx="11265339" cy="5232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787B80-B4BF-C49D-411C-FE338A206B86}"/>
                </a:ext>
              </a:extLst>
            </p:cNvPr>
            <p:cNvSpPr txBox="1"/>
            <p:nvPr/>
          </p:nvSpPr>
          <p:spPr>
            <a:xfrm>
              <a:off x="5025278" y="4152653"/>
              <a:ext cx="17825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800" dirty="0"/>
                <a:t>6 m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B7DF3E2-5FD5-658D-87DB-D3DB5C48D966}"/>
                </a:ext>
              </a:extLst>
            </p:cNvPr>
            <p:cNvCxnSpPr>
              <a:cxnSpLocks/>
            </p:cNvCxnSpPr>
            <p:nvPr/>
          </p:nvCxnSpPr>
          <p:spPr>
            <a:xfrm>
              <a:off x="7308631" y="4418034"/>
              <a:ext cx="42692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4290176-14F0-3997-2538-BC936727DF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516" y="4414263"/>
              <a:ext cx="4064182" cy="37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7FF3DB-04A3-4256-11CF-504F78A4BEF9}"/>
              </a:ext>
            </a:extLst>
          </p:cNvPr>
          <p:cNvGrpSpPr/>
          <p:nvPr/>
        </p:nvGrpSpPr>
        <p:grpSpPr>
          <a:xfrm rot="5400000">
            <a:off x="5546207" y="2696203"/>
            <a:ext cx="1933933" cy="523220"/>
            <a:chOff x="312521" y="4119636"/>
            <a:chExt cx="11265334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7971FC-D6AD-B04F-7137-DDB9164E4139}"/>
                </a:ext>
              </a:extLst>
            </p:cNvPr>
            <p:cNvSpPr txBox="1"/>
            <p:nvPr/>
          </p:nvSpPr>
          <p:spPr>
            <a:xfrm>
              <a:off x="4044802" y="4119636"/>
              <a:ext cx="4269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800" dirty="0"/>
                <a:t>2 m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992163C-7542-6298-F24B-B847781BB09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843423" y="2683601"/>
              <a:ext cx="0" cy="34688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5697B6D-DB3D-8C85-AC09-CA4C8F80327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2131726" y="2598829"/>
              <a:ext cx="0" cy="36384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9B48F3E-3121-2E70-02BF-18568172A744}"/>
              </a:ext>
            </a:extLst>
          </p:cNvPr>
          <p:cNvGrpSpPr/>
          <p:nvPr/>
        </p:nvGrpSpPr>
        <p:grpSpPr>
          <a:xfrm rot="20364292">
            <a:off x="174197" y="2444502"/>
            <a:ext cx="5665915" cy="523220"/>
            <a:chOff x="312516" y="4113920"/>
            <a:chExt cx="11265339" cy="5232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23A62D-6D5F-B3FC-DAD6-5357AEC7B2CB}"/>
                </a:ext>
              </a:extLst>
            </p:cNvPr>
            <p:cNvSpPr txBox="1"/>
            <p:nvPr/>
          </p:nvSpPr>
          <p:spPr>
            <a:xfrm>
              <a:off x="4764021" y="4113920"/>
              <a:ext cx="25136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800" dirty="0"/>
                <a:t>6.32 m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42E2EAC-8488-6B0A-17F5-E7A587889C3C}"/>
                </a:ext>
              </a:extLst>
            </p:cNvPr>
            <p:cNvCxnSpPr>
              <a:cxnSpLocks/>
            </p:cNvCxnSpPr>
            <p:nvPr/>
          </p:nvCxnSpPr>
          <p:spPr>
            <a:xfrm>
              <a:off x="7308631" y="4418034"/>
              <a:ext cx="42692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8650BDB-D725-5A7B-FF64-EDDB42CF54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516" y="4414263"/>
              <a:ext cx="4064182" cy="37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allout: Line 36">
            <a:extLst>
              <a:ext uri="{FF2B5EF4-FFF2-40B4-BE49-F238E27FC236}">
                <a16:creationId xmlns:a16="http://schemas.microsoft.com/office/drawing/2014/main" id="{8A923E45-B1B6-F6DC-32EB-4E3E6A0D393E}"/>
              </a:ext>
            </a:extLst>
          </p:cNvPr>
          <p:cNvSpPr/>
          <p:nvPr/>
        </p:nvSpPr>
        <p:spPr>
          <a:xfrm>
            <a:off x="532435" y="219919"/>
            <a:ext cx="3663251" cy="1311844"/>
          </a:xfrm>
          <a:prstGeom prst="borderCallout1">
            <a:avLst>
              <a:gd name="adj1" fmla="val 99025"/>
              <a:gd name="adj2" fmla="val 53596"/>
              <a:gd name="adj3" fmla="val 158383"/>
              <a:gd name="adj4" fmla="val 627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dirty="0">
                <a:solidFill>
                  <a:schemeClr val="tx1"/>
                </a:solidFill>
              </a:rPr>
              <a:t>6</a:t>
            </a:r>
            <a:r>
              <a:rPr lang="en-NZ" sz="2800" baseline="30000" dirty="0">
                <a:solidFill>
                  <a:schemeClr val="tx1"/>
                </a:solidFill>
              </a:rPr>
              <a:t>2 </a:t>
            </a:r>
            <a:r>
              <a:rPr lang="en-NZ" sz="2800" dirty="0">
                <a:solidFill>
                  <a:schemeClr val="tx1"/>
                </a:solidFill>
              </a:rPr>
              <a:t>+ 2</a:t>
            </a:r>
            <a:r>
              <a:rPr lang="en-NZ" sz="2800" baseline="30000" dirty="0">
                <a:solidFill>
                  <a:schemeClr val="tx1"/>
                </a:solidFill>
              </a:rPr>
              <a:t>2 </a:t>
            </a:r>
            <a:r>
              <a:rPr lang="en-NZ" sz="2800" dirty="0">
                <a:solidFill>
                  <a:schemeClr val="tx1"/>
                </a:solidFill>
              </a:rPr>
              <a:t>= </a:t>
            </a:r>
            <a:r>
              <a:rPr lang="en-NZ" sz="2800" i="1" dirty="0">
                <a:solidFill>
                  <a:schemeClr val="tx1"/>
                </a:solidFill>
              </a:rPr>
              <a:t>C</a:t>
            </a:r>
            <a:r>
              <a:rPr lang="en-NZ" sz="2800" baseline="30000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en-NZ" sz="2800" i="1" dirty="0">
                <a:solidFill>
                  <a:schemeClr val="tx1"/>
                </a:solidFill>
              </a:rPr>
              <a:t>C</a:t>
            </a:r>
            <a:r>
              <a:rPr lang="en-NZ" sz="2800" baseline="30000" dirty="0">
                <a:solidFill>
                  <a:schemeClr val="tx1"/>
                </a:solidFill>
              </a:rPr>
              <a:t>2</a:t>
            </a:r>
            <a:r>
              <a:rPr lang="en-NZ" sz="2800" dirty="0">
                <a:solidFill>
                  <a:schemeClr val="tx1"/>
                </a:solidFill>
              </a:rPr>
              <a:t>= 36 + 4 = 40</a:t>
            </a:r>
          </a:p>
          <a:p>
            <a:pPr algn="ctr"/>
            <a:endParaRPr lang="en-NZ" sz="2800" baseline="30000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7824F8-7F0A-63DA-FEDF-2F9C5B285ECE}"/>
              </a:ext>
            </a:extLst>
          </p:cNvPr>
          <p:cNvGrpSpPr/>
          <p:nvPr/>
        </p:nvGrpSpPr>
        <p:grpSpPr>
          <a:xfrm>
            <a:off x="6974342" y="782617"/>
            <a:ext cx="3663251" cy="1311844"/>
            <a:chOff x="6974342" y="782617"/>
            <a:chExt cx="3663251" cy="1311844"/>
          </a:xfrm>
        </p:grpSpPr>
        <p:sp>
          <p:nvSpPr>
            <p:cNvPr id="38" name="Callout: Line 37">
              <a:extLst>
                <a:ext uri="{FF2B5EF4-FFF2-40B4-BE49-F238E27FC236}">
                  <a16:creationId xmlns:a16="http://schemas.microsoft.com/office/drawing/2014/main" id="{DB35D47D-886B-AE59-1566-6EC20FFC67D7}"/>
                </a:ext>
              </a:extLst>
            </p:cNvPr>
            <p:cNvSpPr/>
            <p:nvPr/>
          </p:nvSpPr>
          <p:spPr>
            <a:xfrm>
              <a:off x="6974342" y="782617"/>
              <a:ext cx="3663251" cy="1311844"/>
            </a:xfrm>
            <a:prstGeom prst="borderCallout1">
              <a:avLst>
                <a:gd name="adj1" fmla="val 99025"/>
                <a:gd name="adj2" fmla="val 53596"/>
                <a:gd name="adj3" fmla="val 153089"/>
                <a:gd name="adj4" fmla="val 463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2800" baseline="30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C14BE12-575B-5B4E-E5B3-DE77DF1E1A54}"/>
                    </a:ext>
                  </a:extLst>
                </p:cNvPr>
                <p:cNvSpPr txBox="1"/>
                <p:nvPr/>
              </p:nvSpPr>
              <p:spPr>
                <a:xfrm>
                  <a:off x="8409536" y="967145"/>
                  <a:ext cx="1023935" cy="9251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NZ" sz="32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NZ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NZ" sz="32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NZ" sz="3200" i="0">
                            <a:latin typeface="Cambria Math" panose="02040503050406030204" pitchFamily="18" charset="0"/>
                          </a:rPr>
                          <m:t>×6</m:t>
                        </m:r>
                      </m:oMath>
                    </m:oMathPara>
                  </a14:m>
                  <a:endParaRPr lang="en-NZ" sz="32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C14BE12-575B-5B4E-E5B3-DE77DF1E1A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9536" y="967145"/>
                  <a:ext cx="1023935" cy="92519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588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DEAB1D0-C051-CB36-81A2-7934F64BA38E}"/>
              </a:ext>
            </a:extLst>
          </p:cNvPr>
          <p:cNvGrpSpPr/>
          <p:nvPr/>
        </p:nvGrpSpPr>
        <p:grpSpPr>
          <a:xfrm>
            <a:off x="990600" y="1203960"/>
            <a:ext cx="6187440" cy="4555391"/>
            <a:chOff x="990600" y="1203960"/>
            <a:chExt cx="6187440" cy="4555391"/>
          </a:xfrm>
        </p:grpSpPr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AADD6E32-5282-F81E-C7A2-6265AA367706}"/>
                </a:ext>
              </a:extLst>
            </p:cNvPr>
            <p:cNvSpPr/>
            <p:nvPr/>
          </p:nvSpPr>
          <p:spPr>
            <a:xfrm>
              <a:off x="2095500" y="1203960"/>
              <a:ext cx="5082540" cy="3909060"/>
            </a:xfrm>
            <a:prstGeom prst="rt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CF3B4BF-E627-A217-0589-25FDCF8BA788}"/>
                </a:ext>
              </a:extLst>
            </p:cNvPr>
            <p:cNvSpPr txBox="1"/>
            <p:nvPr/>
          </p:nvSpPr>
          <p:spPr>
            <a:xfrm>
              <a:off x="990600" y="3080266"/>
              <a:ext cx="1104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3600" dirty="0"/>
                <a:t>9 cm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DAAACF-E316-B3E5-3C83-A2C00E64202B}"/>
                </a:ext>
              </a:extLst>
            </p:cNvPr>
            <p:cNvSpPr txBox="1"/>
            <p:nvPr/>
          </p:nvSpPr>
          <p:spPr>
            <a:xfrm>
              <a:off x="3749040" y="5113020"/>
              <a:ext cx="13182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3600" dirty="0"/>
                <a:t>12 cm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267B96-DB44-6518-53B6-37587223F98B}"/>
                </a:ext>
              </a:extLst>
            </p:cNvPr>
            <p:cNvSpPr txBox="1"/>
            <p:nvPr/>
          </p:nvSpPr>
          <p:spPr>
            <a:xfrm>
              <a:off x="3977640" y="2278380"/>
              <a:ext cx="13182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3600" dirty="0"/>
                <a:t>?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EA736E-E149-BA81-5372-53654382D419}"/>
                </a:ext>
              </a:extLst>
            </p:cNvPr>
            <p:cNvSpPr/>
            <p:nvPr/>
          </p:nvSpPr>
          <p:spPr>
            <a:xfrm>
              <a:off x="2095500" y="4724400"/>
              <a:ext cx="419100" cy="3886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350AE5B-92E0-667B-AAF6-5956D2AB0409}"/>
              </a:ext>
            </a:extLst>
          </p:cNvPr>
          <p:cNvSpPr txBox="1"/>
          <p:nvPr/>
        </p:nvSpPr>
        <p:spPr>
          <a:xfrm>
            <a:off x="4373880" y="2188994"/>
            <a:ext cx="17221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600" dirty="0"/>
              <a:t>15 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0CA1B7-DB5E-5E2E-D8A6-A1F81EDCFBC7}"/>
              </a:ext>
            </a:extLst>
          </p:cNvPr>
          <p:cNvSpPr txBox="1"/>
          <p:nvPr/>
        </p:nvSpPr>
        <p:spPr>
          <a:xfrm>
            <a:off x="7875621" y="2695545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dirty="0">
                <a:solidFill>
                  <a:srgbClr val="00B0F0"/>
                </a:solidFill>
              </a:rPr>
              <a:t>9</a:t>
            </a:r>
            <a:r>
              <a:rPr lang="en-NZ" sz="4000" baseline="30000" dirty="0">
                <a:solidFill>
                  <a:srgbClr val="00B0F0"/>
                </a:solidFill>
              </a:rPr>
              <a:t>2</a:t>
            </a:r>
            <a:r>
              <a:rPr lang="en-NZ" sz="4000" dirty="0"/>
              <a:t>  +  </a:t>
            </a:r>
            <a:r>
              <a:rPr lang="en-NZ" sz="4000" dirty="0">
                <a:solidFill>
                  <a:srgbClr val="FF0000"/>
                </a:solidFill>
              </a:rPr>
              <a:t>12</a:t>
            </a:r>
            <a:r>
              <a:rPr lang="en-NZ" sz="4000" baseline="30000" dirty="0">
                <a:solidFill>
                  <a:srgbClr val="FF0000"/>
                </a:solidFill>
              </a:rPr>
              <a:t>2</a:t>
            </a:r>
            <a:r>
              <a:rPr lang="en-NZ" sz="4000" dirty="0"/>
              <a:t> =  15</a:t>
            </a:r>
            <a:r>
              <a:rPr lang="en-NZ" sz="4000" baseline="30000" dirty="0"/>
              <a:t>2</a:t>
            </a:r>
            <a:endParaRPr lang="en-NZ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0A42F-DD76-1957-B7D8-4BEC3D7473DE}"/>
              </a:ext>
            </a:extLst>
          </p:cNvPr>
          <p:cNvSpPr txBox="1"/>
          <p:nvPr/>
        </p:nvSpPr>
        <p:spPr>
          <a:xfrm>
            <a:off x="520700" y="5854700"/>
            <a:ext cx="1108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(9,12,15) is a Pythagorean triple!</a:t>
            </a:r>
          </a:p>
        </p:txBody>
      </p:sp>
    </p:spTree>
    <p:extLst>
      <p:ext uri="{BB962C8B-B14F-4D97-AF65-F5344CB8AC3E}">
        <p14:creationId xmlns:p14="http://schemas.microsoft.com/office/powerpoint/2010/main" val="34791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6F1560-A08C-6BF2-4E2E-2F654C3D5E33}"/>
              </a:ext>
            </a:extLst>
          </p:cNvPr>
          <p:cNvSpPr txBox="1"/>
          <p:nvPr/>
        </p:nvSpPr>
        <p:spPr>
          <a:xfrm>
            <a:off x="547721" y="573439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dirty="0">
                <a:solidFill>
                  <a:srgbClr val="00B0F0"/>
                </a:solidFill>
              </a:rPr>
              <a:t>7</a:t>
            </a:r>
            <a:r>
              <a:rPr lang="en-NZ" sz="4000" baseline="30000" dirty="0">
                <a:solidFill>
                  <a:srgbClr val="00B0F0"/>
                </a:solidFill>
              </a:rPr>
              <a:t>2</a:t>
            </a:r>
            <a:r>
              <a:rPr lang="en-NZ" sz="4000" dirty="0"/>
              <a:t>  +  </a:t>
            </a:r>
            <a:r>
              <a:rPr lang="en-NZ" sz="4000" dirty="0">
                <a:solidFill>
                  <a:srgbClr val="FF0000"/>
                </a:solidFill>
              </a:rPr>
              <a:t>10</a:t>
            </a:r>
            <a:r>
              <a:rPr lang="en-NZ" sz="4000" baseline="30000" dirty="0">
                <a:solidFill>
                  <a:srgbClr val="FF0000"/>
                </a:solidFill>
              </a:rPr>
              <a:t>2</a:t>
            </a:r>
            <a:r>
              <a:rPr lang="en-NZ" sz="4000" dirty="0"/>
              <a:t> ≠ 13</a:t>
            </a:r>
            <a:r>
              <a:rPr lang="en-NZ" sz="4000" baseline="30000" dirty="0"/>
              <a:t>2</a:t>
            </a:r>
            <a:endParaRPr lang="en-NZ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D8AADE-4EC2-7924-EF53-15D9DA0BC7E8}"/>
              </a:ext>
            </a:extLst>
          </p:cNvPr>
          <p:cNvSpPr txBox="1"/>
          <p:nvPr/>
        </p:nvSpPr>
        <p:spPr>
          <a:xfrm>
            <a:off x="547721" y="1485900"/>
            <a:ext cx="1108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(7,10,13) is a not a Pythagorean triple!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E00C30-4382-559C-8D8A-A772AB202654}"/>
              </a:ext>
            </a:extLst>
          </p:cNvPr>
          <p:cNvGrpSpPr/>
          <p:nvPr/>
        </p:nvGrpSpPr>
        <p:grpSpPr>
          <a:xfrm>
            <a:off x="1569250" y="2328951"/>
            <a:ext cx="6037491" cy="3625451"/>
            <a:chOff x="1569250" y="2328951"/>
            <a:chExt cx="6037491" cy="3625451"/>
          </a:xfrm>
        </p:grpSpPr>
        <p:pic>
          <p:nvPicPr>
            <p:cNvPr id="16" name="Picture 15" descr="A yellow triangle with black border&#10;&#10;Description automatically generated">
              <a:extLst>
                <a:ext uri="{FF2B5EF4-FFF2-40B4-BE49-F238E27FC236}">
                  <a16:creationId xmlns:a16="http://schemas.microsoft.com/office/drawing/2014/main" id="{6B31F50C-7EFB-41E0-15BB-BCDD5F652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9250" y="2328951"/>
              <a:ext cx="4653102" cy="29791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7E4A4B-8CD9-E5A7-B951-03AF38DC02C0}"/>
                </a:ext>
              </a:extLst>
            </p:cNvPr>
            <p:cNvSpPr txBox="1"/>
            <p:nvPr/>
          </p:nvSpPr>
          <p:spPr>
            <a:xfrm>
              <a:off x="2506980" y="3105834"/>
              <a:ext cx="1722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3600" dirty="0"/>
                <a:t>13 cm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24EC70-BC03-8817-0DBC-DEA0CC392C84}"/>
                </a:ext>
              </a:extLst>
            </p:cNvPr>
            <p:cNvSpPr txBox="1"/>
            <p:nvPr/>
          </p:nvSpPr>
          <p:spPr>
            <a:xfrm>
              <a:off x="3034741" y="5308071"/>
              <a:ext cx="1722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3600" dirty="0"/>
                <a:t>10 cm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40BA2F-8CD0-F66E-8876-747864664A8E}"/>
                </a:ext>
              </a:extLst>
            </p:cNvPr>
            <p:cNvSpPr txBox="1"/>
            <p:nvPr/>
          </p:nvSpPr>
          <p:spPr>
            <a:xfrm>
              <a:off x="5884621" y="3495345"/>
              <a:ext cx="1722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3600" dirty="0"/>
                <a:t>7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244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DEAB1D0-C051-CB36-81A2-7934F64BA38E}"/>
              </a:ext>
            </a:extLst>
          </p:cNvPr>
          <p:cNvGrpSpPr/>
          <p:nvPr/>
        </p:nvGrpSpPr>
        <p:grpSpPr>
          <a:xfrm>
            <a:off x="2071762" y="1991038"/>
            <a:ext cx="7775786" cy="4061343"/>
            <a:chOff x="990600" y="1203960"/>
            <a:chExt cx="6187440" cy="4648895"/>
          </a:xfrm>
        </p:grpSpPr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AADD6E32-5282-F81E-C7A2-6265AA367706}"/>
                </a:ext>
              </a:extLst>
            </p:cNvPr>
            <p:cNvSpPr/>
            <p:nvPr/>
          </p:nvSpPr>
          <p:spPr>
            <a:xfrm>
              <a:off x="2095500" y="1203960"/>
              <a:ext cx="5082540" cy="3909060"/>
            </a:xfrm>
            <a:prstGeom prst="rt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CF3B4BF-E627-A217-0589-25FDCF8BA788}"/>
                </a:ext>
              </a:extLst>
            </p:cNvPr>
            <p:cNvSpPr txBox="1"/>
            <p:nvPr/>
          </p:nvSpPr>
          <p:spPr>
            <a:xfrm>
              <a:off x="990600" y="3080266"/>
              <a:ext cx="1104900" cy="73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3600" dirty="0"/>
                <a:t>8 cm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DAAACF-E316-B3E5-3C83-A2C00E64202B}"/>
                </a:ext>
              </a:extLst>
            </p:cNvPr>
            <p:cNvSpPr txBox="1"/>
            <p:nvPr/>
          </p:nvSpPr>
          <p:spPr>
            <a:xfrm>
              <a:off x="3749040" y="5113020"/>
              <a:ext cx="1318260" cy="73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3600" dirty="0"/>
                <a:t>15 cm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267B96-DB44-6518-53B6-37587223F98B}"/>
                </a:ext>
              </a:extLst>
            </p:cNvPr>
            <p:cNvSpPr txBox="1"/>
            <p:nvPr/>
          </p:nvSpPr>
          <p:spPr>
            <a:xfrm>
              <a:off x="3977640" y="2278380"/>
              <a:ext cx="13182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3600" dirty="0"/>
                <a:t>?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EA736E-E149-BA81-5372-53654382D419}"/>
                </a:ext>
              </a:extLst>
            </p:cNvPr>
            <p:cNvSpPr/>
            <p:nvPr/>
          </p:nvSpPr>
          <p:spPr>
            <a:xfrm>
              <a:off x="2095500" y="4724400"/>
              <a:ext cx="419100" cy="3886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350AE5B-92E0-667B-AAF6-5956D2AB0409}"/>
              </a:ext>
            </a:extLst>
          </p:cNvPr>
          <p:cNvSpPr txBox="1"/>
          <p:nvPr/>
        </p:nvSpPr>
        <p:spPr>
          <a:xfrm>
            <a:off x="6209422" y="2761568"/>
            <a:ext cx="17221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600" dirty="0"/>
              <a:t>17 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0CA1B7-DB5E-5E2E-D8A6-A1F81EDCFBC7}"/>
              </a:ext>
            </a:extLst>
          </p:cNvPr>
          <p:cNvSpPr txBox="1"/>
          <p:nvPr/>
        </p:nvSpPr>
        <p:spPr>
          <a:xfrm>
            <a:off x="7316821" y="357500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dirty="0">
                <a:solidFill>
                  <a:srgbClr val="00B0F0"/>
                </a:solidFill>
              </a:rPr>
              <a:t>8</a:t>
            </a:r>
            <a:r>
              <a:rPr lang="en-NZ" sz="4000" baseline="30000" dirty="0">
                <a:solidFill>
                  <a:srgbClr val="00B0F0"/>
                </a:solidFill>
              </a:rPr>
              <a:t>2</a:t>
            </a:r>
            <a:r>
              <a:rPr lang="en-NZ" sz="4000" dirty="0"/>
              <a:t>  +  </a:t>
            </a:r>
            <a:r>
              <a:rPr lang="en-NZ" sz="4000" dirty="0">
                <a:solidFill>
                  <a:srgbClr val="FF0000"/>
                </a:solidFill>
              </a:rPr>
              <a:t>15</a:t>
            </a:r>
            <a:r>
              <a:rPr lang="en-NZ" sz="4000" baseline="30000" dirty="0">
                <a:solidFill>
                  <a:srgbClr val="FF0000"/>
                </a:solidFill>
              </a:rPr>
              <a:t>2</a:t>
            </a:r>
            <a:r>
              <a:rPr lang="en-NZ" sz="4000" dirty="0"/>
              <a:t> =  17</a:t>
            </a:r>
            <a:r>
              <a:rPr lang="en-NZ" sz="4000" baseline="30000" dirty="0"/>
              <a:t>2</a:t>
            </a:r>
            <a:endParaRPr lang="en-NZ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0A42F-DD76-1957-B7D8-4BEC3D7473DE}"/>
              </a:ext>
            </a:extLst>
          </p:cNvPr>
          <p:cNvSpPr txBox="1"/>
          <p:nvPr/>
        </p:nvSpPr>
        <p:spPr>
          <a:xfrm>
            <a:off x="552450" y="419055"/>
            <a:ext cx="1108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(8,15,17) is a Pythagorean triple!</a:t>
            </a:r>
          </a:p>
        </p:txBody>
      </p:sp>
    </p:spTree>
    <p:extLst>
      <p:ext uri="{BB962C8B-B14F-4D97-AF65-F5344CB8AC3E}">
        <p14:creationId xmlns:p14="http://schemas.microsoft.com/office/powerpoint/2010/main" val="27928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83198E-B9D5-64FD-CF04-02660D2978C8}"/>
              </a:ext>
            </a:extLst>
          </p:cNvPr>
          <p:cNvGrpSpPr/>
          <p:nvPr/>
        </p:nvGrpSpPr>
        <p:grpSpPr>
          <a:xfrm>
            <a:off x="1217067" y="302934"/>
            <a:ext cx="10053515" cy="6261129"/>
            <a:chOff x="1217067" y="302934"/>
            <a:chExt cx="10053515" cy="626112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5D91CC5-A492-94CD-C8CC-06F3286E41CD}"/>
                </a:ext>
              </a:extLst>
            </p:cNvPr>
            <p:cNvGrpSpPr/>
            <p:nvPr/>
          </p:nvGrpSpPr>
          <p:grpSpPr>
            <a:xfrm>
              <a:off x="1352564" y="954828"/>
              <a:ext cx="2143432" cy="2143432"/>
              <a:chOff x="1352564" y="954828"/>
              <a:chExt cx="2143432" cy="2143432"/>
            </a:xfrm>
          </p:grpSpPr>
          <p:sp>
            <p:nvSpPr>
              <p:cNvPr id="4" name="Right Triangle 3">
                <a:extLst>
                  <a:ext uri="{FF2B5EF4-FFF2-40B4-BE49-F238E27FC236}">
                    <a16:creationId xmlns:a16="http://schemas.microsoft.com/office/drawing/2014/main" id="{AB5235B4-2602-A202-15BD-F4DB1B817D24}"/>
                  </a:ext>
                </a:extLst>
              </p:cNvPr>
              <p:cNvSpPr/>
              <p:nvPr/>
            </p:nvSpPr>
            <p:spPr>
              <a:xfrm>
                <a:off x="1352564" y="954828"/>
                <a:ext cx="2143432" cy="2143432"/>
              </a:xfrm>
              <a:prstGeom prst="rtTriangl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9830B0F-DBB0-40E6-A086-023A8668CE69}"/>
                  </a:ext>
                </a:extLst>
              </p:cNvPr>
              <p:cNvSpPr txBox="1"/>
              <p:nvPr/>
            </p:nvSpPr>
            <p:spPr>
              <a:xfrm>
                <a:off x="1733474" y="2026544"/>
                <a:ext cx="6128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3600" dirty="0"/>
                  <a:t>A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68FE8DC-827E-CE48-52B0-0324A1966F4C}"/>
                </a:ext>
              </a:extLst>
            </p:cNvPr>
            <p:cNvGrpSpPr/>
            <p:nvPr/>
          </p:nvGrpSpPr>
          <p:grpSpPr>
            <a:xfrm>
              <a:off x="3952568" y="612203"/>
              <a:ext cx="6514394" cy="1459788"/>
              <a:chOff x="3952568" y="612203"/>
              <a:chExt cx="6514394" cy="1459788"/>
            </a:xfrm>
          </p:grpSpPr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BEE96F5A-3B39-8ACB-8C59-339ABE8C9C3A}"/>
                  </a:ext>
                </a:extLst>
              </p:cNvPr>
              <p:cNvSpPr/>
              <p:nvPr/>
            </p:nvSpPr>
            <p:spPr>
              <a:xfrm rot="5400000">
                <a:off x="6479871" y="-1915100"/>
                <a:ext cx="1459788" cy="6514394"/>
              </a:xfrm>
              <a:prstGeom prst="rtTriangl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0A82C6-369B-058F-A242-307134DC0EB5}"/>
                  </a:ext>
                </a:extLst>
              </p:cNvPr>
              <p:cNvSpPr txBox="1"/>
              <p:nvPr/>
            </p:nvSpPr>
            <p:spPr>
              <a:xfrm>
                <a:off x="4427675" y="893543"/>
                <a:ext cx="6128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3600" dirty="0"/>
                  <a:t>B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5EE2B0E-F2BF-E421-330F-4AE5E11A195F}"/>
                </a:ext>
              </a:extLst>
            </p:cNvPr>
            <p:cNvGrpSpPr/>
            <p:nvPr/>
          </p:nvGrpSpPr>
          <p:grpSpPr>
            <a:xfrm>
              <a:off x="1217067" y="3087201"/>
              <a:ext cx="2412780" cy="2637229"/>
              <a:chOff x="1217067" y="3087201"/>
              <a:chExt cx="2412780" cy="2637229"/>
            </a:xfrm>
          </p:grpSpPr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DE6C8793-8FFB-CB8B-E6E5-20C796FAA1AB}"/>
                  </a:ext>
                </a:extLst>
              </p:cNvPr>
              <p:cNvSpPr/>
              <p:nvPr/>
            </p:nvSpPr>
            <p:spPr>
              <a:xfrm rot="18067278">
                <a:off x="1104842" y="3199426"/>
                <a:ext cx="2637229" cy="2412780"/>
              </a:xfrm>
              <a:prstGeom prst="triangle">
                <a:avLst>
                  <a:gd name="adj" fmla="val 19754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8D4364-54DE-F69D-C8F4-954837558455}"/>
                  </a:ext>
                </a:extLst>
              </p:cNvPr>
              <p:cNvSpPr txBox="1"/>
              <p:nvPr/>
            </p:nvSpPr>
            <p:spPr>
              <a:xfrm>
                <a:off x="2346316" y="4573566"/>
                <a:ext cx="6128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3600" dirty="0"/>
                  <a:t>D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86F8947-6A94-D4AE-95A7-7765D23B8E9D}"/>
                </a:ext>
              </a:extLst>
            </p:cNvPr>
            <p:cNvGrpSpPr/>
            <p:nvPr/>
          </p:nvGrpSpPr>
          <p:grpSpPr>
            <a:xfrm>
              <a:off x="6774848" y="302934"/>
              <a:ext cx="4386756" cy="2461098"/>
              <a:chOff x="6774848" y="302934"/>
              <a:chExt cx="4386756" cy="246109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AE88BC9-148E-0233-AA76-2DAA988B4A1D}"/>
                  </a:ext>
                </a:extLst>
              </p:cNvPr>
              <p:cNvGrpSpPr/>
              <p:nvPr/>
            </p:nvGrpSpPr>
            <p:grpSpPr>
              <a:xfrm rot="789890">
                <a:off x="6774848" y="302934"/>
                <a:ext cx="4386756" cy="2461098"/>
                <a:chOff x="1352563" y="3025302"/>
                <a:chExt cx="4386756" cy="2461098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5932BB0C-083D-2CD1-1AD9-2471F9FEFFF0}"/>
                    </a:ext>
                  </a:extLst>
                </p:cNvPr>
                <p:cNvCxnSpPr/>
                <p:nvPr/>
              </p:nvCxnSpPr>
              <p:spPr>
                <a:xfrm flipH="1">
                  <a:off x="4066162" y="3025302"/>
                  <a:ext cx="1673157" cy="237354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CC98FA3B-783E-ED50-0004-CF1E977E40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52564" y="3025302"/>
                  <a:ext cx="4386754" cy="246109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E7EAF90D-4F09-378E-B4E6-9BDE2EF603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52563" y="5398851"/>
                  <a:ext cx="2713599" cy="8754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AEEA7CE-7951-A553-710A-0A18989ECF4B}"/>
                  </a:ext>
                </a:extLst>
              </p:cNvPr>
              <p:cNvSpPr txBox="1"/>
              <p:nvPr/>
            </p:nvSpPr>
            <p:spPr>
              <a:xfrm>
                <a:off x="8753819" y="1748825"/>
                <a:ext cx="6128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3600" dirty="0"/>
                  <a:t>C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9FE18FF-47B2-E5B4-AC00-178E09821400}"/>
                </a:ext>
              </a:extLst>
            </p:cNvPr>
            <p:cNvGrpSpPr/>
            <p:nvPr/>
          </p:nvGrpSpPr>
          <p:grpSpPr>
            <a:xfrm>
              <a:off x="3765403" y="3237203"/>
              <a:ext cx="3103124" cy="2675107"/>
              <a:chOff x="3765403" y="3237203"/>
              <a:chExt cx="3103124" cy="2675107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211C26FD-FE11-05E3-F3B8-8E43A725E4BB}"/>
                  </a:ext>
                </a:extLst>
              </p:cNvPr>
              <p:cNvSpPr/>
              <p:nvPr/>
            </p:nvSpPr>
            <p:spPr>
              <a:xfrm>
                <a:off x="3765403" y="3237203"/>
                <a:ext cx="3103124" cy="2675107"/>
              </a:xfrm>
              <a:prstGeom prst="triangl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2057D2-551C-4983-BBD8-7EEA58ADF1F9}"/>
                  </a:ext>
                </a:extLst>
              </p:cNvPr>
              <p:cNvSpPr txBox="1"/>
              <p:nvPr/>
            </p:nvSpPr>
            <p:spPr>
              <a:xfrm>
                <a:off x="5115206" y="4638105"/>
                <a:ext cx="6128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3600" dirty="0"/>
                  <a:t>E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2AB75DE-D9D7-567B-A95B-8B249099DA2C}"/>
                </a:ext>
              </a:extLst>
            </p:cNvPr>
            <p:cNvGrpSpPr/>
            <p:nvPr/>
          </p:nvGrpSpPr>
          <p:grpSpPr>
            <a:xfrm>
              <a:off x="6295828" y="3237203"/>
              <a:ext cx="4974754" cy="3326860"/>
              <a:chOff x="6295828" y="3237203"/>
              <a:chExt cx="4974754" cy="3326860"/>
            </a:xfrm>
          </p:grpSpPr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B3E6C161-C79C-6E5B-E6AC-BA3DD6E9AEC0}"/>
                  </a:ext>
                </a:extLst>
              </p:cNvPr>
              <p:cNvSpPr/>
              <p:nvPr/>
            </p:nvSpPr>
            <p:spPr>
              <a:xfrm flipH="1" flipV="1">
                <a:off x="6295828" y="3237203"/>
                <a:ext cx="4974754" cy="3326860"/>
              </a:xfrm>
              <a:prstGeom prst="rtTriangl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7E8031D-8363-D145-D371-1D212C25B898}"/>
                  </a:ext>
                </a:extLst>
              </p:cNvPr>
              <p:cNvSpPr txBox="1"/>
              <p:nvPr/>
            </p:nvSpPr>
            <p:spPr>
              <a:xfrm>
                <a:off x="9669589" y="4082650"/>
                <a:ext cx="6128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3600" dirty="0"/>
                  <a:t>F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80BE120-2930-6F68-5C60-2095F038AB56}"/>
              </a:ext>
            </a:extLst>
          </p:cNvPr>
          <p:cNvSpPr txBox="1"/>
          <p:nvPr/>
        </p:nvSpPr>
        <p:spPr>
          <a:xfrm>
            <a:off x="6048488" y="135506"/>
            <a:ext cx="160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rgbClr val="0070C0"/>
                </a:solidFill>
              </a:rPr>
              <a:t>156 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FD3B6-EF2F-D95C-24F0-DDDEDB7A4569}"/>
              </a:ext>
            </a:extLst>
          </p:cNvPr>
          <p:cNvSpPr txBox="1"/>
          <p:nvPr/>
        </p:nvSpPr>
        <p:spPr>
          <a:xfrm>
            <a:off x="2389546" y="1064372"/>
            <a:ext cx="160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2400" dirty="0">
                <a:solidFill>
                  <a:srgbClr val="0070C0"/>
                </a:solidFill>
              </a:rPr>
              <a:t>35 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B9A529-B829-0467-EDAD-13FF8A57CD68}"/>
              </a:ext>
            </a:extLst>
          </p:cNvPr>
          <p:cNvSpPr txBox="1"/>
          <p:nvPr/>
        </p:nvSpPr>
        <p:spPr>
          <a:xfrm rot="20868993">
            <a:off x="5675071" y="1445108"/>
            <a:ext cx="160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2400" dirty="0">
                <a:solidFill>
                  <a:srgbClr val="0070C0"/>
                </a:solidFill>
              </a:rPr>
              <a:t>160 mm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7436F3-5492-CCE3-067B-52EA638983BC}"/>
              </a:ext>
            </a:extLst>
          </p:cNvPr>
          <p:cNvSpPr txBox="1"/>
          <p:nvPr/>
        </p:nvSpPr>
        <p:spPr>
          <a:xfrm>
            <a:off x="2369245" y="1667162"/>
            <a:ext cx="160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rgbClr val="0070C0"/>
                </a:solidFill>
              </a:rPr>
              <a:t>72 mm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8ADF6C-E47C-2FC7-9181-A1E72D82C3C3}"/>
              </a:ext>
            </a:extLst>
          </p:cNvPr>
          <p:cNvSpPr txBox="1"/>
          <p:nvPr/>
        </p:nvSpPr>
        <p:spPr>
          <a:xfrm>
            <a:off x="-230418" y="1799874"/>
            <a:ext cx="160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2400" dirty="0">
                <a:solidFill>
                  <a:srgbClr val="0070C0"/>
                </a:solidFill>
              </a:rPr>
              <a:t>51 mm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236A5A-51DA-BADF-FD8C-72540D8CAA94}"/>
              </a:ext>
            </a:extLst>
          </p:cNvPr>
          <p:cNvSpPr txBox="1"/>
          <p:nvPr/>
        </p:nvSpPr>
        <p:spPr>
          <a:xfrm>
            <a:off x="1542946" y="3089374"/>
            <a:ext cx="160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2400" dirty="0">
                <a:solidFill>
                  <a:srgbClr val="0070C0"/>
                </a:solidFill>
              </a:rPr>
              <a:t>51 mm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793DF5-502D-E4CB-2D1D-2CDEE02FC0D3}"/>
              </a:ext>
            </a:extLst>
          </p:cNvPr>
          <p:cNvSpPr txBox="1"/>
          <p:nvPr/>
        </p:nvSpPr>
        <p:spPr>
          <a:xfrm>
            <a:off x="8477651" y="2842775"/>
            <a:ext cx="160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rgbClr val="0070C0"/>
                </a:solidFill>
              </a:rPr>
              <a:t>118 mm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69B5D8-6229-345E-DEB0-AE5A755CBAA2}"/>
              </a:ext>
            </a:extLst>
          </p:cNvPr>
          <p:cNvSpPr txBox="1"/>
          <p:nvPr/>
        </p:nvSpPr>
        <p:spPr>
          <a:xfrm rot="2101204">
            <a:off x="7687263" y="4701848"/>
            <a:ext cx="160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2400" dirty="0">
                <a:solidFill>
                  <a:srgbClr val="0070C0"/>
                </a:solidFill>
              </a:rPr>
              <a:t>142 mm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914976-722E-0E18-0617-6E81D0F1E1D4}"/>
              </a:ext>
            </a:extLst>
          </p:cNvPr>
          <p:cNvSpPr txBox="1"/>
          <p:nvPr/>
        </p:nvSpPr>
        <p:spPr>
          <a:xfrm>
            <a:off x="10658623" y="4633966"/>
            <a:ext cx="160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2400" dirty="0">
                <a:solidFill>
                  <a:srgbClr val="0070C0"/>
                </a:solidFill>
              </a:rPr>
              <a:t>79 mm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AE7633-6AEF-B148-4E9D-E8483591A755}"/>
              </a:ext>
            </a:extLst>
          </p:cNvPr>
          <p:cNvSpPr txBox="1"/>
          <p:nvPr/>
        </p:nvSpPr>
        <p:spPr>
          <a:xfrm rot="3546239">
            <a:off x="5704645" y="4633965"/>
            <a:ext cx="160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rgbClr val="0070C0"/>
                </a:solidFill>
              </a:rPr>
              <a:t>74 mm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D49A3E-1113-4717-25F2-345E3DA40BCB}"/>
              </a:ext>
            </a:extLst>
          </p:cNvPr>
          <p:cNvSpPr txBox="1"/>
          <p:nvPr/>
        </p:nvSpPr>
        <p:spPr>
          <a:xfrm rot="17990429">
            <a:off x="3391195" y="4549003"/>
            <a:ext cx="160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2400" dirty="0">
                <a:solidFill>
                  <a:srgbClr val="0070C0"/>
                </a:solidFill>
              </a:rPr>
              <a:t>74 mm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BC2692-F89E-8676-54F2-4E3458AFF6AE}"/>
              </a:ext>
            </a:extLst>
          </p:cNvPr>
          <p:cNvSpPr txBox="1"/>
          <p:nvPr/>
        </p:nvSpPr>
        <p:spPr>
          <a:xfrm>
            <a:off x="4298978" y="5818665"/>
            <a:ext cx="160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2400" dirty="0">
                <a:solidFill>
                  <a:srgbClr val="0070C0"/>
                </a:solidFill>
              </a:rPr>
              <a:t>74 mm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3C33FA-BDCA-65AC-9B9F-7D4C63937A2A}"/>
              </a:ext>
            </a:extLst>
          </p:cNvPr>
          <p:cNvSpPr txBox="1"/>
          <p:nvPr/>
        </p:nvSpPr>
        <p:spPr>
          <a:xfrm rot="20992644">
            <a:off x="1980736" y="3667208"/>
            <a:ext cx="160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rgbClr val="0070C0"/>
                </a:solidFill>
              </a:rPr>
              <a:t>77 mm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8976CF-0FFA-9EFD-20E0-992CC83DEB0A}"/>
              </a:ext>
            </a:extLst>
          </p:cNvPr>
          <p:cNvSpPr txBox="1"/>
          <p:nvPr/>
        </p:nvSpPr>
        <p:spPr>
          <a:xfrm rot="2563749">
            <a:off x="732228" y="5022368"/>
            <a:ext cx="160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2400" dirty="0">
                <a:solidFill>
                  <a:srgbClr val="0070C0"/>
                </a:solidFill>
              </a:rPr>
              <a:t>59 mm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DC8DE1-9F48-C3BE-C3F3-262F7E7D9133}"/>
              </a:ext>
            </a:extLst>
          </p:cNvPr>
          <p:cNvSpPr txBox="1"/>
          <p:nvPr/>
        </p:nvSpPr>
        <p:spPr>
          <a:xfrm rot="18054445">
            <a:off x="2671215" y="5081295"/>
            <a:ext cx="160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2400" dirty="0">
                <a:solidFill>
                  <a:srgbClr val="0070C0"/>
                </a:solidFill>
              </a:rPr>
              <a:t>63 mm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8E9DE5-FEC9-4575-379B-EC9090250B50}"/>
              </a:ext>
            </a:extLst>
          </p:cNvPr>
          <p:cNvSpPr txBox="1"/>
          <p:nvPr/>
        </p:nvSpPr>
        <p:spPr>
          <a:xfrm rot="20664318">
            <a:off x="8087840" y="1107568"/>
            <a:ext cx="160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rgbClr val="0070C0"/>
                </a:solidFill>
              </a:rPr>
              <a:t>117 mm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65E295-8B58-B01F-F8D8-9CACA649EED6}"/>
              </a:ext>
            </a:extLst>
          </p:cNvPr>
          <p:cNvSpPr txBox="1"/>
          <p:nvPr/>
        </p:nvSpPr>
        <p:spPr>
          <a:xfrm rot="705954">
            <a:off x="6943781" y="2411089"/>
            <a:ext cx="160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2400" dirty="0">
                <a:solidFill>
                  <a:srgbClr val="0070C0"/>
                </a:solidFill>
              </a:rPr>
              <a:t>64 mm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4A9808-1AC8-CC08-269F-E74AFF06C43A}"/>
              </a:ext>
            </a:extLst>
          </p:cNvPr>
          <p:cNvSpPr txBox="1"/>
          <p:nvPr/>
        </p:nvSpPr>
        <p:spPr>
          <a:xfrm rot="19082662">
            <a:off x="9318866" y="1967536"/>
            <a:ext cx="160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2400" dirty="0">
                <a:solidFill>
                  <a:srgbClr val="0070C0"/>
                </a:solidFill>
              </a:rPr>
              <a:t>68 mm</a:t>
            </a:r>
          </a:p>
        </p:txBody>
      </p:sp>
    </p:spTree>
    <p:extLst>
      <p:ext uri="{BB962C8B-B14F-4D97-AF65-F5344CB8AC3E}">
        <p14:creationId xmlns:p14="http://schemas.microsoft.com/office/powerpoint/2010/main" val="70266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1F30C6-555D-75A8-120E-7A1B341A0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354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3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96E3069-6A75-58E9-5D57-12479DECA4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8696376"/>
                  </p:ext>
                </p:extLst>
              </p:nvPr>
            </p:nvGraphicFramePr>
            <p:xfrm>
              <a:off x="542178" y="474671"/>
              <a:ext cx="9464040" cy="33486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464040">
                      <a:extLst>
                        <a:ext uri="{9D8B030D-6E8A-4147-A177-3AD203B41FA5}">
                          <a16:colId xmlns:a16="http://schemas.microsoft.com/office/drawing/2014/main" val="174283976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25"/>
                            </a:spcAft>
                          </a:pPr>
                          <a:r>
                            <a:rPr lang="en-NZ" sz="36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Pythagoras’ Theorem</a:t>
                          </a:r>
                          <a:endParaRPr lang="en-NZ" sz="3600" kern="1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25"/>
                            </a:spcAft>
                          </a:pPr>
                          <a:r>
                            <a:rPr lang="en-NZ" sz="36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"For any right-angled triangle, the square of the hypotenuse is equal to the sum of the squares of the other two sides.”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25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Z" sz="360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6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NZ" sz="36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NZ" sz="3600" b="1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NZ" sz="360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6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NZ" sz="36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NZ" sz="3600" b="1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NZ" sz="360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6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en-NZ" sz="36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Z" sz="3600" kern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47625" marR="47625" marT="47625" marB="47625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42402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96E3069-6A75-58E9-5D57-12479DECA4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8696376"/>
                  </p:ext>
                </p:extLst>
              </p:nvPr>
            </p:nvGraphicFramePr>
            <p:xfrm>
              <a:off x="542178" y="474671"/>
              <a:ext cx="9464040" cy="33486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464040">
                      <a:extLst>
                        <a:ext uri="{9D8B030D-6E8A-4147-A177-3AD203B41FA5}">
                          <a16:colId xmlns:a16="http://schemas.microsoft.com/office/drawing/2014/main" val="1742839763"/>
                        </a:ext>
                      </a:extLst>
                    </a:gridCol>
                  </a:tblGrid>
                  <a:tr h="33486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25" marR="47625" marT="47625" marB="47625" anchor="ctr">
                        <a:blipFill>
                          <a:blip r:embed="rId2"/>
                          <a:stretch>
                            <a:fillRect l="-64" t="-2178" r="-257" b="-7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42402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0C2FC648-7D1A-4760-8DEE-3A6378B1723F}"/>
              </a:ext>
            </a:extLst>
          </p:cNvPr>
          <p:cNvSpPr/>
          <p:nvPr/>
        </p:nvSpPr>
        <p:spPr>
          <a:xfrm flipH="1">
            <a:off x="5022877" y="2581347"/>
            <a:ext cx="6387253" cy="3415012"/>
          </a:xfrm>
          <a:prstGeom prst="rt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CE7CC3-FD0D-40B6-1247-12359D5A3C19}"/>
              </a:ext>
            </a:extLst>
          </p:cNvPr>
          <p:cNvSpPr/>
          <p:nvPr/>
        </p:nvSpPr>
        <p:spPr>
          <a:xfrm>
            <a:off x="10891609" y="5653690"/>
            <a:ext cx="526685" cy="33950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F942A3-4073-DC31-CB51-EEB4567FD5D2}"/>
                  </a:ext>
                </a:extLst>
              </p:cNvPr>
              <p:cNvSpPr txBox="1"/>
              <p:nvPr/>
            </p:nvSpPr>
            <p:spPr>
              <a:xfrm>
                <a:off x="8031377" y="5993194"/>
                <a:ext cx="41325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400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NZ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F942A3-4073-DC31-CB51-EEB4567FD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377" y="5993194"/>
                <a:ext cx="41325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2D319E-EF90-CCCE-8F48-A9816D2AFBF1}"/>
                  </a:ext>
                </a:extLst>
              </p:cNvPr>
              <p:cNvSpPr txBox="1"/>
              <p:nvPr/>
            </p:nvSpPr>
            <p:spPr>
              <a:xfrm>
                <a:off x="7555362" y="3772784"/>
                <a:ext cx="36734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NZ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2D319E-EF90-CCCE-8F48-A9816D2AF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362" y="3772784"/>
                <a:ext cx="367344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D000B4-8FD9-D17C-E8AF-171D36345E3E}"/>
                  </a:ext>
                </a:extLst>
              </p:cNvPr>
              <p:cNvSpPr txBox="1"/>
              <p:nvPr/>
            </p:nvSpPr>
            <p:spPr>
              <a:xfrm>
                <a:off x="11538982" y="4080560"/>
                <a:ext cx="41325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NZ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D000B4-8FD9-D17C-E8AF-171D36345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8982" y="4080560"/>
                <a:ext cx="413255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54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in a hard hat and overalls working on a roof&#10;&#10;Description automatically generated">
            <a:extLst>
              <a:ext uri="{FF2B5EF4-FFF2-40B4-BE49-F238E27FC236}">
                <a16:creationId xmlns:a16="http://schemas.microsoft.com/office/drawing/2014/main" id="{38A342BA-64CF-E4A2-EA36-14A2A70BAA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20EA6-F99F-AB0C-542A-535572CA6254}"/>
              </a:ext>
            </a:extLst>
          </p:cNvPr>
          <p:cNvSpPr txBox="1"/>
          <p:nvPr/>
        </p:nvSpPr>
        <p:spPr>
          <a:xfrm>
            <a:off x="8658508" y="1124776"/>
            <a:ext cx="3185695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Michaela is a carpenter.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Her job might look physical, but she uses a lot of </a:t>
            </a:r>
            <a:r>
              <a:rPr lang="en-US" sz="3200" dirty="0" err="1"/>
              <a:t>maths</a:t>
            </a:r>
            <a:r>
              <a:rPr lang="en-US" sz="3200" dirty="0"/>
              <a:t>, as well.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Building this roof is a good example.</a:t>
            </a:r>
          </a:p>
        </p:txBody>
      </p:sp>
    </p:spTree>
    <p:extLst>
      <p:ext uri="{BB962C8B-B14F-4D97-AF65-F5344CB8AC3E}">
        <p14:creationId xmlns:p14="http://schemas.microsoft.com/office/powerpoint/2010/main" val="163846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61E2996-419A-BD2A-380C-706CD534A756}"/>
              </a:ext>
            </a:extLst>
          </p:cNvPr>
          <p:cNvSpPr txBox="1"/>
          <p:nvPr/>
        </p:nvSpPr>
        <p:spPr>
          <a:xfrm>
            <a:off x="312516" y="243068"/>
            <a:ext cx="11401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Here is a front on view of a roof truss.</a:t>
            </a:r>
          </a:p>
          <a:p>
            <a:r>
              <a:rPr lang="en-NZ" sz="2800" dirty="0"/>
              <a:t>The height of the roof is one-third of half the width of the roof.</a:t>
            </a:r>
          </a:p>
          <a:p>
            <a:r>
              <a:rPr lang="en-NZ" sz="2800" dirty="0"/>
              <a:t>The vertical pieces of timber are equally spaced.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4C2A7A-D1D5-D73E-4762-8E3C6827743D}"/>
              </a:ext>
            </a:extLst>
          </p:cNvPr>
          <p:cNvGrpSpPr/>
          <p:nvPr/>
        </p:nvGrpSpPr>
        <p:grpSpPr>
          <a:xfrm>
            <a:off x="312516" y="1990846"/>
            <a:ext cx="11265339" cy="3009303"/>
            <a:chOff x="312516" y="1990846"/>
            <a:chExt cx="11265339" cy="300930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3FB2BB2-CC82-C14E-974C-DA43430C0226}"/>
                </a:ext>
              </a:extLst>
            </p:cNvPr>
            <p:cNvGrpSpPr/>
            <p:nvPr/>
          </p:nvGrpSpPr>
          <p:grpSpPr>
            <a:xfrm>
              <a:off x="532435" y="1990846"/>
              <a:ext cx="10880203" cy="1988914"/>
              <a:chOff x="833377" y="1956121"/>
              <a:chExt cx="10683433" cy="2023639"/>
            </a:xfrm>
          </p:grpSpPr>
          <p:sp>
            <p:nvSpPr>
              <p:cNvPr id="2" name="Right Triangle 1">
                <a:extLst>
                  <a:ext uri="{FF2B5EF4-FFF2-40B4-BE49-F238E27FC236}">
                    <a16:creationId xmlns:a16="http://schemas.microsoft.com/office/drawing/2014/main" id="{9775C5C4-4290-7623-59B6-11097F5628BA}"/>
                  </a:ext>
                </a:extLst>
              </p:cNvPr>
              <p:cNvSpPr/>
              <p:nvPr/>
            </p:nvSpPr>
            <p:spPr>
              <a:xfrm>
                <a:off x="6180881" y="1956122"/>
                <a:ext cx="5335929" cy="1990845"/>
              </a:xfrm>
              <a:prstGeom prst="rtTriangle">
                <a:avLst/>
              </a:prstGeom>
              <a:noFill/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" name="Right Triangle 2">
                <a:extLst>
                  <a:ext uri="{FF2B5EF4-FFF2-40B4-BE49-F238E27FC236}">
                    <a16:creationId xmlns:a16="http://schemas.microsoft.com/office/drawing/2014/main" id="{1E09246C-99F5-1E83-47A6-6D1AE25E7AAA}"/>
                  </a:ext>
                </a:extLst>
              </p:cNvPr>
              <p:cNvSpPr/>
              <p:nvPr/>
            </p:nvSpPr>
            <p:spPr>
              <a:xfrm flipH="1">
                <a:off x="833377" y="1956121"/>
                <a:ext cx="5335929" cy="1990845"/>
              </a:xfrm>
              <a:prstGeom prst="rtTriangle">
                <a:avLst/>
              </a:prstGeom>
              <a:noFill/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5C671CED-23CA-1603-2AC2-7256F0A7D207}"/>
                  </a:ext>
                </a:extLst>
              </p:cNvPr>
              <p:cNvCxnSpPr/>
              <p:nvPr/>
            </p:nvCxnSpPr>
            <p:spPr>
              <a:xfrm>
                <a:off x="4305780" y="2627453"/>
                <a:ext cx="0" cy="1319513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737B822-E23C-AF42-BC4B-B029F05235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4652" y="3287209"/>
                <a:ext cx="0" cy="676154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F0AD69D-5AD8-C2DE-AF98-7963EE65B659}"/>
                  </a:ext>
                </a:extLst>
              </p:cNvPr>
              <p:cNvCxnSpPr/>
              <p:nvPr/>
            </p:nvCxnSpPr>
            <p:spPr>
              <a:xfrm>
                <a:off x="8081056" y="2643850"/>
                <a:ext cx="0" cy="1319513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9A06FF1-BC31-46E5-650F-6D8EECEAA3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61311" y="3303606"/>
                <a:ext cx="0" cy="676154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EFF048E-B6BE-CC39-F0AA-F89DE06A4D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84737" y="2643850"/>
                <a:ext cx="1896319" cy="1333016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B5B4967-1116-8DC7-F332-D9AE260C43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59837" y="3310358"/>
                <a:ext cx="1695697" cy="636608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8DBA9E7-F871-EEC9-83E0-5B5C27C317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88417" y="2637098"/>
                <a:ext cx="1896319" cy="1333016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A22C0F0-3978-0F2F-0646-17BF5D7B32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24553" y="3287209"/>
                <a:ext cx="1695697" cy="636608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FBC6E0-E1BF-E06B-9E7C-87ADA4032B26}"/>
                </a:ext>
              </a:extLst>
            </p:cNvPr>
            <p:cNvSpPr txBox="1"/>
            <p:nvPr/>
          </p:nvSpPr>
          <p:spPr>
            <a:xfrm>
              <a:off x="5053935" y="4046042"/>
              <a:ext cx="17825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800" dirty="0"/>
                <a:t>width</a:t>
              </a:r>
            </a:p>
            <a:p>
              <a:pPr algn="ctr"/>
              <a:r>
                <a:rPr lang="en-NZ" sz="2800" dirty="0"/>
                <a:t>12 m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11A782B-D157-E5F6-E0B2-DA03F6029F5E}"/>
                </a:ext>
              </a:extLst>
            </p:cNvPr>
            <p:cNvCxnSpPr/>
            <p:nvPr/>
          </p:nvCxnSpPr>
          <p:spPr>
            <a:xfrm>
              <a:off x="6947981" y="4418034"/>
              <a:ext cx="462987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8DB6C9A-9350-D29C-88A1-5F53EE31FF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516" y="4418034"/>
              <a:ext cx="462987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1CB2AC3-5CF5-B658-268C-DBD6F897C0C6}"/>
              </a:ext>
            </a:extLst>
          </p:cNvPr>
          <p:cNvSpPr txBox="1"/>
          <p:nvPr/>
        </p:nvSpPr>
        <p:spPr>
          <a:xfrm>
            <a:off x="532435" y="5717894"/>
            <a:ext cx="10718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Work out the lengths of all the pieces of roofing timber Michaela had to cut. Use Pythagoras’ Theorem as much as possible.</a:t>
            </a:r>
          </a:p>
        </p:txBody>
      </p:sp>
    </p:spTree>
    <p:extLst>
      <p:ext uri="{BB962C8B-B14F-4D97-AF65-F5344CB8AC3E}">
        <p14:creationId xmlns:p14="http://schemas.microsoft.com/office/powerpoint/2010/main" val="2534181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290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Dynabook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Andrew  Tagg</cp:lastModifiedBy>
  <cp:revision>4</cp:revision>
  <dcterms:created xsi:type="dcterms:W3CDTF">2023-07-25T21:23:31Z</dcterms:created>
  <dcterms:modified xsi:type="dcterms:W3CDTF">2023-08-22T00:08:29Z</dcterms:modified>
</cp:coreProperties>
</file>