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napToGrid="0">
      <p:cViewPr varScale="1">
        <p:scale>
          <a:sx n="180" d="100"/>
          <a:sy n="180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D4C5-7380-4AB6-79DE-6CDB44DAA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90480-3962-61FF-49EA-CCF7E559C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40A5C-1040-BADD-8112-38C16AF9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4A53-E6D0-1832-711E-F63F545D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D9B6D-A258-FA26-9346-F41F0264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600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8FCCF-6A4A-BDAA-7F8F-11CFAAFB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81565-3A6C-C1A9-09E1-5E4E13321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35095-86F5-EF71-7C45-35D6D1C7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A2ADE-C67D-007C-262B-7F99D5B9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10BD-CCA2-9964-EEA4-F0C79FC3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7083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7BA01-86B9-8648-6B36-C74D0927E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2522D-205E-4660-7E8D-DA4DFE1C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70419-9F54-C4EC-D9BE-2AE1BF536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48BA4-3349-54A5-541E-C733FF67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0C136-BF7E-C36B-170E-50755DA8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365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1C45-219B-D8F4-2691-60FB6F13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0F64E-4D47-298F-4628-4A83ADBFC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16FA1-17FE-3D75-CB79-45134F90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0839-7541-A0FB-94AF-85D9ABB1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01A0C-D086-7CA6-3876-72FFB692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548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597F-E6C2-FF66-F2B2-2A968A2F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823-2F7B-38B8-1358-72D44CDA6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E72F-9281-4B22-31AF-CD6AA5838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A4EB6-F957-9282-970B-C999145C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8F21A-0EF3-12A6-0F2A-A214252B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393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443D-AB61-37A8-A720-05DE1019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C2722-9573-7ECE-D126-5CDE7E5DA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6535B-EBA3-4A3C-3614-AB7F3F987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378C9-AF75-4162-E0C5-665DAD58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B37A4-FEBD-4A79-58BA-BE01E535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E5C9B-7975-B945-7C82-38B89B54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56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8355-CB59-1F46-7B1D-5AE0AD7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68BFE-2728-27E4-59BA-1C6600854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108A3-E76C-73FE-2EBE-375DAD00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0A5D36-50C9-2C60-5D63-D5D3D0DA9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A01050-A7E4-0A31-B286-BA4D39DB1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A79B5-54F3-FE2B-0899-6661EDB6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F575E-C2B0-F6D8-1F31-60BB7255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20EF7-2DB2-F49D-44EA-A2DCFB4A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683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14C66-C15F-2B2F-57A8-89D7D31F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C2FA54-3301-229C-3523-D574B57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CA585-37C9-3833-1C23-9F51DAB04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8C070-BB67-5A55-34CF-D8823BAE2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811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B7203E-05DB-6475-FDFF-FD559A14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8D6C4D-E033-8194-244E-210AE8F5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FE91A-8139-D056-F7A9-19AF68EB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253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F4B68-AB3A-7BF9-69D3-FA2CB8B3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8DEFC-1E35-31C8-F410-2668F924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2400E-03B8-72A3-D00D-78729C195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61F9-C6BF-EF8F-9E25-B27F9D4A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0714-D2CD-8186-E48D-A919DB18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6F088-5E37-EB14-4260-0562587F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54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BE39-CCE6-F729-61FB-A6CAB49A4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89242-3756-CE47-60D1-0034CE50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0FF81-EA7E-9DAD-9646-40A60BFA8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4E52F-6A2C-CDCD-4C6D-629A3F57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B9BB5-1193-DA8C-610F-4BC2CCE7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C8758-7890-AD04-C03B-B93EA9973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626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0DBCF6-1DF4-F3E0-EA1E-CF482AD1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68E66-99A3-2CA3-B09D-B502E9925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BA78-D2C1-36FC-7651-BC5954814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2E62C-E266-4174-9558-C7F5E7FA1D51}" type="datetimeFigureOut">
              <a:rPr lang="en-NZ" smtClean="0"/>
              <a:t>14/08/23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BEF19-3565-35DE-D9F3-E1E904185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F3BBC-01C4-314B-B598-FDF5E6CD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89805-B3CF-4D1A-9A87-BCC62330E75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14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3F8FE5F-E46B-7186-C213-847BC4FDB416}"/>
              </a:ext>
            </a:extLst>
          </p:cNvPr>
          <p:cNvSpPr/>
          <p:nvPr/>
        </p:nvSpPr>
        <p:spPr>
          <a:xfrm>
            <a:off x="3011181" y="2850751"/>
            <a:ext cx="1120878" cy="113552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B99663-19D7-3638-886A-2D7344C3FFB7}"/>
              </a:ext>
            </a:extLst>
          </p:cNvPr>
          <p:cNvSpPr txBox="1"/>
          <p:nvPr/>
        </p:nvSpPr>
        <p:spPr>
          <a:xfrm>
            <a:off x="619432" y="521110"/>
            <a:ext cx="1091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Square numbers are the areas of squares that have whole number side lengths.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F72386-9FB4-1079-E265-F8240E72942B}"/>
              </a:ext>
            </a:extLst>
          </p:cNvPr>
          <p:cNvGrpSpPr/>
          <p:nvPr/>
        </p:nvGrpSpPr>
        <p:grpSpPr>
          <a:xfrm>
            <a:off x="445903" y="3371936"/>
            <a:ext cx="920781" cy="972716"/>
            <a:chOff x="445903" y="3517856"/>
            <a:chExt cx="920781" cy="97271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B007B-20A5-D8B3-A9EA-07809F728347}"/>
                </a:ext>
              </a:extLst>
            </p:cNvPr>
            <p:cNvSpPr/>
            <p:nvPr/>
          </p:nvSpPr>
          <p:spPr>
            <a:xfrm>
              <a:off x="806245" y="3517856"/>
              <a:ext cx="560439" cy="560439"/>
            </a:xfrm>
            <a:prstGeom prst="rect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2EA65E-6D45-FF07-695C-D8DCBB08FA4D}"/>
                </a:ext>
              </a:extLst>
            </p:cNvPr>
            <p:cNvSpPr txBox="1"/>
            <p:nvPr/>
          </p:nvSpPr>
          <p:spPr>
            <a:xfrm>
              <a:off x="445903" y="3567242"/>
              <a:ext cx="36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54E071-E197-A731-0F52-FA46C695B9D6}"/>
                </a:ext>
              </a:extLst>
            </p:cNvPr>
            <p:cNvSpPr txBox="1"/>
            <p:nvPr/>
          </p:nvSpPr>
          <p:spPr>
            <a:xfrm>
              <a:off x="924598" y="4028907"/>
              <a:ext cx="36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6CAC4-3A9D-FAD2-DC9F-01F954E2B94A}"/>
                  </a:ext>
                </a:extLst>
              </p:cNvPr>
              <p:cNvSpPr txBox="1"/>
              <p:nvPr/>
            </p:nvSpPr>
            <p:spPr>
              <a:xfrm>
                <a:off x="445903" y="4624870"/>
                <a:ext cx="123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N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96CAC4-3A9D-FAD2-DC9F-01F954E2B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03" y="4624870"/>
                <a:ext cx="12369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8F5282A-9CAA-D70A-D4B0-34C111773F3E}"/>
              </a:ext>
            </a:extLst>
          </p:cNvPr>
          <p:cNvSpPr txBox="1"/>
          <p:nvPr/>
        </p:nvSpPr>
        <p:spPr>
          <a:xfrm>
            <a:off x="2660567" y="3184019"/>
            <a:ext cx="3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3010F7-26F1-2316-C3B4-85224F1934F7}"/>
              </a:ext>
            </a:extLst>
          </p:cNvPr>
          <p:cNvSpPr/>
          <p:nvPr/>
        </p:nvSpPr>
        <p:spPr>
          <a:xfrm>
            <a:off x="3020909" y="3418513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E3EAC-4AF9-8205-182C-E853B998B81D}"/>
              </a:ext>
            </a:extLst>
          </p:cNvPr>
          <p:cNvSpPr txBox="1"/>
          <p:nvPr/>
        </p:nvSpPr>
        <p:spPr>
          <a:xfrm>
            <a:off x="3401177" y="3958694"/>
            <a:ext cx="3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70F9FE-A092-3786-1DD1-6F039DD537FC}"/>
              </a:ext>
            </a:extLst>
          </p:cNvPr>
          <p:cNvSpPr/>
          <p:nvPr/>
        </p:nvSpPr>
        <p:spPr>
          <a:xfrm>
            <a:off x="3581348" y="3418512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4A7BE0-9739-76C9-5443-A269B42038ED}"/>
              </a:ext>
            </a:extLst>
          </p:cNvPr>
          <p:cNvSpPr/>
          <p:nvPr/>
        </p:nvSpPr>
        <p:spPr>
          <a:xfrm>
            <a:off x="3020909" y="2850752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0E5E08-6BA9-896A-5938-C2B47E4BB7F6}"/>
              </a:ext>
            </a:extLst>
          </p:cNvPr>
          <p:cNvSpPr/>
          <p:nvPr/>
        </p:nvSpPr>
        <p:spPr>
          <a:xfrm>
            <a:off x="3581348" y="2850751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BF127B-DEA8-0B5F-1FC9-D1EC5D1F2FBD}"/>
                  </a:ext>
                </a:extLst>
              </p:cNvPr>
              <p:cNvSpPr txBox="1"/>
              <p:nvPr/>
            </p:nvSpPr>
            <p:spPr>
              <a:xfrm>
                <a:off x="2962857" y="4624869"/>
                <a:ext cx="123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N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BF127B-DEA8-0B5F-1FC9-D1EC5D1F2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857" y="4624869"/>
                <a:ext cx="123698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DFA00CA-AC84-47CE-9107-B3CCE7402CA8}"/>
              </a:ext>
            </a:extLst>
          </p:cNvPr>
          <p:cNvGrpSpPr/>
          <p:nvPr/>
        </p:nvGrpSpPr>
        <p:grpSpPr>
          <a:xfrm>
            <a:off x="5308059" y="2324905"/>
            <a:ext cx="2055177" cy="2115711"/>
            <a:chOff x="5308059" y="2470825"/>
            <a:chExt cx="2055177" cy="211571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5D3748-D647-64E4-9138-CD69A53C9445}"/>
                </a:ext>
              </a:extLst>
            </p:cNvPr>
            <p:cNvSpPr/>
            <p:nvPr/>
          </p:nvSpPr>
          <p:spPr>
            <a:xfrm>
              <a:off x="5678129" y="2470825"/>
              <a:ext cx="1685107" cy="16686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7702F8D-35AC-A5D0-3F16-D449146091A8}"/>
                </a:ext>
              </a:extLst>
            </p:cNvPr>
            <p:cNvSpPr txBox="1"/>
            <p:nvPr/>
          </p:nvSpPr>
          <p:spPr>
            <a:xfrm>
              <a:off x="5308059" y="3110615"/>
              <a:ext cx="36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B7F796-7B1A-4F80-EF87-0D6A8D93EAB0}"/>
                </a:ext>
              </a:extLst>
            </p:cNvPr>
            <p:cNvSpPr txBox="1"/>
            <p:nvPr/>
          </p:nvSpPr>
          <p:spPr>
            <a:xfrm>
              <a:off x="6340511" y="4124871"/>
              <a:ext cx="360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3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F94B847-7236-A42B-624B-57529C1BA539}"/>
              </a:ext>
            </a:extLst>
          </p:cNvPr>
          <p:cNvSpPr/>
          <p:nvPr/>
        </p:nvSpPr>
        <p:spPr>
          <a:xfrm>
            <a:off x="5687857" y="3444676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4A2716-DCB0-86A6-8FCA-1E971A0D5E06}"/>
              </a:ext>
            </a:extLst>
          </p:cNvPr>
          <p:cNvSpPr/>
          <p:nvPr/>
        </p:nvSpPr>
        <p:spPr>
          <a:xfrm>
            <a:off x="6248296" y="3444675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ACA3B5-40B4-BD3B-1397-E97A5F591A3D}"/>
              </a:ext>
            </a:extLst>
          </p:cNvPr>
          <p:cNvSpPr/>
          <p:nvPr/>
        </p:nvSpPr>
        <p:spPr>
          <a:xfrm>
            <a:off x="5687857" y="2876915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A54CB7-1F5B-C050-C3D8-A340306A6376}"/>
              </a:ext>
            </a:extLst>
          </p:cNvPr>
          <p:cNvSpPr/>
          <p:nvPr/>
        </p:nvSpPr>
        <p:spPr>
          <a:xfrm>
            <a:off x="6248296" y="2876914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04C49A-CE9E-0487-A36E-135F998BB27D}"/>
              </a:ext>
            </a:extLst>
          </p:cNvPr>
          <p:cNvSpPr/>
          <p:nvPr/>
        </p:nvSpPr>
        <p:spPr>
          <a:xfrm>
            <a:off x="6812525" y="3440100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97A72D-40C0-0A96-C6FA-E5E99C166068}"/>
              </a:ext>
            </a:extLst>
          </p:cNvPr>
          <p:cNvSpPr/>
          <p:nvPr/>
        </p:nvSpPr>
        <p:spPr>
          <a:xfrm>
            <a:off x="6812525" y="2872339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5A0D58-831C-F2E7-2E62-3A48CA75C777}"/>
              </a:ext>
            </a:extLst>
          </p:cNvPr>
          <p:cNvSpPr/>
          <p:nvPr/>
        </p:nvSpPr>
        <p:spPr>
          <a:xfrm>
            <a:off x="5687384" y="2318303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34E2BF-7C36-0796-A832-182911E3388D}"/>
              </a:ext>
            </a:extLst>
          </p:cNvPr>
          <p:cNvSpPr/>
          <p:nvPr/>
        </p:nvSpPr>
        <p:spPr>
          <a:xfrm>
            <a:off x="6247823" y="2318302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495A48-03B6-9DC5-EF04-9B992F22CC53}"/>
              </a:ext>
            </a:extLst>
          </p:cNvPr>
          <p:cNvSpPr/>
          <p:nvPr/>
        </p:nvSpPr>
        <p:spPr>
          <a:xfrm>
            <a:off x="6812052" y="2313727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1EC0E-74ED-E035-2EF9-605D7362EC05}"/>
                  </a:ext>
                </a:extLst>
              </p:cNvPr>
              <p:cNvSpPr txBox="1"/>
              <p:nvPr/>
            </p:nvSpPr>
            <p:spPr>
              <a:xfrm>
                <a:off x="5909551" y="4647126"/>
                <a:ext cx="123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N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A1EC0E-74ED-E035-2EF9-605D7362E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551" y="4647126"/>
                <a:ext cx="1236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1FBF7801-4206-598E-7426-1524010E3345}"/>
              </a:ext>
            </a:extLst>
          </p:cNvPr>
          <p:cNvSpPr/>
          <p:nvPr/>
        </p:nvSpPr>
        <p:spPr>
          <a:xfrm>
            <a:off x="9128206" y="1736453"/>
            <a:ext cx="2257549" cy="22355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E0D491-6D16-F90C-21F1-412FCDE3A649}"/>
              </a:ext>
            </a:extLst>
          </p:cNvPr>
          <p:cNvSpPr txBox="1"/>
          <p:nvPr/>
        </p:nvSpPr>
        <p:spPr>
          <a:xfrm>
            <a:off x="8687178" y="2641506"/>
            <a:ext cx="3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3722F0-8E8F-FA6F-1C6E-F3E8C19BE6A4}"/>
              </a:ext>
            </a:extLst>
          </p:cNvPr>
          <p:cNvSpPr txBox="1"/>
          <p:nvPr/>
        </p:nvSpPr>
        <p:spPr>
          <a:xfrm>
            <a:off x="10170856" y="3915263"/>
            <a:ext cx="3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F5130D6-C1B6-02EB-FED6-95647E597340}"/>
              </a:ext>
            </a:extLst>
          </p:cNvPr>
          <p:cNvSpPr/>
          <p:nvPr/>
        </p:nvSpPr>
        <p:spPr>
          <a:xfrm>
            <a:off x="9132118" y="3411533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500D9C-69F8-5D19-9FE5-87D87141538B}"/>
              </a:ext>
            </a:extLst>
          </p:cNvPr>
          <p:cNvSpPr/>
          <p:nvPr/>
        </p:nvSpPr>
        <p:spPr>
          <a:xfrm>
            <a:off x="9701811" y="3409127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4618F8C-AA4D-A0D0-6F85-478EE9F338CB}"/>
              </a:ext>
            </a:extLst>
          </p:cNvPr>
          <p:cNvSpPr/>
          <p:nvPr/>
        </p:nvSpPr>
        <p:spPr>
          <a:xfrm>
            <a:off x="9132118" y="2853500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8D5043-0F45-C06C-6562-F7521C3E3638}"/>
              </a:ext>
            </a:extLst>
          </p:cNvPr>
          <p:cNvSpPr/>
          <p:nvPr/>
        </p:nvSpPr>
        <p:spPr>
          <a:xfrm>
            <a:off x="9692557" y="2853499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9A61C5-ABA4-E6BF-8C98-36CF0E034DBA}"/>
              </a:ext>
            </a:extLst>
          </p:cNvPr>
          <p:cNvSpPr/>
          <p:nvPr/>
        </p:nvSpPr>
        <p:spPr>
          <a:xfrm>
            <a:off x="10256786" y="3416685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51253F-8B48-D7D1-247A-D8E43AB52F36}"/>
              </a:ext>
            </a:extLst>
          </p:cNvPr>
          <p:cNvSpPr/>
          <p:nvPr/>
        </p:nvSpPr>
        <p:spPr>
          <a:xfrm>
            <a:off x="10256786" y="2848924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11F4E6-55E4-6320-5DD1-5151548367C7}"/>
              </a:ext>
            </a:extLst>
          </p:cNvPr>
          <p:cNvSpPr/>
          <p:nvPr/>
        </p:nvSpPr>
        <p:spPr>
          <a:xfrm>
            <a:off x="9131645" y="2294888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E2AC9EC-71DA-D9A9-F655-E375A8529889}"/>
              </a:ext>
            </a:extLst>
          </p:cNvPr>
          <p:cNvSpPr/>
          <p:nvPr/>
        </p:nvSpPr>
        <p:spPr>
          <a:xfrm>
            <a:off x="9692084" y="2294887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3E406E-BDC3-E5D5-121D-FDB28E8BF783}"/>
              </a:ext>
            </a:extLst>
          </p:cNvPr>
          <p:cNvSpPr/>
          <p:nvPr/>
        </p:nvSpPr>
        <p:spPr>
          <a:xfrm>
            <a:off x="10256313" y="2290312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93B0B3-6E4F-F9D0-E971-3EB7E8D28908}"/>
                  </a:ext>
                </a:extLst>
              </p:cNvPr>
              <p:cNvSpPr txBox="1"/>
              <p:nvPr/>
            </p:nvSpPr>
            <p:spPr>
              <a:xfrm>
                <a:off x="9359628" y="4625538"/>
                <a:ext cx="1236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NZ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en-N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93B0B3-6E4F-F9D0-E971-3EB7E8D2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628" y="4625538"/>
                <a:ext cx="1236982" cy="461665"/>
              </a:xfrm>
              <a:prstGeom prst="rect">
                <a:avLst/>
              </a:prstGeom>
              <a:blipFill>
                <a:blip r:embed="rId5"/>
                <a:stretch>
                  <a:fillRect l="-493" r="-1478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0EFF08A2-1961-ED39-DF1B-91E9A0F67F59}"/>
              </a:ext>
            </a:extLst>
          </p:cNvPr>
          <p:cNvSpPr/>
          <p:nvPr/>
        </p:nvSpPr>
        <p:spPr>
          <a:xfrm>
            <a:off x="10807498" y="3416685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9DBFBD-D744-F883-33D9-7DF40802AC27}"/>
              </a:ext>
            </a:extLst>
          </p:cNvPr>
          <p:cNvSpPr/>
          <p:nvPr/>
        </p:nvSpPr>
        <p:spPr>
          <a:xfrm>
            <a:off x="10807498" y="2848924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F35CBDE-377E-6A08-30AF-BCD44562E3E5}"/>
              </a:ext>
            </a:extLst>
          </p:cNvPr>
          <p:cNvSpPr/>
          <p:nvPr/>
        </p:nvSpPr>
        <p:spPr>
          <a:xfrm>
            <a:off x="10807025" y="2290312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26DD024-9B35-5FC0-01FF-8F9051C136D7}"/>
              </a:ext>
            </a:extLst>
          </p:cNvPr>
          <p:cNvSpPr/>
          <p:nvPr/>
        </p:nvSpPr>
        <p:spPr>
          <a:xfrm>
            <a:off x="9137582" y="1737624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021367-A075-86E1-0F5F-3FBBAEF84A1D}"/>
              </a:ext>
            </a:extLst>
          </p:cNvPr>
          <p:cNvSpPr/>
          <p:nvPr/>
        </p:nvSpPr>
        <p:spPr>
          <a:xfrm>
            <a:off x="9698021" y="1737623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11A2D6A-AE71-A24F-33D9-3E6EC1D59910}"/>
              </a:ext>
            </a:extLst>
          </p:cNvPr>
          <p:cNvSpPr/>
          <p:nvPr/>
        </p:nvSpPr>
        <p:spPr>
          <a:xfrm>
            <a:off x="10262250" y="1733048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5919CC6-F688-AC50-12C6-9151C5F7C478}"/>
              </a:ext>
            </a:extLst>
          </p:cNvPr>
          <p:cNvSpPr/>
          <p:nvPr/>
        </p:nvSpPr>
        <p:spPr>
          <a:xfrm>
            <a:off x="10812962" y="1733048"/>
            <a:ext cx="560439" cy="560439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E3D2145-4099-0373-E75B-EE3F8E9C78D9}"/>
              </a:ext>
            </a:extLst>
          </p:cNvPr>
          <p:cNvSpPr txBox="1"/>
          <p:nvPr/>
        </p:nvSpPr>
        <p:spPr>
          <a:xfrm>
            <a:off x="510699" y="5335416"/>
            <a:ext cx="1091380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/>
              <a:t>Use a calculator to work out and list the first 20 square numbers.</a:t>
            </a:r>
          </a:p>
        </p:txBody>
      </p:sp>
    </p:spTree>
    <p:extLst>
      <p:ext uri="{BB962C8B-B14F-4D97-AF65-F5344CB8AC3E}">
        <p14:creationId xmlns:p14="http://schemas.microsoft.com/office/powerpoint/2010/main" val="17341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5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12" grpId="0"/>
      <p:bldP spid="11" grpId="0" animBg="1"/>
      <p:bldP spid="13" grpId="0"/>
      <p:bldP spid="14" grpId="0" animBg="1"/>
      <p:bldP spid="15" grpId="0" animBg="1"/>
      <p:bldP spid="16" grpId="0" animBg="1"/>
      <p:bldP spid="18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lculator with a screen&#10;&#10;Description automatically generated">
            <a:extLst>
              <a:ext uri="{FF2B5EF4-FFF2-40B4-BE49-F238E27FC236}">
                <a16:creationId xmlns:a16="http://schemas.microsoft.com/office/drawing/2014/main" id="{67E5A901-9517-7AA9-4DE5-AE95234A4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604" y="-77822"/>
            <a:ext cx="4351227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A60D26-AA6A-E96F-A680-4F78E2FC0EA7}"/>
              </a:ext>
            </a:extLst>
          </p:cNvPr>
          <p:cNvSpPr/>
          <p:nvPr/>
        </p:nvSpPr>
        <p:spPr>
          <a:xfrm>
            <a:off x="8540886" y="3132306"/>
            <a:ext cx="931078" cy="6809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A7F62-9926-7888-D0FC-DC3990B45C0F}"/>
              </a:ext>
            </a:extLst>
          </p:cNvPr>
          <p:cNvSpPr txBox="1"/>
          <p:nvPr/>
        </p:nvSpPr>
        <p:spPr>
          <a:xfrm>
            <a:off x="714981" y="5787957"/>
            <a:ext cx="94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/>
              <a:t>To find the square of 7, key in 7  </a:t>
            </a:r>
            <a:r>
              <a:rPr lang="en-NZ" sz="4000" i="1" dirty="0">
                <a:latin typeface="French Script MT" panose="03020402040607040605" pitchFamily="66" charset="0"/>
                <a:cs typeface="Sanskrit Text" panose="020B0502040204020203" pitchFamily="18" charset="0"/>
              </a:rPr>
              <a:t>x</a:t>
            </a:r>
            <a:r>
              <a:rPr lang="en-NZ" sz="3200" baseline="30000" dirty="0"/>
              <a:t>2</a:t>
            </a:r>
            <a:r>
              <a:rPr lang="en-NZ" sz="3200" dirty="0"/>
              <a:t>  =</a:t>
            </a:r>
          </a:p>
        </p:txBody>
      </p:sp>
    </p:spTree>
    <p:extLst>
      <p:ext uri="{BB962C8B-B14F-4D97-AF65-F5344CB8AC3E}">
        <p14:creationId xmlns:p14="http://schemas.microsoft.com/office/powerpoint/2010/main" val="408446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DF1F273-1AE4-C846-80AD-F5B876FEC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7805641"/>
                  </p:ext>
                </p:extLst>
              </p:nvPr>
            </p:nvGraphicFramePr>
            <p:xfrm>
              <a:off x="311285" y="719666"/>
              <a:ext cx="11332720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272">
                      <a:extLst>
                        <a:ext uri="{9D8B030D-6E8A-4147-A177-3AD203B41FA5}">
                          <a16:colId xmlns:a16="http://schemas.microsoft.com/office/drawing/2014/main" val="1335260385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19862729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306169562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05497399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401443072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541453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8925857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347004092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705802526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646142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9818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560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5DF1F273-1AE4-C846-80AD-F5B876FEC5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7805641"/>
                  </p:ext>
                </p:extLst>
              </p:nvPr>
            </p:nvGraphicFramePr>
            <p:xfrm>
              <a:off x="311285" y="719666"/>
              <a:ext cx="11332720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272">
                      <a:extLst>
                        <a:ext uri="{9D8B030D-6E8A-4147-A177-3AD203B41FA5}">
                          <a16:colId xmlns:a16="http://schemas.microsoft.com/office/drawing/2014/main" val="1335260385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19862729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306169562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05497399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401443072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541453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8925857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347004092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705802526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6461424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8" t="-1042" r="-9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538" t="-1042" r="-8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538" t="-1042" r="-7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538" t="-1042" r="-6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538" t="-1042" r="-5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538" t="-1042" r="-4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538" t="-1042" r="-3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00538" t="-1042" r="-2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00538" t="-1042" r="-101075" b="-132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00538" t="-1042" r="-1075" b="-132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81898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81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56022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F69CFC9-E2DD-69D3-AD60-633A61E36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1305855"/>
                  </p:ext>
                </p:extLst>
              </p:nvPr>
            </p:nvGraphicFramePr>
            <p:xfrm>
              <a:off x="311285" y="2593861"/>
              <a:ext cx="11332720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272">
                      <a:extLst>
                        <a:ext uri="{9D8B030D-6E8A-4147-A177-3AD203B41FA5}">
                          <a16:colId xmlns:a16="http://schemas.microsoft.com/office/drawing/2014/main" val="1335260385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19862729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306169562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05497399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401443072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541453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8925857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347004092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705802526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64614248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NZ" sz="3200" b="1" i="0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𝟏𝟒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NZ" sz="32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NZ" sz="3200" b="1" i="0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NZ" sz="3200" i="0" dirty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𝟏𝟖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NZ" sz="3200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200" b="1" i="0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𝟐𝟎</m:t>
                                    </m:r>
                                  </m:e>
                                  <m:sup>
                                    <m:r>
                                      <a:rPr lang="en-NZ" sz="3200" i="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NZ" sz="32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898189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154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560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FF69CFC9-E2DD-69D3-AD60-633A61E36E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1305855"/>
                  </p:ext>
                </p:extLst>
              </p:nvPr>
            </p:nvGraphicFramePr>
            <p:xfrm>
              <a:off x="311285" y="2593861"/>
              <a:ext cx="11332720" cy="1158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33272">
                      <a:extLst>
                        <a:ext uri="{9D8B030D-6E8A-4147-A177-3AD203B41FA5}">
                          <a16:colId xmlns:a16="http://schemas.microsoft.com/office/drawing/2014/main" val="1335260385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19862729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306169562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05497399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4014430729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541453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2328925857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3470040928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1705802526"/>
                        </a:ext>
                      </a:extLst>
                    </a:gridCol>
                    <a:gridCol w="1133272">
                      <a:extLst>
                        <a:ext uri="{9D8B030D-6E8A-4147-A177-3AD203B41FA5}">
                          <a16:colId xmlns:a16="http://schemas.microsoft.com/office/drawing/2014/main" val="64614248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8" t="-11458" r="-9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38" t="-11458" r="-8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538" t="-11458" r="-7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538" t="-11458" r="-6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538" t="-11458" r="-5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538" t="-11458" r="-4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538" t="-11458" r="-3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538" t="-11458" r="-2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538" t="-11458" r="-101075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0538" t="-11458" r="-1075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981898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154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169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196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225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289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324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361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NZ" sz="3200" dirty="0"/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55602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9355CE7-1750-316E-9CBB-B706D9C68C15}"/>
              </a:ext>
            </a:extLst>
          </p:cNvPr>
          <p:cNvSpPr txBox="1"/>
          <p:nvPr/>
        </p:nvSpPr>
        <p:spPr>
          <a:xfrm>
            <a:off x="384240" y="4010856"/>
            <a:ext cx="7670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Since 			</a:t>
            </a:r>
            <a:r>
              <a:rPr lang="en-NZ" sz="3600" dirty="0">
                <a:solidFill>
                  <a:srgbClr val="00B0F0"/>
                </a:solidFill>
              </a:rPr>
              <a:t>64</a:t>
            </a:r>
            <a:r>
              <a:rPr lang="en-NZ" sz="3600" dirty="0"/>
              <a:t> + </a:t>
            </a:r>
            <a:r>
              <a:rPr lang="en-NZ" sz="3600" dirty="0">
                <a:solidFill>
                  <a:srgbClr val="FF0000"/>
                </a:solidFill>
              </a:rPr>
              <a:t>225</a:t>
            </a:r>
            <a:r>
              <a:rPr lang="en-NZ" sz="3600" dirty="0"/>
              <a:t> = 289, </a:t>
            </a:r>
          </a:p>
          <a:p>
            <a:r>
              <a:rPr lang="en-NZ" sz="3600" dirty="0"/>
              <a:t>you can write 		</a:t>
            </a:r>
            <a:r>
              <a:rPr lang="en-NZ" sz="3600" dirty="0">
                <a:solidFill>
                  <a:srgbClr val="00B0F0"/>
                </a:solidFill>
              </a:rPr>
              <a:t>8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15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17</a:t>
            </a:r>
            <a:r>
              <a:rPr lang="en-NZ" sz="3600" baseline="30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C848C-1954-041A-0CA7-84B37A2A6465}"/>
              </a:ext>
            </a:extLst>
          </p:cNvPr>
          <p:cNvSpPr txBox="1"/>
          <p:nvPr/>
        </p:nvSpPr>
        <p:spPr>
          <a:xfrm>
            <a:off x="311285" y="5469940"/>
            <a:ext cx="11527277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3600" dirty="0"/>
              <a:t>Can you find other examples where two square numbers add to a third square number?</a:t>
            </a:r>
          </a:p>
        </p:txBody>
      </p:sp>
    </p:spTree>
    <p:extLst>
      <p:ext uri="{BB962C8B-B14F-4D97-AF65-F5344CB8AC3E}">
        <p14:creationId xmlns:p14="http://schemas.microsoft.com/office/powerpoint/2010/main" val="3373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05AE6B-22CA-E2B3-35CA-ED596EFA3881}"/>
              </a:ext>
            </a:extLst>
          </p:cNvPr>
          <p:cNvSpPr txBox="1"/>
          <p:nvPr/>
        </p:nvSpPr>
        <p:spPr>
          <a:xfrm>
            <a:off x="897376" y="812419"/>
            <a:ext cx="2838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3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4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5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4E187B-F142-BA41-00D1-F830AB40E65B}"/>
              </a:ext>
            </a:extLst>
          </p:cNvPr>
          <p:cNvSpPr txBox="1"/>
          <p:nvPr/>
        </p:nvSpPr>
        <p:spPr>
          <a:xfrm>
            <a:off x="897376" y="1820853"/>
            <a:ext cx="2838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6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8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10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CF015-BC54-ECFB-B020-E8EE48F9A4A5}"/>
              </a:ext>
            </a:extLst>
          </p:cNvPr>
          <p:cNvSpPr txBox="1"/>
          <p:nvPr/>
        </p:nvSpPr>
        <p:spPr>
          <a:xfrm>
            <a:off x="897376" y="2907109"/>
            <a:ext cx="321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9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12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15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299B2-E86F-4BE2-B2D9-3212E0355857}"/>
              </a:ext>
            </a:extLst>
          </p:cNvPr>
          <p:cNvSpPr txBox="1"/>
          <p:nvPr/>
        </p:nvSpPr>
        <p:spPr>
          <a:xfrm>
            <a:off x="800099" y="4067651"/>
            <a:ext cx="321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12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16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20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1DD54-09F7-52F1-BE30-F69E8F705F25}"/>
              </a:ext>
            </a:extLst>
          </p:cNvPr>
          <p:cNvSpPr txBox="1"/>
          <p:nvPr/>
        </p:nvSpPr>
        <p:spPr>
          <a:xfrm>
            <a:off x="4746287" y="812419"/>
            <a:ext cx="3366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5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12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13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1B067-1389-B535-01C2-88DE1FAB143C}"/>
              </a:ext>
            </a:extLst>
          </p:cNvPr>
          <p:cNvSpPr txBox="1"/>
          <p:nvPr/>
        </p:nvSpPr>
        <p:spPr>
          <a:xfrm>
            <a:off x="4746286" y="1820852"/>
            <a:ext cx="3366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>
                <a:solidFill>
                  <a:srgbClr val="00B0F0"/>
                </a:solidFill>
              </a:rPr>
              <a:t>8</a:t>
            </a:r>
            <a:r>
              <a:rPr lang="en-NZ" sz="3600" baseline="30000" dirty="0">
                <a:solidFill>
                  <a:srgbClr val="00B0F0"/>
                </a:solidFill>
              </a:rPr>
              <a:t>2</a:t>
            </a:r>
            <a:r>
              <a:rPr lang="en-NZ" sz="3600" dirty="0"/>
              <a:t>  +  </a:t>
            </a:r>
            <a:r>
              <a:rPr lang="en-NZ" sz="3600" dirty="0">
                <a:solidFill>
                  <a:srgbClr val="FF0000"/>
                </a:solidFill>
              </a:rPr>
              <a:t>15</a:t>
            </a:r>
            <a:r>
              <a:rPr lang="en-NZ" sz="3600" baseline="30000" dirty="0">
                <a:solidFill>
                  <a:srgbClr val="FF0000"/>
                </a:solidFill>
              </a:rPr>
              <a:t>2</a:t>
            </a:r>
            <a:r>
              <a:rPr lang="en-NZ" sz="3600" dirty="0"/>
              <a:t> =  17</a:t>
            </a:r>
            <a:r>
              <a:rPr lang="en-NZ" sz="3600" baseline="30000" dirty="0"/>
              <a:t>2</a:t>
            </a:r>
            <a:endParaRPr lang="en-NZ" sz="3600" dirty="0"/>
          </a:p>
        </p:txBody>
      </p:sp>
      <p:pic>
        <p:nvPicPr>
          <p:cNvPr id="9" name="Picture 8" descr="A statue of a person with a beard&#10;&#10;Description automatically generated">
            <a:extLst>
              <a:ext uri="{FF2B5EF4-FFF2-40B4-BE49-F238E27FC236}">
                <a16:creationId xmlns:a16="http://schemas.microsoft.com/office/drawing/2014/main" id="{7AAFD403-7BCA-1667-5525-17A377557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52" y="2463599"/>
            <a:ext cx="6582848" cy="439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9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roup 238">
            <a:extLst>
              <a:ext uri="{FF2B5EF4-FFF2-40B4-BE49-F238E27FC236}">
                <a16:creationId xmlns:a16="http://schemas.microsoft.com/office/drawing/2014/main" id="{502FA442-90DB-A62A-D3E5-88A668625F49}"/>
              </a:ext>
            </a:extLst>
          </p:cNvPr>
          <p:cNvGrpSpPr/>
          <p:nvPr/>
        </p:nvGrpSpPr>
        <p:grpSpPr>
          <a:xfrm>
            <a:off x="1340838" y="69085"/>
            <a:ext cx="6726231" cy="6643249"/>
            <a:chOff x="1336827" y="172934"/>
            <a:chExt cx="6726231" cy="6643249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7E48E80-78EB-74BD-BA34-B47D79702490}"/>
                </a:ext>
              </a:extLst>
            </p:cNvPr>
            <p:cNvGrpSpPr/>
            <p:nvPr/>
          </p:nvGrpSpPr>
          <p:grpSpPr>
            <a:xfrm>
              <a:off x="1336827" y="4761981"/>
              <a:ext cx="6715001" cy="2054202"/>
              <a:chOff x="1336827" y="4761981"/>
              <a:chExt cx="6715001" cy="20542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CC3B284-72F0-3CAA-E1B6-3D60177263CB}"/>
                  </a:ext>
                </a:extLst>
              </p:cNvPr>
              <p:cNvGrpSpPr/>
              <p:nvPr/>
            </p:nvGrpSpPr>
            <p:grpSpPr>
              <a:xfrm>
                <a:off x="1340837" y="5778288"/>
                <a:ext cx="6710991" cy="1037895"/>
                <a:chOff x="1340837" y="5778288"/>
                <a:chExt cx="6710991" cy="1037895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1E74ABFB-CEF1-11C2-D594-41EFD6F67347}"/>
                    </a:ext>
                  </a:extLst>
                </p:cNvPr>
                <p:cNvGrpSpPr/>
                <p:nvPr/>
              </p:nvGrpSpPr>
              <p:grpSpPr>
                <a:xfrm>
                  <a:off x="1340837" y="6287055"/>
                  <a:ext cx="6710991" cy="529128"/>
                  <a:chOff x="1204075" y="5262534"/>
                  <a:chExt cx="7290630" cy="574829"/>
                </a:xfrm>
              </p:grpSpPr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DB0F9C19-41A6-1574-FE12-330EEDD05817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3C4EFC23-126B-779A-D16A-422EED3944B8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4B24898E-31CC-82FA-C529-2C10EC9863FA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F7C1E71B-C854-8F54-59CE-3CAE4AF09296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67E258F6-F647-AD7E-10C7-2237F425BB68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8DAF35BE-4AE4-60B2-F0CC-2EA7BE0705AD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34CD85D1-4569-541C-D7E7-4C4914A6E990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76920"/>
                    <a:ext cx="560438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78C5BF1E-531C-313D-ED1C-4EB1C8C2540E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76924"/>
                    <a:ext cx="560438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AFD9D046-CCF8-87B8-63ED-09C5FF858B89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8F82961A-E0A9-91B4-C9A1-5BF1A9F7CBB2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AA640E-C308-B443-1E2C-CD32AA56792A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F535C8C-AD59-CDA8-870C-69B6AC2C46D1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371279E4-B62C-2C31-8BF3-9AF51C3672AC}"/>
                      </a:ext>
                    </a:extLst>
                  </p:cNvPr>
                  <p:cNvSpPr/>
                  <p:nvPr/>
                </p:nvSpPr>
                <p:spPr>
                  <a:xfrm>
                    <a:off x="7934267" y="5276919"/>
                    <a:ext cx="560438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9B59E5E-2BB5-7039-690D-5DA7AA55AA0C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6EC046A0-D1FB-2C19-5C6B-CF96DEC47D6B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9A3A578F-E835-1A45-52CC-76ACEDFEFFB5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CAAFE754-F029-EDD6-C755-0E98A20C8C61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F2CF2B35-023E-3F58-B174-EEEB6FFAEFBF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40D9F2B8-E5BD-B2BF-2F13-17F559381450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C6716636-15FE-FEDF-666D-D7F9377E65AB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20B22C0-D7B8-91B6-4484-A0B2196A5E9E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ACCDA12-A122-D8BF-F288-13F99F0AD81E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4F93A355-BEB5-D73B-CA73-9709D5D492B9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E963E5F7-8B66-8343-96DC-683A92EE16C7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9F0C5B06-ADCE-CACD-07EA-3D67B8466080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8D3035FB-0509-61A7-4B75-9FC58FF1CCE1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7316780B-3B47-5F66-C6DF-741B4B19108B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11CF76BD-B226-9A11-D864-468C65B015E9}"/>
                  </a:ext>
                </a:extLst>
              </p:cNvPr>
              <p:cNvGrpSpPr/>
              <p:nvPr/>
            </p:nvGrpSpPr>
            <p:grpSpPr>
              <a:xfrm>
                <a:off x="1336827" y="4761981"/>
                <a:ext cx="6710991" cy="1031072"/>
                <a:chOff x="1340837" y="5778288"/>
                <a:chExt cx="6710991" cy="1031072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E4B94456-39D1-3AA3-259C-C8DDDFCE73CC}"/>
                    </a:ext>
                  </a:extLst>
                </p:cNvPr>
                <p:cNvGrpSpPr/>
                <p:nvPr/>
              </p:nvGrpSpPr>
              <p:grpSpPr>
                <a:xfrm>
                  <a:off x="1340837" y="6285053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6F1EA049-AFCD-41CA-46D3-40CB02D35020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CCA80BC4-F00D-B9EF-648D-07F9B93D4B0A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17BD5441-9259-FEE7-774E-307E2E09C48D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A5CD78EF-2062-E756-6AB2-9361BA8C2B15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AABC5B98-46A8-AE42-4835-A23C05F23612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18960221-2E21-4DC9-2FF3-CF3BBE79F383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B623A17A-C984-2A58-CBB8-D4E339E8F485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41C8B77A-B8E2-3174-03CF-4A7FB01F9B2F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2FCE704A-3FD5-E19B-A532-44FD6B0AC724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9CA96084-4D92-C5B0-684A-696324996FC1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254BA55-9D0C-C707-3DD9-EA4A2B9C5CD1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3B81AAFC-3235-0C23-BEA1-0C6F80FEED22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F967A49D-4C60-550B-9733-E7BAD013D725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BB3025A1-20B5-F77D-4C34-1659F94E4CBA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AA131AF5-52D4-BA7A-E159-525A186D7D62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DB149EAD-B9D0-C262-AB01-7A15EFA8C984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3B710E16-0CC0-BBAB-31B5-E7A4BDFD6030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53069004-8234-25D0-700C-92D015C901EE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98C54053-F9CD-41BF-DA4F-B7533CFA2A87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1C1BBAA9-E12F-E22C-0D5C-3AB9F400728A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8B8F52AC-077A-DAC7-4990-052114C22344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F97398E-0E0E-716C-880C-9F6FF60F5E8E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60D0B6E1-418C-E61B-2020-EEDC4F9F6006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E992A38B-594A-3A45-CBFC-EA62B8EAD2DE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0707EEF-735F-E9E0-78FD-29838E8F972D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D359FF2A-8D3E-C152-E76F-9EA4B214DA01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B05BF0EE-1015-5FEB-E19E-DC13760CC7A6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62C3E51-1927-AFDD-B14A-2C1D760CD510}"/>
                </a:ext>
              </a:extLst>
            </p:cNvPr>
            <p:cNvGrpSpPr/>
            <p:nvPr/>
          </p:nvGrpSpPr>
          <p:grpSpPr>
            <a:xfrm>
              <a:off x="1348057" y="2719662"/>
              <a:ext cx="6715001" cy="2047379"/>
              <a:chOff x="1336827" y="4761981"/>
              <a:chExt cx="6715001" cy="204737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FE4A5D1C-B2C9-31FF-B464-A0293FE8A7B1}"/>
                  </a:ext>
                </a:extLst>
              </p:cNvPr>
              <p:cNvGrpSpPr/>
              <p:nvPr/>
            </p:nvGrpSpPr>
            <p:grpSpPr>
              <a:xfrm>
                <a:off x="1340837" y="5778288"/>
                <a:ext cx="6710991" cy="1031072"/>
                <a:chOff x="1340837" y="5778288"/>
                <a:chExt cx="6710991" cy="1031072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C9872525-FE39-6798-67B7-FDEA545BC43C}"/>
                    </a:ext>
                  </a:extLst>
                </p:cNvPr>
                <p:cNvGrpSpPr/>
                <p:nvPr/>
              </p:nvGrpSpPr>
              <p:grpSpPr>
                <a:xfrm>
                  <a:off x="1340837" y="6285053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F18BD78B-84E8-531D-2302-A35A6222A9BE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DE78FBD-E5C0-AA67-FDC8-8C85FCEF0F00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04A911E6-D4F3-FA52-9354-098BB682C6FB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31FE12E0-BE0A-38D2-B25B-3C612D9C240F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538BE084-D12B-8FB3-EBFA-413AA0F57F10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11E363EA-C3E7-33AC-D6A7-3208720FAA72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43AA6192-EABA-8AF4-39BF-6752F9C8B7EC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AF6E1BCF-BAB0-71C8-586E-07FA8287916D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B6E8AB9B-1EF9-A6DA-ACAF-854D15078EDF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B5FAC522-E728-A435-E154-5FCA8FD326E3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B1791FAC-037E-33D9-B870-D84EFA3BEA9B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6E6B718B-A41C-2F80-3322-6AF4E9EED226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2C52EFDE-8CA7-ABD5-BD31-371D278D3E39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5D920924-68EF-D24D-9B78-29F892681782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6744F929-9C31-EC12-090E-941920893995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0CFBFA75-2651-7891-5FFC-5045F63D2DC0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D2795A02-85BD-3EB7-2009-36FE13288CDC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4E124253-BFCE-355A-F29B-52698391955B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FFFE16C1-5774-12F9-0995-EE27E8255F28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358DA074-2678-1B22-A5BD-64A77A8C6735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5BE4ABD1-E572-7110-D013-BA89583AF61F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C17EB84F-78E6-F2AC-EC0B-7EFA36D8ABD0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924EA501-5EC4-7057-3641-DA3F78CC70A7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F5BA3101-E31A-FF70-19DF-66E85A4063FE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447776F1-4766-0A51-10E4-5BB14F04BA3F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9DC5E37-7EE5-C45A-F568-9660E0796500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236E83F1-C4E0-6320-627C-05BFE8DA6A1A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489B135-7602-2365-697E-69341C01590E}"/>
                  </a:ext>
                </a:extLst>
              </p:cNvPr>
              <p:cNvGrpSpPr/>
              <p:nvPr/>
            </p:nvGrpSpPr>
            <p:grpSpPr>
              <a:xfrm>
                <a:off x="1336827" y="4761981"/>
                <a:ext cx="6710991" cy="1031072"/>
                <a:chOff x="1340837" y="5778288"/>
                <a:chExt cx="6710991" cy="1031072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5F3CE930-0ADD-B78B-AF1B-54915CCC7128}"/>
                    </a:ext>
                  </a:extLst>
                </p:cNvPr>
                <p:cNvGrpSpPr/>
                <p:nvPr/>
              </p:nvGrpSpPr>
              <p:grpSpPr>
                <a:xfrm>
                  <a:off x="1340837" y="6285053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D85F405-FFCD-A672-9FB5-8433F38DFE43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0BC584E2-F88E-42DE-E4D7-8B3F01D71F0A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BD1F3E6E-3279-BB7C-FD41-EE3A77F8882B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441CEAD-1239-ED90-1150-921BF84F95A2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B7EB78A8-4910-6EBA-1499-F64880D7C32F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F4B91A9C-8B99-B547-6112-B8522865A483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30F53925-F8F6-D16E-5BDE-EC5B745C3728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3B1FF51C-1DD6-20F9-83E2-7D2F98F047C1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49BAEEDB-5D2A-C902-8887-1A3034F01D48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8B8469-9B2C-F89F-3B4B-B3C75F9AAA06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DC5FA0D-4D50-633C-FEAD-C47A841DC228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0FE0AB03-DC45-D33A-A0AE-D116B63F1E14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43AED050-BF78-3BED-FCF1-386E5DF89413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B1BA03B1-284B-4404-0C75-3F892A489AE9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244835BF-8266-2C82-D47E-3BCD7C3A409C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478347D9-285E-D1AA-CF71-5F28E2D37CC2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EFCF3544-2BE4-302E-E3FA-A841632DB464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E044708E-72E8-7AAE-844E-422F8B8ADC33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89616EB3-5D78-C0B5-85C0-43ACFF22C2EB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AD164C9E-8A0C-A193-0507-BB63549FE5F1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28F5E27E-49E5-3756-0BA5-3C6BEF725D0F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DE1A0C38-3DAC-C479-041B-E55279C79009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850B40-4575-E275-14D2-936D4F015A0D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6275D5CD-BEED-19D8-6130-2D87CF617E73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2AE836E6-3C22-2215-5DD2-3DE0D1E5A6E4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0F00EACB-26BA-BD9F-8A62-3182DD3B1693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B18E8D0D-6FF3-4A15-FF1D-9C10F69CCC47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755FBAF-E34B-C7D1-590F-94C269DBAA8A}"/>
                </a:ext>
              </a:extLst>
            </p:cNvPr>
            <p:cNvGrpSpPr/>
            <p:nvPr/>
          </p:nvGrpSpPr>
          <p:grpSpPr>
            <a:xfrm>
              <a:off x="1346052" y="703417"/>
              <a:ext cx="6715001" cy="2047379"/>
              <a:chOff x="1336827" y="4761981"/>
              <a:chExt cx="6715001" cy="2047379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F4FDD53-649F-C074-5B22-26FD64D5EE65}"/>
                  </a:ext>
                </a:extLst>
              </p:cNvPr>
              <p:cNvGrpSpPr/>
              <p:nvPr/>
            </p:nvGrpSpPr>
            <p:grpSpPr>
              <a:xfrm>
                <a:off x="1340837" y="5778288"/>
                <a:ext cx="6710991" cy="1031072"/>
                <a:chOff x="1340837" y="5778288"/>
                <a:chExt cx="6710991" cy="1031072"/>
              </a:xfrm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3EDF0F36-71AB-5683-B4D7-C21D7A13A610}"/>
                    </a:ext>
                  </a:extLst>
                </p:cNvPr>
                <p:cNvGrpSpPr/>
                <p:nvPr/>
              </p:nvGrpSpPr>
              <p:grpSpPr>
                <a:xfrm>
                  <a:off x="1340837" y="6285053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25A1ABFE-45B6-24B6-CE46-208CD121352A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C72752C-07D2-C275-8398-1C24EDAF3C32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B3740340-1844-9A0C-0989-2BC90C679F08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2C26C08C-4575-D909-7B5D-873D68370127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C0FC1756-22ED-6116-4018-9C6C686871D4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C0633825-D76F-77B3-84D1-183822DF5067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85F42F25-42CB-5007-9A2D-D00036A9A732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E040956-0F39-1423-FED1-756258A803A8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7B900F6-94FF-04F7-44B1-2C9A96D94D00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3ABBDD54-4E53-B443-74BA-81E4E6F60B70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B37656C6-67A1-98F5-F363-7B58712B303E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C851EFE3-E26E-2587-8F1D-CEA116B2D827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9519C493-D6ED-FE7F-F13B-392DC4B5865D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4C094DA5-12BA-5817-0B3C-290BDB53913E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7ACD9C0D-8540-80DE-AF4D-6BFCE9DB7F14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E3BF81E-F645-6549-4989-B884B656DD1B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ABFD65F2-D151-63C5-E473-923F85667CDF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92DA5605-ACD5-1AEA-263C-A577F4E4A21E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DE14AACA-E05B-0B4E-B731-C59EB1471747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322C5540-520B-6E0C-ED4C-B04A040ADC95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0CCB38C7-33B2-6313-DD73-C7DE4045ACE0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4C7D43D-9F23-8992-E1F7-E7C93DFED57E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BB6D3771-E18A-6367-ED69-A6A1CF4387A5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C3D197A1-8C07-098A-E540-910703EFB64D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038B174E-87FC-04E4-B666-516E4E8F1044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92A8CA39-0C06-9E76-F0C6-45A8193F00DA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FC6E7045-EE68-AAB0-D8E1-813FBF20B8F2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7E3241B4-71FE-B0B4-E4F0-87FDB4B99A70}"/>
                  </a:ext>
                </a:extLst>
              </p:cNvPr>
              <p:cNvGrpSpPr/>
              <p:nvPr/>
            </p:nvGrpSpPr>
            <p:grpSpPr>
              <a:xfrm>
                <a:off x="1336827" y="4761981"/>
                <a:ext cx="6710991" cy="1031072"/>
                <a:chOff x="1340837" y="5778288"/>
                <a:chExt cx="6710991" cy="1031072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E9A4C03-9443-C40F-F4B2-957E0DFA6FC2}"/>
                    </a:ext>
                  </a:extLst>
                </p:cNvPr>
                <p:cNvGrpSpPr/>
                <p:nvPr/>
              </p:nvGrpSpPr>
              <p:grpSpPr>
                <a:xfrm>
                  <a:off x="1340837" y="6285053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E71F884B-FE16-C96C-252C-FBC9FD63C4B8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FC386462-0239-D2A5-A249-E6F38C431C57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9B717928-6E42-86F9-FCBB-7C005F970D1D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2" name="Rectangle 141">
                    <a:extLst>
                      <a:ext uri="{FF2B5EF4-FFF2-40B4-BE49-F238E27FC236}">
                        <a16:creationId xmlns:a16="http://schemas.microsoft.com/office/drawing/2014/main" id="{325BB778-D74D-07FC-1AFF-99B743364E1A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C5346ED2-6926-E974-FC6F-4D97A694D43E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035559BA-B62D-E964-BFAD-DC0493E19F81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EC0C0877-85C0-7C5A-EE95-B6D815FF823B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6A111495-E6AB-AAB8-0CCA-0E0CCB034C80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7" name="Rectangle 146">
                    <a:extLst>
                      <a:ext uri="{FF2B5EF4-FFF2-40B4-BE49-F238E27FC236}">
                        <a16:creationId xmlns:a16="http://schemas.microsoft.com/office/drawing/2014/main" id="{CCC35BCF-863C-F8DC-7D5C-BBCD48E4A23B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8" name="Rectangle 147">
                    <a:extLst>
                      <a:ext uri="{FF2B5EF4-FFF2-40B4-BE49-F238E27FC236}">
                        <a16:creationId xmlns:a16="http://schemas.microsoft.com/office/drawing/2014/main" id="{674A6A97-C26D-A296-88A0-DFCCFF8A373C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E29DB8F9-44F8-AB59-B09C-A3191A0119CF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00CFE494-6E2D-DC1D-1E9E-AF770180AF5D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7CAAD946-7108-3154-B0AE-C3EAFD5D4499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97D5C06-36B4-6623-29F2-9323A8E1C328}"/>
                    </a:ext>
                  </a:extLst>
                </p:cNvPr>
                <p:cNvGrpSpPr/>
                <p:nvPr/>
              </p:nvGrpSpPr>
              <p:grpSpPr>
                <a:xfrm>
                  <a:off x="1340837" y="5778288"/>
                  <a:ext cx="6710991" cy="524307"/>
                  <a:chOff x="1204075" y="5260363"/>
                  <a:chExt cx="7290630" cy="569592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71F90108-7784-72DE-0179-0FFAAE6ECD6D}"/>
                      </a:ext>
                    </a:extLst>
                  </p:cNvPr>
                  <p:cNvSpPr/>
                  <p:nvPr/>
                </p:nvSpPr>
                <p:spPr>
                  <a:xfrm>
                    <a:off x="1204075" y="5269516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EA00C8C1-79F1-04AC-5B28-A35E412E3A2A}"/>
                      </a:ext>
                    </a:extLst>
                  </p:cNvPr>
                  <p:cNvSpPr/>
                  <p:nvPr/>
                </p:nvSpPr>
                <p:spPr>
                  <a:xfrm>
                    <a:off x="177376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CEA9938E-6F0A-CB1C-2126-9502A62DE988}"/>
                      </a:ext>
                    </a:extLst>
                  </p:cNvPr>
                  <p:cNvSpPr/>
                  <p:nvPr/>
                </p:nvSpPr>
                <p:spPr>
                  <a:xfrm>
                    <a:off x="2328743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AB83FFFB-EC49-CAF0-67E2-D0C9DD55BB4B}"/>
                      </a:ext>
                    </a:extLst>
                  </p:cNvPr>
                  <p:cNvSpPr/>
                  <p:nvPr/>
                </p:nvSpPr>
                <p:spPr>
                  <a:xfrm>
                    <a:off x="2879455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50AF5A24-AB59-1DB9-5385-DF75905416A9}"/>
                      </a:ext>
                    </a:extLst>
                  </p:cNvPr>
                  <p:cNvSpPr/>
                  <p:nvPr/>
                </p:nvSpPr>
                <p:spPr>
                  <a:xfrm>
                    <a:off x="3453411" y="526494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7F0A1CBA-944B-6651-2CBA-68002FD66F99}"/>
                      </a:ext>
                    </a:extLst>
                  </p:cNvPr>
                  <p:cNvSpPr/>
                  <p:nvPr/>
                </p:nvSpPr>
                <p:spPr>
                  <a:xfrm>
                    <a:off x="4023104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AEAAFC52-A460-DD3A-1D12-9931F4617206}"/>
                      </a:ext>
                    </a:extLst>
                  </p:cNvPr>
                  <p:cNvSpPr/>
                  <p:nvPr/>
                </p:nvSpPr>
                <p:spPr>
                  <a:xfrm>
                    <a:off x="4578079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77862E4B-97AE-7530-BB74-4C98653E01AB}"/>
                      </a:ext>
                    </a:extLst>
                  </p:cNvPr>
                  <p:cNvSpPr/>
                  <p:nvPr/>
                </p:nvSpPr>
                <p:spPr>
                  <a:xfrm>
                    <a:off x="5128791" y="526036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4" name="Rectangle 133">
                    <a:extLst>
                      <a:ext uri="{FF2B5EF4-FFF2-40B4-BE49-F238E27FC236}">
                        <a16:creationId xmlns:a16="http://schemas.microsoft.com/office/drawing/2014/main" id="{DF8772DF-F4F7-1958-81B2-40D8EBAE8427}"/>
                      </a:ext>
                    </a:extLst>
                  </p:cNvPr>
                  <p:cNvSpPr/>
                  <p:nvPr/>
                </p:nvSpPr>
                <p:spPr>
                  <a:xfrm>
                    <a:off x="5696808" y="5267110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5" name="Rectangle 134">
                    <a:extLst>
                      <a:ext uri="{FF2B5EF4-FFF2-40B4-BE49-F238E27FC236}">
                        <a16:creationId xmlns:a16="http://schemas.microsoft.com/office/drawing/2014/main" id="{3CC0C726-D539-0BD3-1DBB-FBA0E9EB75FC}"/>
                      </a:ext>
                    </a:extLst>
                  </p:cNvPr>
                  <p:cNvSpPr/>
                  <p:nvPr/>
                </p:nvSpPr>
                <p:spPr>
                  <a:xfrm>
                    <a:off x="6266501" y="526470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44E962C-99CE-FE52-AB80-5A256512A26B}"/>
                      </a:ext>
                    </a:extLst>
                  </p:cNvPr>
                  <p:cNvSpPr/>
                  <p:nvPr/>
                </p:nvSpPr>
                <p:spPr>
                  <a:xfrm>
                    <a:off x="6821476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AF96125C-0F6E-9767-3BA0-586EA9B486E4}"/>
                      </a:ext>
                    </a:extLst>
                  </p:cNvPr>
                  <p:cNvSpPr/>
                  <p:nvPr/>
                </p:nvSpPr>
                <p:spPr>
                  <a:xfrm>
                    <a:off x="7372188" y="5262534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2DF27A05-6C50-D80F-4456-39ECF54B9548}"/>
                      </a:ext>
                    </a:extLst>
                  </p:cNvPr>
                  <p:cNvSpPr/>
                  <p:nvPr/>
                </p:nvSpPr>
                <p:spPr>
                  <a:xfrm>
                    <a:off x="7934266" y="5260363"/>
                    <a:ext cx="560439" cy="560439"/>
                  </a:xfrm>
                  <a:prstGeom prst="rect">
                    <a:avLst/>
                  </a:prstGeom>
                  <a:solidFill>
                    <a:srgbClr val="00B0F0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NZ"/>
                  </a:p>
                </p:txBody>
              </p:sp>
            </p:grpSp>
          </p:grp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79943FD-B995-AD2D-66C7-38A44FC8401F}"/>
                </a:ext>
              </a:extLst>
            </p:cNvPr>
            <p:cNvGrpSpPr/>
            <p:nvPr/>
          </p:nvGrpSpPr>
          <p:grpSpPr>
            <a:xfrm>
              <a:off x="1336827" y="172934"/>
              <a:ext cx="6710991" cy="524307"/>
              <a:chOff x="1204075" y="5260363"/>
              <a:chExt cx="7290630" cy="569592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C08B9127-1DF7-8EA2-DA72-5127931C4745}"/>
                  </a:ext>
                </a:extLst>
              </p:cNvPr>
              <p:cNvSpPr/>
              <p:nvPr/>
            </p:nvSpPr>
            <p:spPr>
              <a:xfrm>
                <a:off x="1204075" y="5269516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729FEA95-7667-A58C-E39F-3ABC82EC2105}"/>
                  </a:ext>
                </a:extLst>
              </p:cNvPr>
              <p:cNvSpPr/>
              <p:nvPr/>
            </p:nvSpPr>
            <p:spPr>
              <a:xfrm>
                <a:off x="1773768" y="5267110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FE94617-3356-32E9-1579-6B86CAC6E1A6}"/>
                  </a:ext>
                </a:extLst>
              </p:cNvPr>
              <p:cNvSpPr/>
              <p:nvPr/>
            </p:nvSpPr>
            <p:spPr>
              <a:xfrm>
                <a:off x="2328743" y="5264940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CBF6EA3E-9218-6EAB-942D-1E496FD2B3A2}"/>
                  </a:ext>
                </a:extLst>
              </p:cNvPr>
              <p:cNvSpPr/>
              <p:nvPr/>
            </p:nvSpPr>
            <p:spPr>
              <a:xfrm>
                <a:off x="2879455" y="5264940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9B1F986B-BA2A-C140-DD69-5FE17453524A}"/>
                  </a:ext>
                </a:extLst>
              </p:cNvPr>
              <p:cNvSpPr/>
              <p:nvPr/>
            </p:nvSpPr>
            <p:spPr>
              <a:xfrm>
                <a:off x="3453411" y="5264940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F942CCA1-52E4-E0CA-0666-9370CD938DD3}"/>
                  </a:ext>
                </a:extLst>
              </p:cNvPr>
              <p:cNvSpPr/>
              <p:nvPr/>
            </p:nvSpPr>
            <p:spPr>
              <a:xfrm>
                <a:off x="4023104" y="526253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DE76D6D8-F1D1-E589-213B-B891EDC9A55F}"/>
                  </a:ext>
                </a:extLst>
              </p:cNvPr>
              <p:cNvSpPr/>
              <p:nvPr/>
            </p:nvSpPr>
            <p:spPr>
              <a:xfrm>
                <a:off x="4578079" y="526036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31C9BABE-EA32-581B-01D0-894F3FF508E1}"/>
                  </a:ext>
                </a:extLst>
              </p:cNvPr>
              <p:cNvSpPr/>
              <p:nvPr/>
            </p:nvSpPr>
            <p:spPr>
              <a:xfrm>
                <a:off x="5128791" y="526036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943B2EFE-61D3-A407-30C5-6ECA91D57B2B}"/>
                  </a:ext>
                </a:extLst>
              </p:cNvPr>
              <p:cNvSpPr/>
              <p:nvPr/>
            </p:nvSpPr>
            <p:spPr>
              <a:xfrm>
                <a:off x="5696808" y="5267110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8FBDFD83-1374-271F-06C4-B98B33F42A6C}"/>
                  </a:ext>
                </a:extLst>
              </p:cNvPr>
              <p:cNvSpPr/>
              <p:nvPr/>
            </p:nvSpPr>
            <p:spPr>
              <a:xfrm>
                <a:off x="6266501" y="526470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6FD4525B-8B6F-F59D-1687-77CF68064840}"/>
                  </a:ext>
                </a:extLst>
              </p:cNvPr>
              <p:cNvSpPr/>
              <p:nvPr/>
            </p:nvSpPr>
            <p:spPr>
              <a:xfrm>
                <a:off x="6821476" y="526253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60AA70FB-237C-B8ED-1114-380FD544977F}"/>
                  </a:ext>
                </a:extLst>
              </p:cNvPr>
              <p:cNvSpPr/>
              <p:nvPr/>
            </p:nvSpPr>
            <p:spPr>
              <a:xfrm>
                <a:off x="7372188" y="5262534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76402FF4-B110-27B6-D77B-6B2B18266D2D}"/>
                  </a:ext>
                </a:extLst>
              </p:cNvPr>
              <p:cNvSpPr/>
              <p:nvPr/>
            </p:nvSpPr>
            <p:spPr>
              <a:xfrm>
                <a:off x="7934266" y="5260363"/>
                <a:ext cx="560439" cy="560439"/>
              </a:xfrm>
              <a:prstGeom prst="rect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7620672-0AA5-5534-E81D-59D160A12A21}"/>
              </a:ext>
            </a:extLst>
          </p:cNvPr>
          <p:cNvGrpSpPr/>
          <p:nvPr/>
        </p:nvGrpSpPr>
        <p:grpSpPr>
          <a:xfrm>
            <a:off x="1340838" y="109978"/>
            <a:ext cx="6737460" cy="6638422"/>
            <a:chOff x="1340838" y="170938"/>
            <a:chExt cx="6737460" cy="663842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0AC736-7F48-C525-3644-EB60070508D9}"/>
                </a:ext>
              </a:extLst>
            </p:cNvPr>
            <p:cNvSpPr/>
            <p:nvPr/>
          </p:nvSpPr>
          <p:spPr>
            <a:xfrm>
              <a:off x="1340838" y="170938"/>
              <a:ext cx="6737460" cy="663842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1D0CB6F9-A33C-32F7-EA48-07630632C90D}"/>
                </a:ext>
              </a:extLst>
            </p:cNvPr>
            <p:cNvSpPr txBox="1"/>
            <p:nvPr/>
          </p:nvSpPr>
          <p:spPr>
            <a:xfrm>
              <a:off x="3523237" y="3032760"/>
              <a:ext cx="118344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4800" dirty="0"/>
                <a:t>169</a:t>
              </a:r>
            </a:p>
          </p:txBody>
        </p: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2B8505E4-32FC-D9A3-BF99-F781AAC24AA1}"/>
              </a:ext>
            </a:extLst>
          </p:cNvPr>
          <p:cNvSpPr txBox="1"/>
          <p:nvPr/>
        </p:nvSpPr>
        <p:spPr>
          <a:xfrm>
            <a:off x="486613" y="2961856"/>
            <a:ext cx="883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186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7AAE986-018D-FA92-2B12-B36A831546EB}"/>
              </a:ext>
            </a:extLst>
          </p:cNvPr>
          <p:cNvGrpSpPr/>
          <p:nvPr/>
        </p:nvGrpSpPr>
        <p:grpSpPr>
          <a:xfrm>
            <a:off x="745461" y="5574597"/>
            <a:ext cx="9474741" cy="1077218"/>
            <a:chOff x="745461" y="5574597"/>
            <a:chExt cx="9474741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9A7F62-9926-7888-D0FC-DC3990B45C0F}"/>
                </a:ext>
              </a:extLst>
            </p:cNvPr>
            <p:cNvSpPr txBox="1"/>
            <p:nvPr/>
          </p:nvSpPr>
          <p:spPr>
            <a:xfrm>
              <a:off x="745461" y="5574597"/>
              <a:ext cx="947474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3200" dirty="0"/>
                <a:t>To find the side length of the square with area of 169, key in √  </a:t>
              </a:r>
              <a:r>
                <a:rPr lang="en-NZ" sz="3200" dirty="0">
                  <a:cs typeface="Sanskrit Text" panose="020B0502040204020203" pitchFamily="18" charset="0"/>
                </a:rPr>
                <a:t>169</a:t>
              </a:r>
              <a:r>
                <a:rPr lang="en-NZ" sz="3200" dirty="0"/>
                <a:t>  =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AA2BA0-4F9A-0638-5B1E-052BE114BB5A}"/>
                </a:ext>
              </a:extLst>
            </p:cNvPr>
            <p:cNvCxnSpPr/>
            <p:nvPr/>
          </p:nvCxnSpPr>
          <p:spPr>
            <a:xfrm>
              <a:off x="2058786" y="6238702"/>
              <a:ext cx="1676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calculator with a screen&#10;&#10;Description automatically generated">
            <a:extLst>
              <a:ext uri="{FF2B5EF4-FFF2-40B4-BE49-F238E27FC236}">
                <a16:creationId xmlns:a16="http://schemas.microsoft.com/office/drawing/2014/main" id="{50EB1ADA-B46C-C980-46DC-1556B8D87C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86" y="0"/>
            <a:ext cx="3746375" cy="590468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A60D26-AA6A-E96F-A680-4F78E2FC0EA7}"/>
              </a:ext>
            </a:extLst>
          </p:cNvPr>
          <p:cNvSpPr/>
          <p:nvPr/>
        </p:nvSpPr>
        <p:spPr>
          <a:xfrm>
            <a:off x="4961106" y="2806431"/>
            <a:ext cx="690664" cy="622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7866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B896FF4-7BFF-F195-A4A4-F128735A2B7A}"/>
              </a:ext>
            </a:extLst>
          </p:cNvPr>
          <p:cNvGrpSpPr/>
          <p:nvPr/>
        </p:nvGrpSpPr>
        <p:grpSpPr>
          <a:xfrm>
            <a:off x="5168885" y="199525"/>
            <a:ext cx="6329242" cy="6367020"/>
            <a:chOff x="5168885" y="199525"/>
            <a:chExt cx="6329242" cy="63670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6BB0FB-3788-C93D-123A-59CFD070500C}"/>
                </a:ext>
              </a:extLst>
            </p:cNvPr>
            <p:cNvSpPr/>
            <p:nvPr/>
          </p:nvSpPr>
          <p:spPr>
            <a:xfrm>
              <a:off x="5168885" y="4817456"/>
              <a:ext cx="1770492" cy="174908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E0656B-DC97-67CA-4E24-C30C3C563957}"/>
                </a:ext>
              </a:extLst>
            </p:cNvPr>
            <p:cNvSpPr/>
            <p:nvPr/>
          </p:nvSpPr>
          <p:spPr>
            <a:xfrm>
              <a:off x="6939377" y="5000158"/>
              <a:ext cx="1598212" cy="15663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F206D9-3E3C-91B1-76B0-69482E4C2559}"/>
                </a:ext>
              </a:extLst>
            </p:cNvPr>
            <p:cNvSpPr/>
            <p:nvPr/>
          </p:nvSpPr>
          <p:spPr>
            <a:xfrm>
              <a:off x="8537589" y="3664960"/>
              <a:ext cx="2960538" cy="2901585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A1C158-80CD-8547-06B6-BDF84DCACF48}"/>
                </a:ext>
              </a:extLst>
            </p:cNvPr>
            <p:cNvSpPr/>
            <p:nvPr/>
          </p:nvSpPr>
          <p:spPr>
            <a:xfrm>
              <a:off x="7941380" y="199525"/>
              <a:ext cx="3556747" cy="3470472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D6DD4C-1F65-2C16-40B2-7D6447D48BF0}"/>
                </a:ext>
              </a:extLst>
            </p:cNvPr>
            <p:cNvSpPr/>
            <p:nvPr/>
          </p:nvSpPr>
          <p:spPr>
            <a:xfrm>
              <a:off x="5168885" y="199525"/>
              <a:ext cx="2764211" cy="2717570"/>
            </a:xfrm>
            <a:prstGeom prst="rect">
              <a:avLst/>
            </a:prstGeom>
            <a:solidFill>
              <a:srgbClr val="99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4F5DD5-9F00-717F-399C-FB4B96002C1B}"/>
                </a:ext>
              </a:extLst>
            </p:cNvPr>
            <p:cNvSpPr/>
            <p:nvPr/>
          </p:nvSpPr>
          <p:spPr>
            <a:xfrm>
              <a:off x="5168885" y="2917095"/>
              <a:ext cx="1937469" cy="19047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1217DC-65AC-F405-D747-67A6680AC1CA}"/>
                </a:ext>
              </a:extLst>
            </p:cNvPr>
            <p:cNvSpPr/>
            <p:nvPr/>
          </p:nvSpPr>
          <p:spPr>
            <a:xfrm>
              <a:off x="7104488" y="2917095"/>
              <a:ext cx="842506" cy="78524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6CE926-CCA0-2EBC-B401-917D74FC9564}"/>
                </a:ext>
              </a:extLst>
            </p:cNvPr>
            <p:cNvSpPr/>
            <p:nvPr/>
          </p:nvSpPr>
          <p:spPr>
            <a:xfrm>
              <a:off x="7106354" y="3678466"/>
              <a:ext cx="1431235" cy="131196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8D2E763-44B6-A38B-77A0-ED782AE3773B}"/>
                </a:ext>
              </a:extLst>
            </p:cNvPr>
            <p:cNvSpPr/>
            <p:nvPr/>
          </p:nvSpPr>
          <p:spPr>
            <a:xfrm>
              <a:off x="8537589" y="3659809"/>
              <a:ext cx="2960538" cy="290158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8C39330-DD1A-DEAC-C3D3-9C3FC9D4434A}"/>
                </a:ext>
              </a:extLst>
            </p:cNvPr>
            <p:cNvSpPr/>
            <p:nvPr/>
          </p:nvSpPr>
          <p:spPr>
            <a:xfrm>
              <a:off x="7941380" y="215638"/>
              <a:ext cx="3556747" cy="34704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543372-EEA5-E0FA-CA5A-FF7DD4F2EF0A}"/>
                </a:ext>
              </a:extLst>
            </p:cNvPr>
            <p:cNvSpPr/>
            <p:nvPr/>
          </p:nvSpPr>
          <p:spPr>
            <a:xfrm>
              <a:off x="5168885" y="222726"/>
              <a:ext cx="2764211" cy="271757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3E1C5-2E0B-A8B7-3A30-1162842CCC48}"/>
                </a:ext>
              </a:extLst>
            </p:cNvPr>
            <p:cNvSpPr txBox="1"/>
            <p:nvPr/>
          </p:nvSpPr>
          <p:spPr>
            <a:xfrm>
              <a:off x="5635583" y="5534911"/>
              <a:ext cx="1031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dirty="0"/>
                <a:t>81 cm</a:t>
              </a:r>
              <a:r>
                <a:rPr lang="en-NZ" sz="2000" baseline="30000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1CB8B5-6093-1700-9B8B-3B59A66D48EB}"/>
                </a:ext>
              </a:extLst>
            </p:cNvPr>
            <p:cNvSpPr txBox="1"/>
            <p:nvPr/>
          </p:nvSpPr>
          <p:spPr>
            <a:xfrm>
              <a:off x="7309430" y="5597472"/>
              <a:ext cx="1031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000" dirty="0"/>
                <a:t>64 cm</a:t>
              </a:r>
              <a:r>
                <a:rPr lang="en-NZ" sz="2000" baseline="30000" dirty="0"/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76C3DFF-79DF-7D58-A882-2C2AB59EECFB}"/>
              </a:ext>
            </a:extLst>
          </p:cNvPr>
          <p:cNvSpPr txBox="1"/>
          <p:nvPr/>
        </p:nvSpPr>
        <p:spPr>
          <a:xfrm>
            <a:off x="396240" y="497840"/>
            <a:ext cx="4145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All the shapes inside the boundary are squares.</a:t>
            </a:r>
          </a:p>
          <a:p>
            <a:r>
              <a:rPr lang="en-NZ" sz="3600" dirty="0"/>
              <a:t>Find the area of each square.</a:t>
            </a:r>
          </a:p>
        </p:txBody>
      </p:sp>
    </p:spTree>
    <p:extLst>
      <p:ext uri="{BB962C8B-B14F-4D97-AF65-F5344CB8AC3E}">
        <p14:creationId xmlns:p14="http://schemas.microsoft.com/office/powerpoint/2010/main" val="402251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207</Words>
  <Application>Microsoft Macintosh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French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Gill Thomas</cp:lastModifiedBy>
  <cp:revision>7</cp:revision>
  <dcterms:created xsi:type="dcterms:W3CDTF">2023-07-24T01:56:24Z</dcterms:created>
  <dcterms:modified xsi:type="dcterms:W3CDTF">2023-08-13T23:21:59Z</dcterms:modified>
</cp:coreProperties>
</file>